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95"/>
  </p:notesMasterIdLst>
  <p:sldIdLst>
    <p:sldId id="308" r:id="rId2"/>
    <p:sldId id="642" r:id="rId3"/>
    <p:sldId id="643" r:id="rId4"/>
    <p:sldId id="644" r:id="rId5"/>
    <p:sldId id="1214" r:id="rId6"/>
    <p:sldId id="664" r:id="rId7"/>
    <p:sldId id="1215" r:id="rId8"/>
    <p:sldId id="649" r:id="rId9"/>
    <p:sldId id="665" r:id="rId10"/>
    <p:sldId id="646" r:id="rId11"/>
    <p:sldId id="1219" r:id="rId12"/>
    <p:sldId id="1220" r:id="rId13"/>
    <p:sldId id="1222" r:id="rId14"/>
    <p:sldId id="1223" r:id="rId15"/>
    <p:sldId id="1224" r:id="rId16"/>
    <p:sldId id="1225" r:id="rId17"/>
    <p:sldId id="1221" r:id="rId18"/>
    <p:sldId id="1226" r:id="rId19"/>
    <p:sldId id="1227" r:id="rId20"/>
    <p:sldId id="1228" r:id="rId21"/>
    <p:sldId id="1218" r:id="rId22"/>
    <p:sldId id="1229" r:id="rId23"/>
    <p:sldId id="1230" r:id="rId24"/>
    <p:sldId id="1231" r:id="rId25"/>
    <p:sldId id="1233" r:id="rId26"/>
    <p:sldId id="1234" r:id="rId27"/>
    <p:sldId id="1235" r:id="rId28"/>
    <p:sldId id="1236" r:id="rId29"/>
    <p:sldId id="1237" r:id="rId30"/>
    <p:sldId id="1216" r:id="rId31"/>
    <p:sldId id="1239" r:id="rId32"/>
    <p:sldId id="1240" r:id="rId33"/>
    <p:sldId id="1241" r:id="rId34"/>
    <p:sldId id="1242" r:id="rId35"/>
    <p:sldId id="1243" r:id="rId36"/>
    <p:sldId id="1244" r:id="rId37"/>
    <p:sldId id="1245" r:id="rId38"/>
    <p:sldId id="1238" r:id="rId39"/>
    <p:sldId id="1246" r:id="rId40"/>
    <p:sldId id="1232" r:id="rId41"/>
    <p:sldId id="1249" r:id="rId42"/>
    <p:sldId id="1250" r:id="rId43"/>
    <p:sldId id="1251" r:id="rId44"/>
    <p:sldId id="1248" r:id="rId45"/>
    <p:sldId id="1253" r:id="rId46"/>
    <p:sldId id="1252" r:id="rId47"/>
    <p:sldId id="1256" r:id="rId48"/>
    <p:sldId id="1257" r:id="rId49"/>
    <p:sldId id="1254" r:id="rId50"/>
    <p:sldId id="1247" r:id="rId51"/>
    <p:sldId id="1259" r:id="rId52"/>
    <p:sldId id="1260" r:id="rId53"/>
    <p:sldId id="1258" r:id="rId54"/>
    <p:sldId id="1217" r:id="rId55"/>
    <p:sldId id="1264" r:id="rId56"/>
    <p:sldId id="1265" r:id="rId57"/>
    <p:sldId id="1267" r:id="rId58"/>
    <p:sldId id="1268" r:id="rId59"/>
    <p:sldId id="1263" r:id="rId60"/>
    <p:sldId id="1270" r:id="rId61"/>
    <p:sldId id="1271" r:id="rId62"/>
    <p:sldId id="1272" r:id="rId63"/>
    <p:sldId id="1273" r:id="rId64"/>
    <p:sldId id="1274" r:id="rId65"/>
    <p:sldId id="1275" r:id="rId66"/>
    <p:sldId id="1269" r:id="rId67"/>
    <p:sldId id="1278" r:id="rId68"/>
    <p:sldId id="1280" r:id="rId69"/>
    <p:sldId id="1281" r:id="rId70"/>
    <p:sldId id="1282" r:id="rId71"/>
    <p:sldId id="1283" r:id="rId72"/>
    <p:sldId id="1284" r:id="rId73"/>
    <p:sldId id="1285" r:id="rId74"/>
    <p:sldId id="1286" r:id="rId75"/>
    <p:sldId id="1287" r:id="rId76"/>
    <p:sldId id="1288" r:id="rId77"/>
    <p:sldId id="1290" r:id="rId78"/>
    <p:sldId id="1291" r:id="rId79"/>
    <p:sldId id="660" r:id="rId80"/>
    <p:sldId id="686" r:id="rId81"/>
    <p:sldId id="1277" r:id="rId82"/>
    <p:sldId id="1292" r:id="rId83"/>
    <p:sldId id="1293" r:id="rId84"/>
    <p:sldId id="1294" r:id="rId85"/>
    <p:sldId id="1295" r:id="rId86"/>
    <p:sldId id="1296" r:id="rId87"/>
    <p:sldId id="1297" r:id="rId88"/>
    <p:sldId id="1276" r:id="rId89"/>
    <p:sldId id="1299" r:id="rId90"/>
    <p:sldId id="1301" r:id="rId91"/>
    <p:sldId id="1302" r:id="rId92"/>
    <p:sldId id="1303" r:id="rId93"/>
    <p:sldId id="1304" r:id="rId94"/>
    <p:sldId id="1305" r:id="rId95"/>
    <p:sldId id="1306" r:id="rId96"/>
    <p:sldId id="1307" r:id="rId97"/>
    <p:sldId id="1308" r:id="rId98"/>
    <p:sldId id="1309" r:id="rId99"/>
    <p:sldId id="1300" r:id="rId100"/>
    <p:sldId id="1312" r:id="rId101"/>
    <p:sldId id="1311" r:id="rId102"/>
    <p:sldId id="1313" r:id="rId103"/>
    <p:sldId id="1310" r:id="rId104"/>
    <p:sldId id="1316" r:id="rId105"/>
    <p:sldId id="1315" r:id="rId106"/>
    <p:sldId id="1317" r:id="rId107"/>
    <p:sldId id="1314" r:id="rId108"/>
    <p:sldId id="1318" r:id="rId109"/>
    <p:sldId id="1319" r:id="rId110"/>
    <p:sldId id="1320" r:id="rId111"/>
    <p:sldId id="1321" r:id="rId112"/>
    <p:sldId id="1298" r:id="rId113"/>
    <p:sldId id="1324" r:id="rId114"/>
    <p:sldId id="1325" r:id="rId115"/>
    <p:sldId id="662" r:id="rId116"/>
    <p:sldId id="694" r:id="rId117"/>
    <p:sldId id="1183" r:id="rId118"/>
    <p:sldId id="1326" r:id="rId119"/>
    <p:sldId id="1328" r:id="rId120"/>
    <p:sldId id="1327" r:id="rId121"/>
    <p:sldId id="1329" r:id="rId122"/>
    <p:sldId id="1330" r:id="rId123"/>
    <p:sldId id="1331" r:id="rId124"/>
    <p:sldId id="1332" r:id="rId125"/>
    <p:sldId id="1333" r:id="rId126"/>
    <p:sldId id="1334" r:id="rId127"/>
    <p:sldId id="1335" r:id="rId128"/>
    <p:sldId id="1336" r:id="rId129"/>
    <p:sldId id="1337" r:id="rId130"/>
    <p:sldId id="1338" r:id="rId131"/>
    <p:sldId id="1184" r:id="rId132"/>
    <p:sldId id="1185" r:id="rId133"/>
    <p:sldId id="1186" r:id="rId134"/>
    <p:sldId id="1339" r:id="rId135"/>
    <p:sldId id="1340" r:id="rId136"/>
    <p:sldId id="1341" r:id="rId137"/>
    <p:sldId id="1342" r:id="rId138"/>
    <p:sldId id="1343" r:id="rId139"/>
    <p:sldId id="1344" r:id="rId140"/>
    <p:sldId id="1345" r:id="rId141"/>
    <p:sldId id="1346" r:id="rId142"/>
    <p:sldId id="1187" r:id="rId143"/>
    <p:sldId id="663" r:id="rId144"/>
    <p:sldId id="698" r:id="rId145"/>
    <p:sldId id="1188" r:id="rId146"/>
    <p:sldId id="1347" r:id="rId147"/>
    <p:sldId id="1348" r:id="rId148"/>
    <p:sldId id="1349" r:id="rId149"/>
    <p:sldId id="1350" r:id="rId150"/>
    <p:sldId id="1351" r:id="rId151"/>
    <p:sldId id="1352" r:id="rId152"/>
    <p:sldId id="1189" r:id="rId153"/>
    <p:sldId id="1353" r:id="rId154"/>
    <p:sldId id="1190" r:id="rId155"/>
    <p:sldId id="1354" r:id="rId156"/>
    <p:sldId id="1355" r:id="rId157"/>
    <p:sldId id="1356" r:id="rId158"/>
    <p:sldId id="1357" r:id="rId159"/>
    <p:sldId id="1358" r:id="rId160"/>
    <p:sldId id="1359" r:id="rId161"/>
    <p:sldId id="1360" r:id="rId162"/>
    <p:sldId id="1361" r:id="rId163"/>
    <p:sldId id="1362" r:id="rId164"/>
    <p:sldId id="1364" r:id="rId165"/>
    <p:sldId id="1365" r:id="rId166"/>
    <p:sldId id="1363" r:id="rId167"/>
    <p:sldId id="1366" r:id="rId168"/>
    <p:sldId id="1367" r:id="rId169"/>
    <p:sldId id="1368" r:id="rId170"/>
    <p:sldId id="1369" r:id="rId171"/>
    <p:sldId id="1370" r:id="rId172"/>
    <p:sldId id="1371" r:id="rId173"/>
    <p:sldId id="1373" r:id="rId174"/>
    <p:sldId id="1374" r:id="rId175"/>
    <p:sldId id="1375" r:id="rId176"/>
    <p:sldId id="1376" r:id="rId177"/>
    <p:sldId id="1377" r:id="rId178"/>
    <p:sldId id="1378" r:id="rId179"/>
    <p:sldId id="1379" r:id="rId180"/>
    <p:sldId id="1380" r:id="rId181"/>
    <p:sldId id="1372" r:id="rId182"/>
    <p:sldId id="1382" r:id="rId183"/>
    <p:sldId id="1383" r:id="rId184"/>
    <p:sldId id="1384" r:id="rId185"/>
    <p:sldId id="1385" r:id="rId186"/>
    <p:sldId id="1192" r:id="rId187"/>
    <p:sldId id="1386" r:id="rId188"/>
    <p:sldId id="724" r:id="rId189"/>
    <p:sldId id="1159" r:id="rId190"/>
    <p:sldId id="1387" r:id="rId191"/>
    <p:sldId id="1388" r:id="rId192"/>
    <p:sldId id="1389" r:id="rId193"/>
    <p:sldId id="622" r:id="rId19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FFCC66"/>
    <a:srgbClr val="50A3A7"/>
    <a:srgbClr val="BCBCBC"/>
    <a:srgbClr val="FFFFFF"/>
    <a:srgbClr val="0057A2"/>
    <a:srgbClr val="993300"/>
    <a:srgbClr val="FF9933"/>
    <a:srgbClr val="FFFF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103" autoAdjust="0"/>
    <p:restoredTop sz="94061" autoAdjust="0"/>
  </p:normalViewPr>
  <p:slideViewPr>
    <p:cSldViewPr snapToGrid="0">
      <p:cViewPr varScale="1">
        <p:scale>
          <a:sx n="66" d="100"/>
          <a:sy n="66" d="100"/>
        </p:scale>
        <p:origin x="660" y="48"/>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notesMaster" Target="notesMasters/notesMaster1.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presProps" Target="pres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heme" Target="theme/theme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4/26/2026</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dirty="0"/>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dirty="0"/>
          </a:p>
        </p:txBody>
      </p:sp>
    </p:spTree>
    <p:extLst>
      <p:ext uri="{BB962C8B-B14F-4D97-AF65-F5344CB8AC3E}">
        <p14:creationId xmlns:p14="http://schemas.microsoft.com/office/powerpoint/2010/main" val="2405524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dirty="0"/>
          </a:p>
        </p:txBody>
      </p:sp>
    </p:spTree>
    <p:extLst>
      <p:ext uri="{BB962C8B-B14F-4D97-AF65-F5344CB8AC3E}">
        <p14:creationId xmlns:p14="http://schemas.microsoft.com/office/powerpoint/2010/main" val="13099791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190</a:t>
            </a:fld>
            <a:endParaRPr lang="en-US" dirty="0"/>
          </a:p>
        </p:txBody>
      </p:sp>
    </p:spTree>
    <p:extLst>
      <p:ext uri="{BB962C8B-B14F-4D97-AF65-F5344CB8AC3E}">
        <p14:creationId xmlns:p14="http://schemas.microsoft.com/office/powerpoint/2010/main" val="420844257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192</a:t>
            </a:fld>
            <a:endParaRPr lang="en-US" dirty="0"/>
          </a:p>
        </p:txBody>
      </p:sp>
    </p:spTree>
    <p:extLst>
      <p:ext uri="{BB962C8B-B14F-4D97-AF65-F5344CB8AC3E}">
        <p14:creationId xmlns:p14="http://schemas.microsoft.com/office/powerpoint/2010/main" val="33855127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dirty="0"/>
          </a:p>
        </p:txBody>
      </p:sp>
    </p:spTree>
    <p:extLst>
      <p:ext uri="{BB962C8B-B14F-4D97-AF65-F5344CB8AC3E}">
        <p14:creationId xmlns:p14="http://schemas.microsoft.com/office/powerpoint/2010/main" val="1105134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dirty="0"/>
          </a:p>
        </p:txBody>
      </p:sp>
    </p:spTree>
    <p:extLst>
      <p:ext uri="{BB962C8B-B14F-4D97-AF65-F5344CB8AC3E}">
        <p14:creationId xmlns:p14="http://schemas.microsoft.com/office/powerpoint/2010/main" val="277760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26</a:t>
            </a:fld>
            <a:endParaRPr lang="en-US" dirty="0"/>
          </a:p>
        </p:txBody>
      </p:sp>
    </p:spTree>
    <p:extLst>
      <p:ext uri="{BB962C8B-B14F-4D97-AF65-F5344CB8AC3E}">
        <p14:creationId xmlns:p14="http://schemas.microsoft.com/office/powerpoint/2010/main" val="2140647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28</a:t>
            </a:fld>
            <a:endParaRPr lang="en-US" dirty="0"/>
          </a:p>
        </p:txBody>
      </p:sp>
    </p:spTree>
    <p:extLst>
      <p:ext uri="{BB962C8B-B14F-4D97-AF65-F5344CB8AC3E}">
        <p14:creationId xmlns:p14="http://schemas.microsoft.com/office/powerpoint/2010/main" val="727227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dirty="0"/>
          </a:p>
        </p:txBody>
      </p:sp>
    </p:spTree>
    <p:extLst>
      <p:ext uri="{BB962C8B-B14F-4D97-AF65-F5344CB8AC3E}">
        <p14:creationId xmlns:p14="http://schemas.microsoft.com/office/powerpoint/2010/main" val="1939042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dirty="0"/>
          </a:p>
        </p:txBody>
      </p:sp>
    </p:spTree>
    <p:extLst>
      <p:ext uri="{BB962C8B-B14F-4D97-AF65-F5344CB8AC3E}">
        <p14:creationId xmlns:p14="http://schemas.microsoft.com/office/powerpoint/2010/main" val="3808987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dirty="0"/>
          </a:p>
        </p:txBody>
      </p:sp>
    </p:spTree>
    <p:extLst>
      <p:ext uri="{BB962C8B-B14F-4D97-AF65-F5344CB8AC3E}">
        <p14:creationId xmlns:p14="http://schemas.microsoft.com/office/powerpoint/2010/main" val="3635974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dirty="0"/>
          </a:p>
        </p:txBody>
      </p:sp>
    </p:spTree>
    <p:extLst>
      <p:ext uri="{BB962C8B-B14F-4D97-AF65-F5344CB8AC3E}">
        <p14:creationId xmlns:p14="http://schemas.microsoft.com/office/powerpoint/2010/main" val="29601846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dirty="0"/>
          </a:p>
        </p:txBody>
      </p:sp>
    </p:spTree>
    <p:extLst>
      <p:ext uri="{BB962C8B-B14F-4D97-AF65-F5344CB8AC3E}">
        <p14:creationId xmlns:p14="http://schemas.microsoft.com/office/powerpoint/2010/main" val="969048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dirty="0"/>
          </a:p>
        </p:txBody>
      </p:sp>
    </p:spTree>
    <p:extLst>
      <p:ext uri="{BB962C8B-B14F-4D97-AF65-F5344CB8AC3E}">
        <p14:creationId xmlns:p14="http://schemas.microsoft.com/office/powerpoint/2010/main" val="814027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42</a:t>
            </a:fld>
            <a:endParaRPr lang="en-US" dirty="0"/>
          </a:p>
        </p:txBody>
      </p:sp>
    </p:spTree>
    <p:extLst>
      <p:ext uri="{BB962C8B-B14F-4D97-AF65-F5344CB8AC3E}">
        <p14:creationId xmlns:p14="http://schemas.microsoft.com/office/powerpoint/2010/main" val="2947609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dirty="0"/>
          </a:p>
        </p:txBody>
      </p:sp>
    </p:spTree>
    <p:extLst>
      <p:ext uri="{BB962C8B-B14F-4D97-AF65-F5344CB8AC3E}">
        <p14:creationId xmlns:p14="http://schemas.microsoft.com/office/powerpoint/2010/main" val="41648807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dirty="0"/>
          </a:p>
        </p:txBody>
      </p:sp>
    </p:spTree>
    <p:extLst>
      <p:ext uri="{BB962C8B-B14F-4D97-AF65-F5344CB8AC3E}">
        <p14:creationId xmlns:p14="http://schemas.microsoft.com/office/powerpoint/2010/main" val="859562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48</a:t>
            </a:fld>
            <a:endParaRPr lang="en-US" dirty="0"/>
          </a:p>
        </p:txBody>
      </p:sp>
    </p:spTree>
    <p:extLst>
      <p:ext uri="{BB962C8B-B14F-4D97-AF65-F5344CB8AC3E}">
        <p14:creationId xmlns:p14="http://schemas.microsoft.com/office/powerpoint/2010/main" val="1789099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dirty="0"/>
          </a:p>
        </p:txBody>
      </p:sp>
    </p:spTree>
    <p:extLst>
      <p:ext uri="{BB962C8B-B14F-4D97-AF65-F5344CB8AC3E}">
        <p14:creationId xmlns:p14="http://schemas.microsoft.com/office/powerpoint/2010/main" val="1270325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51</a:t>
            </a:fld>
            <a:endParaRPr lang="en-US" dirty="0"/>
          </a:p>
        </p:txBody>
      </p:sp>
    </p:spTree>
    <p:extLst>
      <p:ext uri="{BB962C8B-B14F-4D97-AF65-F5344CB8AC3E}">
        <p14:creationId xmlns:p14="http://schemas.microsoft.com/office/powerpoint/2010/main" val="15899861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dirty="0"/>
          </a:p>
        </p:txBody>
      </p:sp>
    </p:spTree>
    <p:extLst>
      <p:ext uri="{BB962C8B-B14F-4D97-AF65-F5344CB8AC3E}">
        <p14:creationId xmlns:p14="http://schemas.microsoft.com/office/powerpoint/2010/main" val="3909159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54</a:t>
            </a:fld>
            <a:endParaRPr lang="en-US" dirty="0"/>
          </a:p>
        </p:txBody>
      </p:sp>
    </p:spTree>
    <p:extLst>
      <p:ext uri="{BB962C8B-B14F-4D97-AF65-F5344CB8AC3E}">
        <p14:creationId xmlns:p14="http://schemas.microsoft.com/office/powerpoint/2010/main" val="4044868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dirty="0"/>
          </a:p>
        </p:txBody>
      </p:sp>
    </p:spTree>
    <p:extLst>
      <p:ext uri="{BB962C8B-B14F-4D97-AF65-F5344CB8AC3E}">
        <p14:creationId xmlns:p14="http://schemas.microsoft.com/office/powerpoint/2010/main" val="3763652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a:t>
            </a:fld>
            <a:endParaRPr lang="en-US" dirty="0"/>
          </a:p>
        </p:txBody>
      </p:sp>
    </p:spTree>
    <p:extLst>
      <p:ext uri="{BB962C8B-B14F-4D97-AF65-F5344CB8AC3E}">
        <p14:creationId xmlns:p14="http://schemas.microsoft.com/office/powerpoint/2010/main" val="8389939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dirty="0"/>
          </a:p>
        </p:txBody>
      </p:sp>
    </p:spTree>
    <p:extLst>
      <p:ext uri="{BB962C8B-B14F-4D97-AF65-F5344CB8AC3E}">
        <p14:creationId xmlns:p14="http://schemas.microsoft.com/office/powerpoint/2010/main" val="2580417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60</a:t>
            </a:fld>
            <a:endParaRPr lang="en-US" dirty="0"/>
          </a:p>
        </p:txBody>
      </p:sp>
    </p:spTree>
    <p:extLst>
      <p:ext uri="{BB962C8B-B14F-4D97-AF65-F5344CB8AC3E}">
        <p14:creationId xmlns:p14="http://schemas.microsoft.com/office/powerpoint/2010/main" val="15451825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dirty="0"/>
          </a:p>
        </p:txBody>
      </p:sp>
    </p:spTree>
    <p:extLst>
      <p:ext uri="{BB962C8B-B14F-4D97-AF65-F5344CB8AC3E}">
        <p14:creationId xmlns:p14="http://schemas.microsoft.com/office/powerpoint/2010/main" val="2164297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dirty="0"/>
          </a:p>
        </p:txBody>
      </p:sp>
    </p:spTree>
    <p:extLst>
      <p:ext uri="{BB962C8B-B14F-4D97-AF65-F5344CB8AC3E}">
        <p14:creationId xmlns:p14="http://schemas.microsoft.com/office/powerpoint/2010/main" val="34276332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66</a:t>
            </a:fld>
            <a:endParaRPr lang="en-US" dirty="0"/>
          </a:p>
        </p:txBody>
      </p:sp>
    </p:spTree>
    <p:extLst>
      <p:ext uri="{BB962C8B-B14F-4D97-AF65-F5344CB8AC3E}">
        <p14:creationId xmlns:p14="http://schemas.microsoft.com/office/powerpoint/2010/main" val="23948984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dirty="0"/>
          </a:p>
        </p:txBody>
      </p:sp>
    </p:spTree>
    <p:extLst>
      <p:ext uri="{BB962C8B-B14F-4D97-AF65-F5344CB8AC3E}">
        <p14:creationId xmlns:p14="http://schemas.microsoft.com/office/powerpoint/2010/main" val="19723398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70</a:t>
            </a:fld>
            <a:endParaRPr lang="en-US" dirty="0"/>
          </a:p>
        </p:txBody>
      </p:sp>
    </p:spTree>
    <p:extLst>
      <p:ext uri="{BB962C8B-B14F-4D97-AF65-F5344CB8AC3E}">
        <p14:creationId xmlns:p14="http://schemas.microsoft.com/office/powerpoint/2010/main" val="389286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72</a:t>
            </a:fld>
            <a:endParaRPr lang="en-US" dirty="0"/>
          </a:p>
        </p:txBody>
      </p:sp>
    </p:spTree>
    <p:extLst>
      <p:ext uri="{BB962C8B-B14F-4D97-AF65-F5344CB8AC3E}">
        <p14:creationId xmlns:p14="http://schemas.microsoft.com/office/powerpoint/2010/main" val="1705516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74</a:t>
            </a:fld>
            <a:endParaRPr lang="en-US" dirty="0"/>
          </a:p>
        </p:txBody>
      </p:sp>
    </p:spTree>
    <p:extLst>
      <p:ext uri="{BB962C8B-B14F-4D97-AF65-F5344CB8AC3E}">
        <p14:creationId xmlns:p14="http://schemas.microsoft.com/office/powerpoint/2010/main" val="40802802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76</a:t>
            </a:fld>
            <a:endParaRPr lang="en-US" dirty="0"/>
          </a:p>
        </p:txBody>
      </p:sp>
    </p:spTree>
    <p:extLst>
      <p:ext uri="{BB962C8B-B14F-4D97-AF65-F5344CB8AC3E}">
        <p14:creationId xmlns:p14="http://schemas.microsoft.com/office/powerpoint/2010/main" val="119741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dirty="0"/>
          </a:p>
        </p:txBody>
      </p:sp>
    </p:spTree>
    <p:extLst>
      <p:ext uri="{BB962C8B-B14F-4D97-AF65-F5344CB8AC3E}">
        <p14:creationId xmlns:p14="http://schemas.microsoft.com/office/powerpoint/2010/main" val="37515503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78</a:t>
            </a:fld>
            <a:endParaRPr lang="en-US" dirty="0"/>
          </a:p>
        </p:txBody>
      </p:sp>
    </p:spTree>
    <p:extLst>
      <p:ext uri="{BB962C8B-B14F-4D97-AF65-F5344CB8AC3E}">
        <p14:creationId xmlns:p14="http://schemas.microsoft.com/office/powerpoint/2010/main" val="2628809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7698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11958305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dirty="0"/>
          </a:p>
        </p:txBody>
      </p:sp>
    </p:spTree>
    <p:extLst>
      <p:ext uri="{BB962C8B-B14F-4D97-AF65-F5344CB8AC3E}">
        <p14:creationId xmlns:p14="http://schemas.microsoft.com/office/powerpoint/2010/main" val="9819952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84</a:t>
            </a:fld>
            <a:endParaRPr lang="en-US" dirty="0"/>
          </a:p>
        </p:txBody>
      </p:sp>
    </p:spTree>
    <p:extLst>
      <p:ext uri="{BB962C8B-B14F-4D97-AF65-F5344CB8AC3E}">
        <p14:creationId xmlns:p14="http://schemas.microsoft.com/office/powerpoint/2010/main" val="32128899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86</a:t>
            </a:fld>
            <a:endParaRPr lang="en-US" dirty="0"/>
          </a:p>
        </p:txBody>
      </p:sp>
    </p:spTree>
    <p:extLst>
      <p:ext uri="{BB962C8B-B14F-4D97-AF65-F5344CB8AC3E}">
        <p14:creationId xmlns:p14="http://schemas.microsoft.com/office/powerpoint/2010/main" val="36533570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88</a:t>
            </a:fld>
            <a:endParaRPr lang="en-US" dirty="0"/>
          </a:p>
        </p:txBody>
      </p:sp>
    </p:spTree>
    <p:extLst>
      <p:ext uri="{BB962C8B-B14F-4D97-AF65-F5344CB8AC3E}">
        <p14:creationId xmlns:p14="http://schemas.microsoft.com/office/powerpoint/2010/main" val="36602549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90</a:t>
            </a:fld>
            <a:endParaRPr lang="en-US" dirty="0"/>
          </a:p>
        </p:txBody>
      </p:sp>
    </p:spTree>
    <p:extLst>
      <p:ext uri="{BB962C8B-B14F-4D97-AF65-F5344CB8AC3E}">
        <p14:creationId xmlns:p14="http://schemas.microsoft.com/office/powerpoint/2010/main" val="36789420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92</a:t>
            </a:fld>
            <a:endParaRPr lang="en-US" dirty="0"/>
          </a:p>
        </p:txBody>
      </p:sp>
    </p:spTree>
    <p:extLst>
      <p:ext uri="{BB962C8B-B14F-4D97-AF65-F5344CB8AC3E}">
        <p14:creationId xmlns:p14="http://schemas.microsoft.com/office/powerpoint/2010/main" val="26780890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1990141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dirty="0"/>
          </a:p>
        </p:txBody>
      </p:sp>
    </p:spTree>
    <p:extLst>
      <p:ext uri="{BB962C8B-B14F-4D97-AF65-F5344CB8AC3E}">
        <p14:creationId xmlns:p14="http://schemas.microsoft.com/office/powerpoint/2010/main" val="20552650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96</a:t>
            </a:fld>
            <a:endParaRPr lang="en-US" dirty="0"/>
          </a:p>
        </p:txBody>
      </p:sp>
    </p:spTree>
    <p:extLst>
      <p:ext uri="{BB962C8B-B14F-4D97-AF65-F5344CB8AC3E}">
        <p14:creationId xmlns:p14="http://schemas.microsoft.com/office/powerpoint/2010/main" val="1752855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98</a:t>
            </a:fld>
            <a:endParaRPr lang="en-US" dirty="0"/>
          </a:p>
        </p:txBody>
      </p:sp>
    </p:spTree>
    <p:extLst>
      <p:ext uri="{BB962C8B-B14F-4D97-AF65-F5344CB8AC3E}">
        <p14:creationId xmlns:p14="http://schemas.microsoft.com/office/powerpoint/2010/main" val="935591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100</a:t>
            </a:fld>
            <a:endParaRPr lang="en-US" dirty="0"/>
          </a:p>
        </p:txBody>
      </p:sp>
    </p:spTree>
    <p:extLst>
      <p:ext uri="{BB962C8B-B14F-4D97-AF65-F5344CB8AC3E}">
        <p14:creationId xmlns:p14="http://schemas.microsoft.com/office/powerpoint/2010/main" val="11720347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102</a:t>
            </a:fld>
            <a:endParaRPr lang="en-US" dirty="0"/>
          </a:p>
        </p:txBody>
      </p:sp>
    </p:spTree>
    <p:extLst>
      <p:ext uri="{BB962C8B-B14F-4D97-AF65-F5344CB8AC3E}">
        <p14:creationId xmlns:p14="http://schemas.microsoft.com/office/powerpoint/2010/main" val="13767365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104</a:t>
            </a:fld>
            <a:endParaRPr lang="en-US" dirty="0"/>
          </a:p>
        </p:txBody>
      </p:sp>
    </p:spTree>
    <p:extLst>
      <p:ext uri="{BB962C8B-B14F-4D97-AF65-F5344CB8AC3E}">
        <p14:creationId xmlns:p14="http://schemas.microsoft.com/office/powerpoint/2010/main" val="25516901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106</a:t>
            </a:fld>
            <a:endParaRPr lang="en-US" dirty="0"/>
          </a:p>
        </p:txBody>
      </p:sp>
    </p:spTree>
    <p:extLst>
      <p:ext uri="{BB962C8B-B14F-4D97-AF65-F5344CB8AC3E}">
        <p14:creationId xmlns:p14="http://schemas.microsoft.com/office/powerpoint/2010/main" val="1808165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107</a:t>
            </a:fld>
            <a:endParaRPr lang="en-US" dirty="0"/>
          </a:p>
        </p:txBody>
      </p:sp>
    </p:spTree>
    <p:extLst>
      <p:ext uri="{BB962C8B-B14F-4D97-AF65-F5344CB8AC3E}">
        <p14:creationId xmlns:p14="http://schemas.microsoft.com/office/powerpoint/2010/main" val="27892078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108</a:t>
            </a:fld>
            <a:endParaRPr lang="en-US" dirty="0"/>
          </a:p>
        </p:txBody>
      </p:sp>
    </p:spTree>
    <p:extLst>
      <p:ext uri="{BB962C8B-B14F-4D97-AF65-F5344CB8AC3E}">
        <p14:creationId xmlns:p14="http://schemas.microsoft.com/office/powerpoint/2010/main" val="15500043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dirty="0"/>
          </a:p>
        </p:txBody>
      </p:sp>
    </p:spTree>
    <p:extLst>
      <p:ext uri="{BB962C8B-B14F-4D97-AF65-F5344CB8AC3E}">
        <p14:creationId xmlns:p14="http://schemas.microsoft.com/office/powerpoint/2010/main" val="28018643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Y" dirty="0"/>
              <a:t> </a:t>
            </a:r>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112</a:t>
            </a:fld>
            <a:endParaRPr lang="en-US" dirty="0"/>
          </a:p>
        </p:txBody>
      </p:sp>
    </p:spTree>
    <p:extLst>
      <p:ext uri="{BB962C8B-B14F-4D97-AF65-F5344CB8AC3E}">
        <p14:creationId xmlns:p14="http://schemas.microsoft.com/office/powerpoint/2010/main" val="1067954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dirty="0"/>
          </a:p>
        </p:txBody>
      </p:sp>
    </p:spTree>
    <p:extLst>
      <p:ext uri="{BB962C8B-B14F-4D97-AF65-F5344CB8AC3E}">
        <p14:creationId xmlns:p14="http://schemas.microsoft.com/office/powerpoint/2010/main" val="7824696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114</a:t>
            </a:fld>
            <a:endParaRPr lang="en-US" dirty="0"/>
          </a:p>
        </p:txBody>
      </p:sp>
    </p:spTree>
    <p:extLst>
      <p:ext uri="{BB962C8B-B14F-4D97-AF65-F5344CB8AC3E}">
        <p14:creationId xmlns:p14="http://schemas.microsoft.com/office/powerpoint/2010/main" val="2979540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180435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116</a:t>
            </a:fld>
            <a:endParaRPr lang="en-US"/>
          </a:p>
        </p:txBody>
      </p:sp>
    </p:spTree>
    <p:extLst>
      <p:ext uri="{BB962C8B-B14F-4D97-AF65-F5344CB8AC3E}">
        <p14:creationId xmlns:p14="http://schemas.microsoft.com/office/powerpoint/2010/main" val="297796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118</a:t>
            </a:fld>
            <a:endParaRPr lang="en-US" dirty="0"/>
          </a:p>
        </p:txBody>
      </p:sp>
    </p:spTree>
    <p:extLst>
      <p:ext uri="{BB962C8B-B14F-4D97-AF65-F5344CB8AC3E}">
        <p14:creationId xmlns:p14="http://schemas.microsoft.com/office/powerpoint/2010/main" val="744502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120</a:t>
            </a:fld>
            <a:endParaRPr lang="en-US" dirty="0"/>
          </a:p>
        </p:txBody>
      </p:sp>
    </p:spTree>
    <p:extLst>
      <p:ext uri="{BB962C8B-B14F-4D97-AF65-F5344CB8AC3E}">
        <p14:creationId xmlns:p14="http://schemas.microsoft.com/office/powerpoint/2010/main" val="12501368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122</a:t>
            </a:fld>
            <a:endParaRPr lang="en-US" dirty="0"/>
          </a:p>
        </p:txBody>
      </p:sp>
    </p:spTree>
    <p:extLst>
      <p:ext uri="{BB962C8B-B14F-4D97-AF65-F5344CB8AC3E}">
        <p14:creationId xmlns:p14="http://schemas.microsoft.com/office/powerpoint/2010/main" val="31307689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124</a:t>
            </a:fld>
            <a:endParaRPr lang="en-US" dirty="0"/>
          </a:p>
        </p:txBody>
      </p:sp>
    </p:spTree>
    <p:extLst>
      <p:ext uri="{BB962C8B-B14F-4D97-AF65-F5344CB8AC3E}">
        <p14:creationId xmlns:p14="http://schemas.microsoft.com/office/powerpoint/2010/main" val="32819140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126</a:t>
            </a:fld>
            <a:endParaRPr lang="en-US" dirty="0"/>
          </a:p>
        </p:txBody>
      </p:sp>
    </p:spTree>
    <p:extLst>
      <p:ext uri="{BB962C8B-B14F-4D97-AF65-F5344CB8AC3E}">
        <p14:creationId xmlns:p14="http://schemas.microsoft.com/office/powerpoint/2010/main" val="2912249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128</a:t>
            </a:fld>
            <a:endParaRPr lang="en-US" dirty="0"/>
          </a:p>
        </p:txBody>
      </p:sp>
    </p:spTree>
    <p:extLst>
      <p:ext uri="{BB962C8B-B14F-4D97-AF65-F5344CB8AC3E}">
        <p14:creationId xmlns:p14="http://schemas.microsoft.com/office/powerpoint/2010/main" val="31526503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130</a:t>
            </a:fld>
            <a:endParaRPr lang="en-US" dirty="0"/>
          </a:p>
        </p:txBody>
      </p:sp>
    </p:spTree>
    <p:extLst>
      <p:ext uri="{BB962C8B-B14F-4D97-AF65-F5344CB8AC3E}">
        <p14:creationId xmlns:p14="http://schemas.microsoft.com/office/powerpoint/2010/main" val="2155074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dirty="0"/>
          </a:p>
        </p:txBody>
      </p:sp>
    </p:spTree>
    <p:extLst>
      <p:ext uri="{BB962C8B-B14F-4D97-AF65-F5344CB8AC3E}">
        <p14:creationId xmlns:p14="http://schemas.microsoft.com/office/powerpoint/2010/main" val="39373067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132</a:t>
            </a:fld>
            <a:endParaRPr lang="en-US" dirty="0"/>
          </a:p>
        </p:txBody>
      </p:sp>
    </p:spTree>
    <p:extLst>
      <p:ext uri="{BB962C8B-B14F-4D97-AF65-F5344CB8AC3E}">
        <p14:creationId xmlns:p14="http://schemas.microsoft.com/office/powerpoint/2010/main" val="30563955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134</a:t>
            </a:fld>
            <a:endParaRPr lang="en-US" dirty="0"/>
          </a:p>
        </p:txBody>
      </p:sp>
    </p:spTree>
    <p:extLst>
      <p:ext uri="{BB962C8B-B14F-4D97-AF65-F5344CB8AC3E}">
        <p14:creationId xmlns:p14="http://schemas.microsoft.com/office/powerpoint/2010/main" val="409478546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136</a:t>
            </a:fld>
            <a:endParaRPr lang="en-US" dirty="0"/>
          </a:p>
        </p:txBody>
      </p:sp>
    </p:spTree>
    <p:extLst>
      <p:ext uri="{BB962C8B-B14F-4D97-AF65-F5344CB8AC3E}">
        <p14:creationId xmlns:p14="http://schemas.microsoft.com/office/powerpoint/2010/main" val="142262327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138</a:t>
            </a:fld>
            <a:endParaRPr lang="en-US" dirty="0"/>
          </a:p>
        </p:txBody>
      </p:sp>
    </p:spTree>
    <p:extLst>
      <p:ext uri="{BB962C8B-B14F-4D97-AF65-F5344CB8AC3E}">
        <p14:creationId xmlns:p14="http://schemas.microsoft.com/office/powerpoint/2010/main" val="306116507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140</a:t>
            </a:fld>
            <a:endParaRPr lang="en-US" dirty="0"/>
          </a:p>
        </p:txBody>
      </p:sp>
    </p:spTree>
    <p:extLst>
      <p:ext uri="{BB962C8B-B14F-4D97-AF65-F5344CB8AC3E}">
        <p14:creationId xmlns:p14="http://schemas.microsoft.com/office/powerpoint/2010/main" val="146326050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142</a:t>
            </a:fld>
            <a:endParaRPr lang="en-US" dirty="0"/>
          </a:p>
        </p:txBody>
      </p:sp>
    </p:spTree>
    <p:extLst>
      <p:ext uri="{BB962C8B-B14F-4D97-AF65-F5344CB8AC3E}">
        <p14:creationId xmlns:p14="http://schemas.microsoft.com/office/powerpoint/2010/main" val="24101315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018192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144</a:t>
            </a:fld>
            <a:endParaRPr lang="en-US"/>
          </a:p>
        </p:txBody>
      </p:sp>
    </p:spTree>
    <p:extLst>
      <p:ext uri="{BB962C8B-B14F-4D97-AF65-F5344CB8AC3E}">
        <p14:creationId xmlns:p14="http://schemas.microsoft.com/office/powerpoint/2010/main" val="18926756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146</a:t>
            </a:fld>
            <a:endParaRPr lang="en-US" dirty="0"/>
          </a:p>
        </p:txBody>
      </p:sp>
    </p:spTree>
    <p:extLst>
      <p:ext uri="{BB962C8B-B14F-4D97-AF65-F5344CB8AC3E}">
        <p14:creationId xmlns:p14="http://schemas.microsoft.com/office/powerpoint/2010/main" val="32479442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148</a:t>
            </a:fld>
            <a:endParaRPr lang="en-US" dirty="0"/>
          </a:p>
        </p:txBody>
      </p:sp>
    </p:spTree>
    <p:extLst>
      <p:ext uri="{BB962C8B-B14F-4D97-AF65-F5344CB8AC3E}">
        <p14:creationId xmlns:p14="http://schemas.microsoft.com/office/powerpoint/2010/main" val="401147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dirty="0"/>
          </a:p>
        </p:txBody>
      </p:sp>
    </p:spTree>
    <p:extLst>
      <p:ext uri="{BB962C8B-B14F-4D97-AF65-F5344CB8AC3E}">
        <p14:creationId xmlns:p14="http://schemas.microsoft.com/office/powerpoint/2010/main" val="33983729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150</a:t>
            </a:fld>
            <a:endParaRPr lang="en-US" dirty="0"/>
          </a:p>
        </p:txBody>
      </p:sp>
    </p:spTree>
    <p:extLst>
      <p:ext uri="{BB962C8B-B14F-4D97-AF65-F5344CB8AC3E}">
        <p14:creationId xmlns:p14="http://schemas.microsoft.com/office/powerpoint/2010/main" val="386947199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152</a:t>
            </a:fld>
            <a:endParaRPr lang="en-US" dirty="0"/>
          </a:p>
        </p:txBody>
      </p:sp>
    </p:spTree>
    <p:extLst>
      <p:ext uri="{BB962C8B-B14F-4D97-AF65-F5344CB8AC3E}">
        <p14:creationId xmlns:p14="http://schemas.microsoft.com/office/powerpoint/2010/main" val="40632143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154</a:t>
            </a:fld>
            <a:endParaRPr lang="en-US" dirty="0"/>
          </a:p>
        </p:txBody>
      </p:sp>
    </p:spTree>
    <p:extLst>
      <p:ext uri="{BB962C8B-B14F-4D97-AF65-F5344CB8AC3E}">
        <p14:creationId xmlns:p14="http://schemas.microsoft.com/office/powerpoint/2010/main" val="11232336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156</a:t>
            </a:fld>
            <a:endParaRPr lang="en-US" dirty="0"/>
          </a:p>
        </p:txBody>
      </p:sp>
    </p:spTree>
    <p:extLst>
      <p:ext uri="{BB962C8B-B14F-4D97-AF65-F5344CB8AC3E}">
        <p14:creationId xmlns:p14="http://schemas.microsoft.com/office/powerpoint/2010/main" val="11809752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158</a:t>
            </a:fld>
            <a:endParaRPr lang="en-US" dirty="0"/>
          </a:p>
        </p:txBody>
      </p:sp>
    </p:spTree>
    <p:extLst>
      <p:ext uri="{BB962C8B-B14F-4D97-AF65-F5344CB8AC3E}">
        <p14:creationId xmlns:p14="http://schemas.microsoft.com/office/powerpoint/2010/main" val="34587941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160</a:t>
            </a:fld>
            <a:endParaRPr lang="en-US" dirty="0"/>
          </a:p>
        </p:txBody>
      </p:sp>
    </p:spTree>
    <p:extLst>
      <p:ext uri="{BB962C8B-B14F-4D97-AF65-F5344CB8AC3E}">
        <p14:creationId xmlns:p14="http://schemas.microsoft.com/office/powerpoint/2010/main" val="21611529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162</a:t>
            </a:fld>
            <a:endParaRPr lang="en-US" dirty="0"/>
          </a:p>
        </p:txBody>
      </p:sp>
    </p:spTree>
    <p:extLst>
      <p:ext uri="{BB962C8B-B14F-4D97-AF65-F5344CB8AC3E}">
        <p14:creationId xmlns:p14="http://schemas.microsoft.com/office/powerpoint/2010/main" val="8609625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164</a:t>
            </a:fld>
            <a:endParaRPr lang="en-US" dirty="0"/>
          </a:p>
        </p:txBody>
      </p:sp>
    </p:spTree>
    <p:extLst>
      <p:ext uri="{BB962C8B-B14F-4D97-AF65-F5344CB8AC3E}">
        <p14:creationId xmlns:p14="http://schemas.microsoft.com/office/powerpoint/2010/main" val="326759829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166</a:t>
            </a:fld>
            <a:endParaRPr lang="en-US" dirty="0"/>
          </a:p>
        </p:txBody>
      </p:sp>
    </p:spTree>
    <p:extLst>
      <p:ext uri="{BB962C8B-B14F-4D97-AF65-F5344CB8AC3E}">
        <p14:creationId xmlns:p14="http://schemas.microsoft.com/office/powerpoint/2010/main" val="196864696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168</a:t>
            </a:fld>
            <a:endParaRPr lang="en-US" dirty="0"/>
          </a:p>
        </p:txBody>
      </p:sp>
    </p:spTree>
    <p:extLst>
      <p:ext uri="{BB962C8B-B14F-4D97-AF65-F5344CB8AC3E}">
        <p14:creationId xmlns:p14="http://schemas.microsoft.com/office/powerpoint/2010/main" val="4172681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dirty="0"/>
          </a:p>
        </p:txBody>
      </p:sp>
    </p:spTree>
    <p:extLst>
      <p:ext uri="{BB962C8B-B14F-4D97-AF65-F5344CB8AC3E}">
        <p14:creationId xmlns:p14="http://schemas.microsoft.com/office/powerpoint/2010/main" val="587527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170</a:t>
            </a:fld>
            <a:endParaRPr lang="en-US" dirty="0"/>
          </a:p>
        </p:txBody>
      </p:sp>
    </p:spTree>
    <p:extLst>
      <p:ext uri="{BB962C8B-B14F-4D97-AF65-F5344CB8AC3E}">
        <p14:creationId xmlns:p14="http://schemas.microsoft.com/office/powerpoint/2010/main" val="41668701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172</a:t>
            </a:fld>
            <a:endParaRPr lang="en-US" dirty="0"/>
          </a:p>
        </p:txBody>
      </p:sp>
    </p:spTree>
    <p:extLst>
      <p:ext uri="{BB962C8B-B14F-4D97-AF65-F5344CB8AC3E}">
        <p14:creationId xmlns:p14="http://schemas.microsoft.com/office/powerpoint/2010/main" val="425598776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174</a:t>
            </a:fld>
            <a:endParaRPr lang="en-US" dirty="0"/>
          </a:p>
        </p:txBody>
      </p:sp>
    </p:spTree>
    <p:extLst>
      <p:ext uri="{BB962C8B-B14F-4D97-AF65-F5344CB8AC3E}">
        <p14:creationId xmlns:p14="http://schemas.microsoft.com/office/powerpoint/2010/main" val="15847333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176</a:t>
            </a:fld>
            <a:endParaRPr lang="en-US" dirty="0"/>
          </a:p>
        </p:txBody>
      </p:sp>
    </p:spTree>
    <p:extLst>
      <p:ext uri="{BB962C8B-B14F-4D97-AF65-F5344CB8AC3E}">
        <p14:creationId xmlns:p14="http://schemas.microsoft.com/office/powerpoint/2010/main" val="25186667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178</a:t>
            </a:fld>
            <a:endParaRPr lang="en-US" dirty="0"/>
          </a:p>
        </p:txBody>
      </p:sp>
    </p:spTree>
    <p:extLst>
      <p:ext uri="{BB962C8B-B14F-4D97-AF65-F5344CB8AC3E}">
        <p14:creationId xmlns:p14="http://schemas.microsoft.com/office/powerpoint/2010/main" val="390736646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180</a:t>
            </a:fld>
            <a:endParaRPr lang="en-US" dirty="0"/>
          </a:p>
        </p:txBody>
      </p:sp>
    </p:spTree>
    <p:extLst>
      <p:ext uri="{BB962C8B-B14F-4D97-AF65-F5344CB8AC3E}">
        <p14:creationId xmlns:p14="http://schemas.microsoft.com/office/powerpoint/2010/main" val="242038563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182</a:t>
            </a:fld>
            <a:endParaRPr lang="en-US" dirty="0"/>
          </a:p>
        </p:txBody>
      </p:sp>
    </p:spTree>
    <p:extLst>
      <p:ext uri="{BB962C8B-B14F-4D97-AF65-F5344CB8AC3E}">
        <p14:creationId xmlns:p14="http://schemas.microsoft.com/office/powerpoint/2010/main" val="122811885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184</a:t>
            </a:fld>
            <a:endParaRPr lang="en-US" dirty="0"/>
          </a:p>
        </p:txBody>
      </p:sp>
    </p:spTree>
    <p:extLst>
      <p:ext uri="{BB962C8B-B14F-4D97-AF65-F5344CB8AC3E}">
        <p14:creationId xmlns:p14="http://schemas.microsoft.com/office/powerpoint/2010/main" val="34957595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186</a:t>
            </a:fld>
            <a:endParaRPr lang="en-US" dirty="0"/>
          </a:p>
        </p:txBody>
      </p:sp>
    </p:spTree>
    <p:extLst>
      <p:ext uri="{BB962C8B-B14F-4D97-AF65-F5344CB8AC3E}">
        <p14:creationId xmlns:p14="http://schemas.microsoft.com/office/powerpoint/2010/main" val="31630653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188</a:t>
            </a:fld>
            <a:endParaRPr lang="en-US" dirty="0"/>
          </a:p>
        </p:txBody>
      </p:sp>
    </p:spTree>
    <p:extLst>
      <p:ext uri="{BB962C8B-B14F-4D97-AF65-F5344CB8AC3E}">
        <p14:creationId xmlns:p14="http://schemas.microsoft.com/office/powerpoint/2010/main" val="3812544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B9058DB-F4D0-535C-0AE9-21B4FD5601B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2257" y="6586323"/>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46.png"/></Relationships>
</file>

<file path=ppt/slides/_rels/slide113.xml.rels><?xml version="1.0" encoding="UTF-8" standalone="yes"?>
<Relationships xmlns="http://schemas.openxmlformats.org/package/2006/relationships"><Relationship Id="rId3" Type="http://schemas.microsoft.com/office/2007/relationships/hdphoto" Target="../media/hdphoto9.wdp"/><Relationship Id="rId7" Type="http://schemas.microsoft.com/office/2007/relationships/hdphoto" Target="../media/hdphoto11.wdp"/><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49.png"/><Relationship Id="rId5" Type="http://schemas.microsoft.com/office/2007/relationships/hdphoto" Target="../media/hdphoto10.wdp"/><Relationship Id="rId4" Type="http://schemas.openxmlformats.org/officeDocument/2006/relationships/image" Target="../media/image48.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116.xml.rels><?xml version="1.0" encoding="UTF-8" standalone="yes"?>
<Relationships xmlns="http://schemas.openxmlformats.org/package/2006/relationships"><Relationship Id="rId3" Type="http://schemas.openxmlformats.org/officeDocument/2006/relationships/hyperlink" Target="https://youtu.be/Z5U8ayp_-tw"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50.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4.sv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53.png"/><Relationship Id="rId4" Type="http://schemas.openxmlformats.org/officeDocument/2006/relationships/image" Target="../media/image52.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13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4.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microsoft.com/office/2007/relationships/hdphoto" Target="../media/hdphoto12.wdp"/></Relationships>
</file>

<file path=ppt/slides/_rels/slide1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144.xml.rels><?xml version="1.0" encoding="UTF-8" standalone="yes"?>
<Relationships xmlns="http://schemas.openxmlformats.org/package/2006/relationships"><Relationship Id="rId3" Type="http://schemas.openxmlformats.org/officeDocument/2006/relationships/hyperlink" Target="https://youtu.be/Z5U8ayp_-tw"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50.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15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51.png"/><Relationship Id="rId9" Type="http://schemas.openxmlformats.org/officeDocument/2006/relationships/image" Target="../media/image69.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8.png"/></Relationships>
</file>

<file path=ppt/slides/_rels/slide16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76.png"/><Relationship Id="rId4" Type="http://schemas.openxmlformats.org/officeDocument/2006/relationships/image" Target="../media/image72.svg"/><Relationship Id="rId9" Type="http://schemas.openxmlformats.org/officeDocument/2006/relationships/image" Target="../media/image75.svg"/></Relationships>
</file>

<file path=ppt/slides/_rels/slide163.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65.png"/><Relationship Id="rId7" Type="http://schemas.openxmlformats.org/officeDocument/2006/relationships/image" Target="../media/image79.png"/><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78.png"/><Relationship Id="rId4" Type="http://schemas.openxmlformats.org/officeDocument/2006/relationships/image" Target="../media/image66.svg"/></Relationships>
</file>

<file path=ppt/slides/_rels/slide164.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36.png"/><Relationship Id="rId7" Type="http://schemas.openxmlformats.org/officeDocument/2006/relationships/image" Target="../media/image83.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37.svg"/><Relationship Id="rId9" Type="http://schemas.openxmlformats.org/officeDocument/2006/relationships/image" Target="../media/image85.png"/></Relationships>
</file>

<file path=ppt/slides/_rels/slide16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7.wdp"/></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17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17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18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8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microsoft.com/office/2007/relationships/hdphoto" Target="../media/hdphoto12.wdp"/></Relationships>
</file>

<file path=ppt/slides/_rels/slide187.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5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5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7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4.wdp"/></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6.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youtu.be/-zZTzteZPoc"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1.png"/></Relationships>
</file>

<file path=ppt/slides/_rels/slide8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6.png"/></Relationships>
</file>

<file path=ppt/slides/_rels/slide8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6.wdp"/></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8.png"/></Relationships>
</file>

<file path=ppt/slides/_rels/slide8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8.png"/></Relationships>
</file>

<file path=ppt/slides/_rels/slide9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7.wdp"/></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9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sv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1F333F7-249D-14E9-2DA3-03FE88630C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929" y="981636"/>
            <a:ext cx="7835152" cy="5876364"/>
          </a:xfrm>
          <a:prstGeom prst="rect">
            <a:avLst/>
          </a:prstGeom>
        </p:spPr>
      </p:pic>
      <p:sp>
        <p:nvSpPr>
          <p:cNvPr id="5" name="TextBox 4">
            <a:extLst>
              <a:ext uri="{FF2B5EF4-FFF2-40B4-BE49-F238E27FC236}">
                <a16:creationId xmlns:a16="http://schemas.microsoft.com/office/drawing/2014/main" id="{08750D33-0418-6B20-7A4D-9B7FE2DCFEAD}"/>
              </a:ext>
            </a:extLst>
          </p:cNvPr>
          <p:cNvSpPr txBox="1"/>
          <p:nvPr/>
        </p:nvSpPr>
        <p:spPr>
          <a:xfrm>
            <a:off x="6508377" y="433897"/>
            <a:ext cx="6096000" cy="1488869"/>
          </a:xfrm>
          <a:prstGeom prst="rect">
            <a:avLst/>
          </a:prstGeom>
          <a:noFill/>
        </p:spPr>
        <p:txBody>
          <a:bodyPr wrap="square">
            <a:spAutoFit/>
          </a:bodyPr>
          <a:lstStyle/>
          <a:p>
            <a:pPr marL="0" lvl="1" algn="ctr" rtl="1">
              <a:lnSpc>
                <a:spcPct val="150000"/>
              </a:lnSpc>
              <a:spcAft>
                <a:spcPts val="800"/>
              </a:spcAft>
              <a:buSzPct val="130000"/>
            </a:pPr>
            <a:r>
              <a:rPr lang="ar-SY" sz="6600" b="1" dirty="0">
                <a:latin typeface="Adobe Arabic" panose="02040503050201020203" pitchFamily="18" charset="-78"/>
                <a:cs typeface="Adobe Arabic" panose="02040503050201020203" pitchFamily="18" charset="-78"/>
              </a:rPr>
              <a:t>الأداء الاستراتيجي</a:t>
            </a:r>
            <a:endParaRPr lang="en-US" sz="6600" b="1"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الأداء الاستراتيجي في تحقيق الأهداف المؤسسية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C1E1EFBE-47B0-BB59-F3EA-68A50F92DC07}"/>
              </a:ext>
            </a:extLst>
          </p:cNvPr>
          <p:cNvGrpSpPr/>
          <p:nvPr/>
        </p:nvGrpSpPr>
        <p:grpSpPr>
          <a:xfrm>
            <a:off x="6482642" y="2694708"/>
            <a:ext cx="2865833" cy="944918"/>
            <a:chOff x="7314141" y="525473"/>
            <a:chExt cx="4131410" cy="1362201"/>
          </a:xfrm>
        </p:grpSpPr>
        <p:grpSp>
          <p:nvGrpSpPr>
            <p:cNvPr id="9" name="Group 8">
              <a:extLst>
                <a:ext uri="{FF2B5EF4-FFF2-40B4-BE49-F238E27FC236}">
                  <a16:creationId xmlns:a16="http://schemas.microsoft.com/office/drawing/2014/main" id="{427B7DD3-82E9-9FA1-DE94-E2BB71778D9D}"/>
                </a:ext>
              </a:extLst>
            </p:cNvPr>
            <p:cNvGrpSpPr/>
            <p:nvPr/>
          </p:nvGrpSpPr>
          <p:grpSpPr>
            <a:xfrm flipH="1">
              <a:off x="7314141" y="525473"/>
              <a:ext cx="4131410" cy="1362201"/>
              <a:chOff x="529378" y="656101"/>
              <a:chExt cx="4131410" cy="1362201"/>
            </a:xfrm>
          </p:grpSpPr>
          <p:sp>
            <p:nvSpPr>
              <p:cNvPr id="12" name="Freeform: Shape 11">
                <a:extLst>
                  <a:ext uri="{FF2B5EF4-FFF2-40B4-BE49-F238E27FC236}">
                    <a16:creationId xmlns:a16="http://schemas.microsoft.com/office/drawing/2014/main" id="{39543812-669E-3531-AD65-467E2CFD09E7}"/>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EA8B2F35-2B2C-7E27-229F-6209F81473A9}"/>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A9827D67-D6CB-7B72-FC46-9714F24C4DE9}"/>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dirty="0"/>
              </a:p>
            </p:txBody>
          </p:sp>
        </p:grpSp>
        <p:sp>
          <p:nvSpPr>
            <p:cNvPr id="10" name="TextBox 31">
              <a:extLst>
                <a:ext uri="{FF2B5EF4-FFF2-40B4-BE49-F238E27FC236}">
                  <a16:creationId xmlns:a16="http://schemas.microsoft.com/office/drawing/2014/main" id="{DC92506C-2714-2727-AE88-C9AC3766BC2E}"/>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11" name="TextBox 10">
              <a:extLst>
                <a:ext uri="{FF2B5EF4-FFF2-40B4-BE49-F238E27FC236}">
                  <a16:creationId xmlns:a16="http://schemas.microsoft.com/office/drawing/2014/main" id="{5152F746-ADD2-132E-B04F-25D5D4221FD9}"/>
                </a:ext>
              </a:extLst>
            </p:cNvPr>
            <p:cNvSpPr txBox="1"/>
            <p:nvPr/>
          </p:nvSpPr>
          <p:spPr>
            <a:xfrm>
              <a:off x="7634390" y="632155"/>
              <a:ext cx="2274977" cy="103657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وضوح الرؤية والاتجاه الاستراتيجي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BEC970BD-3F0A-9492-AC9D-1FC0A705D478}"/>
              </a:ext>
            </a:extLst>
          </p:cNvPr>
          <p:cNvGrpSpPr/>
          <p:nvPr/>
        </p:nvGrpSpPr>
        <p:grpSpPr>
          <a:xfrm>
            <a:off x="6482642" y="3873907"/>
            <a:ext cx="2865833" cy="944918"/>
            <a:chOff x="7146190" y="2279628"/>
            <a:chExt cx="4131410" cy="1362201"/>
          </a:xfrm>
        </p:grpSpPr>
        <p:grpSp>
          <p:nvGrpSpPr>
            <p:cNvPr id="16" name="Group 15">
              <a:extLst>
                <a:ext uri="{FF2B5EF4-FFF2-40B4-BE49-F238E27FC236}">
                  <a16:creationId xmlns:a16="http://schemas.microsoft.com/office/drawing/2014/main" id="{49A9E51A-513E-341F-672A-A35FEC89DA5D}"/>
                </a:ext>
              </a:extLst>
            </p:cNvPr>
            <p:cNvGrpSpPr/>
            <p:nvPr/>
          </p:nvGrpSpPr>
          <p:grpSpPr>
            <a:xfrm flipH="1">
              <a:off x="7146190" y="2279628"/>
              <a:ext cx="4131410" cy="1362201"/>
              <a:chOff x="529378" y="656101"/>
              <a:chExt cx="4131410" cy="1362201"/>
            </a:xfrm>
          </p:grpSpPr>
          <p:sp>
            <p:nvSpPr>
              <p:cNvPr id="19" name="Freeform: Shape 18">
                <a:extLst>
                  <a:ext uri="{FF2B5EF4-FFF2-40B4-BE49-F238E27FC236}">
                    <a16:creationId xmlns:a16="http://schemas.microsoft.com/office/drawing/2014/main" id="{D5BC565C-B8A0-94D6-17FB-7BD60986AAB6}"/>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A530F143-68FF-C497-965E-A1A3AD20E0AD}"/>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7B47DEC9-B164-D04D-FF95-6C3B2D638D3A}"/>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dirty="0"/>
              </a:p>
            </p:txBody>
          </p:sp>
        </p:grpSp>
        <p:sp>
          <p:nvSpPr>
            <p:cNvPr id="17" name="TextBox 31">
              <a:extLst>
                <a:ext uri="{FF2B5EF4-FFF2-40B4-BE49-F238E27FC236}">
                  <a16:creationId xmlns:a16="http://schemas.microsoft.com/office/drawing/2014/main" id="{D9AADD7E-4764-7009-C4B8-044831A4DA37}"/>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18" name="TextBox 17">
              <a:extLst>
                <a:ext uri="{FF2B5EF4-FFF2-40B4-BE49-F238E27FC236}">
                  <a16:creationId xmlns:a16="http://schemas.microsoft.com/office/drawing/2014/main" id="{48A7D2C5-1E1C-7CEF-7EB5-A4DE6D7FB916}"/>
                </a:ext>
              </a:extLst>
            </p:cNvPr>
            <p:cNvSpPr txBox="1"/>
            <p:nvPr/>
          </p:nvSpPr>
          <p:spPr>
            <a:xfrm>
              <a:off x="7389760" y="2451680"/>
              <a:ext cx="2640511" cy="103657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التناسق بين الأهداف والخطط التنفيذية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D18B48FA-D515-BCF8-FBAB-485EE7B3A338}"/>
              </a:ext>
            </a:extLst>
          </p:cNvPr>
          <p:cNvGrpSpPr/>
          <p:nvPr/>
        </p:nvGrpSpPr>
        <p:grpSpPr>
          <a:xfrm>
            <a:off x="2881557" y="3995018"/>
            <a:ext cx="2865833" cy="944918"/>
            <a:chOff x="7071546" y="4108429"/>
            <a:chExt cx="4131410" cy="1362201"/>
          </a:xfrm>
        </p:grpSpPr>
        <p:grpSp>
          <p:nvGrpSpPr>
            <p:cNvPr id="29" name="Group 28">
              <a:extLst>
                <a:ext uri="{FF2B5EF4-FFF2-40B4-BE49-F238E27FC236}">
                  <a16:creationId xmlns:a16="http://schemas.microsoft.com/office/drawing/2014/main" id="{1A04491B-F2EB-8BDE-F12E-9BD21612C44D}"/>
                </a:ext>
              </a:extLst>
            </p:cNvPr>
            <p:cNvGrpSpPr/>
            <p:nvPr/>
          </p:nvGrpSpPr>
          <p:grpSpPr>
            <a:xfrm flipH="1">
              <a:off x="7071546" y="4108429"/>
              <a:ext cx="4131410" cy="1362201"/>
              <a:chOff x="529378" y="656101"/>
              <a:chExt cx="4131410" cy="1362201"/>
            </a:xfrm>
          </p:grpSpPr>
          <p:sp>
            <p:nvSpPr>
              <p:cNvPr id="32" name="Freeform: Shape 31">
                <a:extLst>
                  <a:ext uri="{FF2B5EF4-FFF2-40B4-BE49-F238E27FC236}">
                    <a16:creationId xmlns:a16="http://schemas.microsoft.com/office/drawing/2014/main" id="{A9A14830-933E-A274-5F52-4AC9F1276C87}"/>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31137568-4786-588E-9976-B2E8E3D35091}"/>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C372C50F-355E-C99F-4423-FA41DE80C04F}"/>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dirty="0"/>
              </a:p>
            </p:txBody>
          </p:sp>
        </p:grpSp>
        <p:sp>
          <p:nvSpPr>
            <p:cNvPr id="30" name="TextBox 29">
              <a:extLst>
                <a:ext uri="{FF2B5EF4-FFF2-40B4-BE49-F238E27FC236}">
                  <a16:creationId xmlns:a16="http://schemas.microsoft.com/office/drawing/2014/main" id="{DE64AE77-3655-27CA-6EDC-CA09C3A3E8BA}"/>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31" name="TextBox 30">
              <a:extLst>
                <a:ext uri="{FF2B5EF4-FFF2-40B4-BE49-F238E27FC236}">
                  <a16:creationId xmlns:a16="http://schemas.microsoft.com/office/drawing/2014/main" id="{A7259140-4B3C-5749-5FF3-6F88FFF50B2D}"/>
                </a:ext>
              </a:extLst>
            </p:cNvPr>
            <p:cNvSpPr txBox="1"/>
            <p:nvPr/>
          </p:nvSpPr>
          <p:spPr>
            <a:xfrm>
              <a:off x="7264626" y="4442958"/>
              <a:ext cx="2640511" cy="57735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الكفاءة التشغيلية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id="{AD837DFA-74F7-A389-62CA-DFD78F3F1736}"/>
              </a:ext>
            </a:extLst>
          </p:cNvPr>
          <p:cNvGrpSpPr/>
          <p:nvPr/>
        </p:nvGrpSpPr>
        <p:grpSpPr>
          <a:xfrm>
            <a:off x="2807967" y="5238074"/>
            <a:ext cx="2865833" cy="944918"/>
            <a:chOff x="7314141" y="525473"/>
            <a:chExt cx="4131410" cy="1362201"/>
          </a:xfrm>
        </p:grpSpPr>
        <p:grpSp>
          <p:nvGrpSpPr>
            <p:cNvPr id="36" name="Group 35">
              <a:extLst>
                <a:ext uri="{FF2B5EF4-FFF2-40B4-BE49-F238E27FC236}">
                  <a16:creationId xmlns:a16="http://schemas.microsoft.com/office/drawing/2014/main" id="{E5AE0119-D6B4-679C-E732-C1A95C0F709E}"/>
                </a:ext>
              </a:extLst>
            </p:cNvPr>
            <p:cNvGrpSpPr/>
            <p:nvPr/>
          </p:nvGrpSpPr>
          <p:grpSpPr>
            <a:xfrm flipH="1">
              <a:off x="7314141" y="525473"/>
              <a:ext cx="4131410" cy="1362201"/>
              <a:chOff x="529378" y="656101"/>
              <a:chExt cx="4131410" cy="1362201"/>
            </a:xfrm>
          </p:grpSpPr>
          <p:sp>
            <p:nvSpPr>
              <p:cNvPr id="39" name="Freeform: Shape 38">
                <a:extLst>
                  <a:ext uri="{FF2B5EF4-FFF2-40B4-BE49-F238E27FC236}">
                    <a16:creationId xmlns:a16="http://schemas.microsoft.com/office/drawing/2014/main" id="{1D64C95F-FD8F-709B-44BB-7542CF21C647}"/>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solidFill>
                  <a:srgbClr val="FFCC66"/>
                </a:solid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FB39412F-2D1E-3E19-D4B6-A5BC8F625D0C}"/>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dirty="0"/>
              </a:p>
            </p:txBody>
          </p:sp>
          <p:sp>
            <p:nvSpPr>
              <p:cNvPr id="41" name="Freeform: Shape 40">
                <a:extLst>
                  <a:ext uri="{FF2B5EF4-FFF2-40B4-BE49-F238E27FC236}">
                    <a16:creationId xmlns:a16="http://schemas.microsoft.com/office/drawing/2014/main" id="{97994EE7-BB53-98DD-453F-EE3F1B7E6EDB}"/>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solidFill>
                  <a:srgbClr val="FFCC66"/>
                </a:solidFill>
                <a:prstDash val="solid"/>
                <a:miter/>
              </a:ln>
            </p:spPr>
            <p:txBody>
              <a:bodyPr rtlCol="0" anchor="ctr"/>
              <a:lstStyle/>
              <a:p>
                <a:endParaRPr lang="en-US" dirty="0"/>
              </a:p>
            </p:txBody>
          </p:sp>
        </p:grpSp>
        <p:sp>
          <p:nvSpPr>
            <p:cNvPr id="37" name="TextBox 31">
              <a:extLst>
                <a:ext uri="{FF2B5EF4-FFF2-40B4-BE49-F238E27FC236}">
                  <a16:creationId xmlns:a16="http://schemas.microsoft.com/office/drawing/2014/main" id="{AB26C93E-8CF2-02E8-4FA4-469753598B2D}"/>
                </a:ext>
              </a:extLst>
            </p:cNvPr>
            <p:cNvSpPr txBox="1"/>
            <p:nvPr/>
          </p:nvSpPr>
          <p:spPr>
            <a:xfrm>
              <a:off x="10495143" y="1021908"/>
              <a:ext cx="844320" cy="665540"/>
            </a:xfrm>
            <a:prstGeom prst="rect">
              <a:avLst/>
            </a:prstGeom>
            <a:noFill/>
            <a:ln>
              <a:solidFill>
                <a:srgbClr val="FFCC66"/>
              </a:solidFill>
            </a:ln>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04</a:t>
              </a:r>
            </a:p>
          </p:txBody>
        </p:sp>
        <p:sp>
          <p:nvSpPr>
            <p:cNvPr id="38" name="TextBox 37">
              <a:extLst>
                <a:ext uri="{FF2B5EF4-FFF2-40B4-BE49-F238E27FC236}">
                  <a16:creationId xmlns:a16="http://schemas.microsoft.com/office/drawing/2014/main" id="{BD77783E-079A-66CC-37B9-0589AEF2FC1A}"/>
                </a:ext>
              </a:extLst>
            </p:cNvPr>
            <p:cNvSpPr txBox="1"/>
            <p:nvPr/>
          </p:nvSpPr>
          <p:spPr>
            <a:xfrm>
              <a:off x="7448512" y="860808"/>
              <a:ext cx="2672071" cy="57735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7180589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إدارة الموارد لتحقيق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164441" y="2885387"/>
            <a:ext cx="6234551" cy="2262158"/>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إدارة الموارد الاستراتيجية ترتبط بتحديد الموارد البشرية، المالية، والمادية المطلوبة لتحقيق أهداف المؤسسة، وضمان استخدامها بطريقة فعالة ومتسقة مع الرؤية الاستراتيجية. تشمل العملية تقييم الفجوات بين الموارد الحالية والاحتياجات المستقبلية وتطوير خطط لتقليص هذه الفجوات.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descr="A person pushing a progress bar&#10;&#10;Description automatically generated">
            <a:extLst>
              <a:ext uri="{FF2B5EF4-FFF2-40B4-BE49-F238E27FC236}">
                <a16:creationId xmlns:a16="http://schemas.microsoft.com/office/drawing/2014/main" id="{8F15696F-FAC8-C06D-F94B-9B77EA1A17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437" y="1990476"/>
            <a:ext cx="4051979" cy="4051979"/>
          </a:xfrm>
          <a:prstGeom prst="rect">
            <a:avLst/>
          </a:prstGeom>
        </p:spPr>
      </p:pic>
    </p:spTree>
    <p:extLst>
      <p:ext uri="{BB962C8B-B14F-4D97-AF65-F5344CB8AC3E}">
        <p14:creationId xmlns:p14="http://schemas.microsoft.com/office/powerpoint/2010/main" val="91337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أهداف إدارة الموارد لتحقيق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892281F-1945-6A9B-975A-7E4EE0E49310}"/>
              </a:ext>
            </a:extLst>
          </p:cNvPr>
          <p:cNvGrpSpPr/>
          <p:nvPr/>
        </p:nvGrpSpPr>
        <p:grpSpPr>
          <a:xfrm>
            <a:off x="6286031" y="2131711"/>
            <a:ext cx="3055432" cy="2197851"/>
            <a:chOff x="6526297" y="2192803"/>
            <a:chExt cx="3055432" cy="2197851"/>
          </a:xfrm>
        </p:grpSpPr>
        <p:sp>
          <p:nvSpPr>
            <p:cNvPr id="15" name="자유형: 도형 3">
              <a:extLst>
                <a:ext uri="{FF2B5EF4-FFF2-40B4-BE49-F238E27FC236}">
                  <a16:creationId xmlns:a16="http://schemas.microsoft.com/office/drawing/2014/main" id="{589DAD49-162C-BC4D-A702-636B1F955FEE}"/>
                </a:ext>
              </a:extLst>
            </p:cNvPr>
            <p:cNvSpPr/>
            <p:nvPr/>
          </p:nvSpPr>
          <p:spPr>
            <a:xfrm>
              <a:off x="6526297" y="2192803"/>
              <a:ext cx="1774852" cy="2197851"/>
            </a:xfrm>
            <a:custGeom>
              <a:avLst/>
              <a:gdLst>
                <a:gd name="connsiteX0" fmla="*/ 4287 w 1774852"/>
                <a:gd name="connsiteY0" fmla="*/ 0 h 2197851"/>
                <a:gd name="connsiteX1" fmla="*/ 1774852 w 1774852"/>
                <a:gd name="connsiteY1" fmla="*/ 1773741 h 2197851"/>
                <a:gd name="connsiteX2" fmla="*/ 982709 w 1774852"/>
                <a:gd name="connsiteY2" fmla="*/ 1774235 h 2197851"/>
                <a:gd name="connsiteX3" fmla="*/ 990575 w 1774852"/>
                <a:gd name="connsiteY3" fmla="*/ 1838669 h 2197851"/>
                <a:gd name="connsiteX4" fmla="*/ 1092917 w 1774852"/>
                <a:gd name="connsiteY4" fmla="*/ 2028321 h 2197851"/>
                <a:gd name="connsiteX5" fmla="*/ 896904 w 1774852"/>
                <a:gd name="connsiteY5" fmla="*/ 2197851 h 2197851"/>
                <a:gd name="connsiteX6" fmla="*/ 689729 w 1774852"/>
                <a:gd name="connsiteY6" fmla="*/ 2060108 h 2197851"/>
                <a:gd name="connsiteX7" fmla="*/ 792586 w 1774852"/>
                <a:gd name="connsiteY7" fmla="*/ 1838188 h 2197851"/>
                <a:gd name="connsiteX8" fmla="*/ 794038 w 1774852"/>
                <a:gd name="connsiteY8" fmla="*/ 1797085 h 2197851"/>
                <a:gd name="connsiteX9" fmla="*/ 794892 w 1774852"/>
                <a:gd name="connsiteY9" fmla="*/ 1774352 h 2197851"/>
                <a:gd name="connsiteX10" fmla="*/ 0 w 1774852"/>
                <a:gd name="connsiteY10" fmla="*/ 1774848 h 2197851"/>
                <a:gd name="connsiteX11" fmla="*/ 1816 w 1774852"/>
                <a:gd name="connsiteY11" fmla="*/ 1023197 h 2197851"/>
                <a:gd name="connsiteX12" fmla="*/ 26663 w 1774852"/>
                <a:gd name="connsiteY12" fmla="*/ 1030079 h 2197851"/>
                <a:gd name="connsiteX13" fmla="*/ 266900 w 1774852"/>
                <a:gd name="connsiteY13" fmla="*/ 1148401 h 2197851"/>
                <a:gd name="connsiteX14" fmla="*/ 439221 w 1774852"/>
                <a:gd name="connsiteY14" fmla="*/ 889219 h 2197851"/>
                <a:gd name="connsiteX15" fmla="*/ 227134 w 1774852"/>
                <a:gd name="connsiteY15" fmla="*/ 644000 h 2197851"/>
                <a:gd name="connsiteX16" fmla="*/ 23864 w 1774852"/>
                <a:gd name="connsiteY16" fmla="*/ 760356 h 2197851"/>
                <a:gd name="connsiteX17" fmla="*/ 2433 w 1774852"/>
                <a:gd name="connsiteY17" fmla="*/ 767718 h 219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74852" h="2197851">
                  <a:moveTo>
                    <a:pt x="4287" y="0"/>
                  </a:moveTo>
                  <a:cubicBezTo>
                    <a:pt x="982403" y="2363"/>
                    <a:pt x="1774242" y="795623"/>
                    <a:pt x="1774852" y="1773741"/>
                  </a:cubicBezTo>
                  <a:lnTo>
                    <a:pt x="982709" y="1774235"/>
                  </a:lnTo>
                  <a:lnTo>
                    <a:pt x="990575" y="1838669"/>
                  </a:lnTo>
                  <a:cubicBezTo>
                    <a:pt x="1009338" y="1920181"/>
                    <a:pt x="1081946" y="1921490"/>
                    <a:pt x="1092917" y="2028321"/>
                  </a:cubicBezTo>
                  <a:cubicBezTo>
                    <a:pt x="1092173" y="2133229"/>
                    <a:pt x="1015967" y="2189404"/>
                    <a:pt x="896904" y="2197851"/>
                  </a:cubicBezTo>
                  <a:cubicBezTo>
                    <a:pt x="796896" y="2195618"/>
                    <a:pt x="696299" y="2148210"/>
                    <a:pt x="689729" y="2060108"/>
                  </a:cubicBezTo>
                  <a:cubicBezTo>
                    <a:pt x="690279" y="1959352"/>
                    <a:pt x="779072" y="1923468"/>
                    <a:pt x="792586" y="1838188"/>
                  </a:cubicBezTo>
                  <a:cubicBezTo>
                    <a:pt x="792686" y="1832558"/>
                    <a:pt x="793362" y="1814822"/>
                    <a:pt x="794038" y="1797085"/>
                  </a:cubicBezTo>
                  <a:lnTo>
                    <a:pt x="794892" y="1774352"/>
                  </a:lnTo>
                  <a:lnTo>
                    <a:pt x="0" y="1774848"/>
                  </a:lnTo>
                  <a:lnTo>
                    <a:pt x="1816" y="1023197"/>
                  </a:lnTo>
                  <a:lnTo>
                    <a:pt x="26663" y="1030079"/>
                  </a:lnTo>
                  <a:cubicBezTo>
                    <a:pt x="108451" y="1062676"/>
                    <a:pt x="156608" y="1147800"/>
                    <a:pt x="266900" y="1148401"/>
                  </a:cubicBezTo>
                  <a:cubicBezTo>
                    <a:pt x="377119" y="1140182"/>
                    <a:pt x="436427" y="1014332"/>
                    <a:pt x="439221" y="889219"/>
                  </a:cubicBezTo>
                  <a:cubicBezTo>
                    <a:pt x="428653" y="740267"/>
                    <a:pt x="358377" y="644931"/>
                    <a:pt x="227134" y="644000"/>
                  </a:cubicBezTo>
                  <a:cubicBezTo>
                    <a:pt x="110191" y="656010"/>
                    <a:pt x="94319" y="727057"/>
                    <a:pt x="23864" y="760356"/>
                  </a:cubicBezTo>
                  <a:lnTo>
                    <a:pt x="2433" y="767718"/>
                  </a:lnTo>
                  <a:close/>
                </a:path>
              </a:pathLst>
            </a:cu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solidFill>
                  <a:schemeClr val="tx1"/>
                </a:solidFill>
              </a:endParaRPr>
            </a:p>
          </p:txBody>
        </p:sp>
        <p:sp>
          <p:nvSpPr>
            <p:cNvPr id="16" name="Google Shape;488;p25">
              <a:extLst>
                <a:ext uri="{FF2B5EF4-FFF2-40B4-BE49-F238E27FC236}">
                  <a16:creationId xmlns:a16="http://schemas.microsoft.com/office/drawing/2014/main" id="{CAEC4588-AE7D-B8F0-53B7-F3B892D51650}"/>
                </a:ext>
              </a:extLst>
            </p:cNvPr>
            <p:cNvSpPr txBox="1"/>
            <p:nvPr/>
          </p:nvSpPr>
          <p:spPr>
            <a:xfrm>
              <a:off x="7198575" y="2904475"/>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sp>
          <p:nvSpPr>
            <p:cNvPr id="17" name="TextBox 16">
              <a:extLst>
                <a:ext uri="{FF2B5EF4-FFF2-40B4-BE49-F238E27FC236}">
                  <a16:creationId xmlns:a16="http://schemas.microsoft.com/office/drawing/2014/main" id="{1E70E3DD-E801-EB25-8C36-A564679D4B8A}"/>
                </a:ext>
              </a:extLst>
            </p:cNvPr>
            <p:cNvSpPr txBox="1"/>
            <p:nvPr/>
          </p:nvSpPr>
          <p:spPr>
            <a:xfrm>
              <a:off x="7806877" y="2341242"/>
              <a:ext cx="1774852"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تحقيق الكفاءة التشغيلية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29BEC4D1-2E8B-3DF2-12A8-365936BE8AAA}"/>
              </a:ext>
            </a:extLst>
          </p:cNvPr>
          <p:cNvGrpSpPr/>
          <p:nvPr/>
        </p:nvGrpSpPr>
        <p:grpSpPr>
          <a:xfrm>
            <a:off x="5855734" y="3943995"/>
            <a:ext cx="3473154" cy="2004034"/>
            <a:chOff x="6096000" y="4005087"/>
            <a:chExt cx="3473154" cy="2004034"/>
          </a:xfrm>
        </p:grpSpPr>
        <p:sp>
          <p:nvSpPr>
            <p:cNvPr id="19" name="자유형: 도형 4">
              <a:extLst>
                <a:ext uri="{FF2B5EF4-FFF2-40B4-BE49-F238E27FC236}">
                  <a16:creationId xmlns:a16="http://schemas.microsoft.com/office/drawing/2014/main" id="{339A3B39-7E0A-D39C-4095-69684EBB16D9}"/>
                </a:ext>
              </a:extLst>
            </p:cNvPr>
            <p:cNvSpPr/>
            <p:nvPr/>
          </p:nvSpPr>
          <p:spPr>
            <a:xfrm>
              <a:off x="6096000" y="4005087"/>
              <a:ext cx="2205151" cy="1794060"/>
            </a:xfrm>
            <a:custGeom>
              <a:avLst/>
              <a:gdLst>
                <a:gd name="connsiteX0" fmla="*/ 2205047 w 2205151"/>
                <a:gd name="connsiteY0" fmla="*/ 0 h 1794060"/>
                <a:gd name="connsiteX1" fmla="*/ 1690521 w 2205151"/>
                <a:gd name="connsiteY1" fmla="*/ 1268984 h 1794060"/>
                <a:gd name="connsiteX2" fmla="*/ 425864 w 2205151"/>
                <a:gd name="connsiteY2" fmla="*/ 1794055 h 1794060"/>
                <a:gd name="connsiteX3" fmla="*/ 427944 w 2205151"/>
                <a:gd name="connsiteY3" fmla="*/ 961504 h 1794060"/>
                <a:gd name="connsiteX4" fmla="*/ 359182 w 2205151"/>
                <a:gd name="connsiteY4" fmla="*/ 969898 h 1794060"/>
                <a:gd name="connsiteX5" fmla="*/ 169530 w 2205151"/>
                <a:gd name="connsiteY5" fmla="*/ 1072240 h 1794060"/>
                <a:gd name="connsiteX6" fmla="*/ 0 w 2205151"/>
                <a:gd name="connsiteY6" fmla="*/ 876227 h 1794060"/>
                <a:gd name="connsiteX7" fmla="*/ 137743 w 2205151"/>
                <a:gd name="connsiteY7" fmla="*/ 669052 h 1794060"/>
                <a:gd name="connsiteX8" fmla="*/ 359662 w 2205151"/>
                <a:gd name="connsiteY8" fmla="*/ 771909 h 1794060"/>
                <a:gd name="connsiteX9" fmla="*/ 425856 w 2205151"/>
                <a:gd name="connsiteY9" fmla="*/ 774303 h 1794060"/>
                <a:gd name="connsiteX10" fmla="*/ 428412 w 2205151"/>
                <a:gd name="connsiteY10" fmla="*/ 774385 h 1794060"/>
                <a:gd name="connsiteX11" fmla="*/ 430298 w 2205151"/>
                <a:gd name="connsiteY11" fmla="*/ 19208 h 1794060"/>
                <a:gd name="connsiteX12" fmla="*/ 1185646 w 2205151"/>
                <a:gd name="connsiteY12" fmla="*/ 11033 h 1794060"/>
                <a:gd name="connsiteX13" fmla="*/ 1182500 w 2205151"/>
                <a:gd name="connsiteY13" fmla="*/ 22393 h 1794060"/>
                <a:gd name="connsiteX14" fmla="*/ 1064177 w 2205151"/>
                <a:gd name="connsiteY14" fmla="*/ 262630 h 1794060"/>
                <a:gd name="connsiteX15" fmla="*/ 1323359 w 2205151"/>
                <a:gd name="connsiteY15" fmla="*/ 434951 h 1794060"/>
                <a:gd name="connsiteX16" fmla="*/ 1568578 w 2205151"/>
                <a:gd name="connsiteY16" fmla="*/ 222864 h 1794060"/>
                <a:gd name="connsiteX17" fmla="*/ 1452223 w 2205151"/>
                <a:gd name="connsiteY17" fmla="*/ 19594 h 1794060"/>
                <a:gd name="connsiteX18" fmla="*/ 1448305 w 2205151"/>
                <a:gd name="connsiteY18" fmla="*/ 8190 h 179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5151" h="1794060">
                  <a:moveTo>
                    <a:pt x="2205047" y="0"/>
                  </a:moveTo>
                  <a:cubicBezTo>
                    <a:pt x="2210186" y="474790"/>
                    <a:pt x="2024868" y="931843"/>
                    <a:pt x="1690521" y="1268984"/>
                  </a:cubicBezTo>
                  <a:cubicBezTo>
                    <a:pt x="1356174" y="1606126"/>
                    <a:pt x="900680" y="1795241"/>
                    <a:pt x="425864" y="1794055"/>
                  </a:cubicBezTo>
                  <a:lnTo>
                    <a:pt x="427944" y="961504"/>
                  </a:lnTo>
                  <a:lnTo>
                    <a:pt x="359182" y="969898"/>
                  </a:lnTo>
                  <a:cubicBezTo>
                    <a:pt x="277670" y="988661"/>
                    <a:pt x="276361" y="1061269"/>
                    <a:pt x="169530" y="1072240"/>
                  </a:cubicBezTo>
                  <a:cubicBezTo>
                    <a:pt x="64622" y="1071496"/>
                    <a:pt x="8447" y="995290"/>
                    <a:pt x="0" y="876227"/>
                  </a:cubicBezTo>
                  <a:cubicBezTo>
                    <a:pt x="2233" y="776219"/>
                    <a:pt x="49641" y="675622"/>
                    <a:pt x="137743" y="669052"/>
                  </a:cubicBezTo>
                  <a:cubicBezTo>
                    <a:pt x="238499" y="669602"/>
                    <a:pt x="274383" y="758395"/>
                    <a:pt x="359662" y="771909"/>
                  </a:cubicBezTo>
                  <a:cubicBezTo>
                    <a:pt x="368108" y="772059"/>
                    <a:pt x="403792" y="773505"/>
                    <a:pt x="425856" y="774303"/>
                  </a:cubicBezTo>
                  <a:lnTo>
                    <a:pt x="428412" y="774385"/>
                  </a:lnTo>
                  <a:lnTo>
                    <a:pt x="430298" y="19208"/>
                  </a:lnTo>
                  <a:lnTo>
                    <a:pt x="1185646" y="11033"/>
                  </a:lnTo>
                  <a:lnTo>
                    <a:pt x="1182500" y="22393"/>
                  </a:lnTo>
                  <a:cubicBezTo>
                    <a:pt x="1149902" y="104181"/>
                    <a:pt x="1064779" y="152338"/>
                    <a:pt x="1064177" y="262630"/>
                  </a:cubicBezTo>
                  <a:cubicBezTo>
                    <a:pt x="1072397" y="372849"/>
                    <a:pt x="1198247" y="432157"/>
                    <a:pt x="1323359" y="434951"/>
                  </a:cubicBezTo>
                  <a:cubicBezTo>
                    <a:pt x="1472311" y="424383"/>
                    <a:pt x="1567647" y="354107"/>
                    <a:pt x="1568578" y="222864"/>
                  </a:cubicBezTo>
                  <a:cubicBezTo>
                    <a:pt x="1556568" y="105921"/>
                    <a:pt x="1485522" y="90049"/>
                    <a:pt x="1452223" y="19594"/>
                  </a:cubicBezTo>
                  <a:lnTo>
                    <a:pt x="1448305" y="8190"/>
                  </a:lnTo>
                  <a:close/>
                </a:path>
              </a:pathLst>
            </a:cu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dirty="0">
                <a:solidFill>
                  <a:schemeClr val="tx1"/>
                </a:solidFill>
              </a:endParaRPr>
            </a:p>
          </p:txBody>
        </p:sp>
        <p:sp>
          <p:nvSpPr>
            <p:cNvPr id="35" name="Google Shape;488;p25">
              <a:extLst>
                <a:ext uri="{FF2B5EF4-FFF2-40B4-BE49-F238E27FC236}">
                  <a16:creationId xmlns:a16="http://schemas.microsoft.com/office/drawing/2014/main" id="{1E3F6A78-C146-3E90-7CC8-85DE336559C7}"/>
                </a:ext>
              </a:extLst>
            </p:cNvPr>
            <p:cNvSpPr txBox="1"/>
            <p:nvPr/>
          </p:nvSpPr>
          <p:spPr>
            <a:xfrm>
              <a:off x="6970739" y="4608563"/>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dirty="0">
                  <a:solidFill>
                    <a:srgbClr val="FFFFFF"/>
                  </a:solidFill>
                  <a:latin typeface="Montserrat"/>
                  <a:sym typeface="Montserrat"/>
                </a:rPr>
                <a:t>02</a:t>
              </a:r>
              <a:endParaRPr dirty="0"/>
            </a:p>
          </p:txBody>
        </p:sp>
        <p:sp>
          <p:nvSpPr>
            <p:cNvPr id="36" name="TextBox 35">
              <a:extLst>
                <a:ext uri="{FF2B5EF4-FFF2-40B4-BE49-F238E27FC236}">
                  <a16:creationId xmlns:a16="http://schemas.microsoft.com/office/drawing/2014/main" id="{0CACC694-6E39-9F8A-3C6A-A9D249F46400}"/>
                </a:ext>
              </a:extLst>
            </p:cNvPr>
            <p:cNvSpPr txBox="1"/>
            <p:nvPr/>
          </p:nvSpPr>
          <p:spPr>
            <a:xfrm>
              <a:off x="7794302" y="5081175"/>
              <a:ext cx="1774852"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مواءمة الموارد مع الأهداف</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id="{0CFAEBA6-BB67-0B95-2DCC-357D7BACA5F5}"/>
              </a:ext>
            </a:extLst>
          </p:cNvPr>
          <p:cNvGrpSpPr/>
          <p:nvPr/>
        </p:nvGrpSpPr>
        <p:grpSpPr>
          <a:xfrm>
            <a:off x="3275560" y="3524814"/>
            <a:ext cx="2953828" cy="2505073"/>
            <a:chOff x="3515826" y="3585906"/>
            <a:chExt cx="2953828" cy="2505073"/>
          </a:xfrm>
        </p:grpSpPr>
        <p:sp>
          <p:nvSpPr>
            <p:cNvPr id="38" name="자유형: 도형 5">
              <a:extLst>
                <a:ext uri="{FF2B5EF4-FFF2-40B4-BE49-F238E27FC236}">
                  <a16:creationId xmlns:a16="http://schemas.microsoft.com/office/drawing/2014/main" id="{6D8FA796-5E9B-C365-7A06-BC9BCC932C9F}"/>
                </a:ext>
              </a:extLst>
            </p:cNvPr>
            <p:cNvSpPr/>
            <p:nvPr/>
          </p:nvSpPr>
          <p:spPr>
            <a:xfrm>
              <a:off x="4694803" y="3585906"/>
              <a:ext cx="1774851" cy="2213230"/>
            </a:xfrm>
            <a:custGeom>
              <a:avLst/>
              <a:gdLst>
                <a:gd name="connsiteX0" fmla="*/ 973707 w 1774851"/>
                <a:gd name="connsiteY0" fmla="*/ 0 h 2213230"/>
                <a:gd name="connsiteX1" fmla="*/ 1180881 w 1774851"/>
                <a:gd name="connsiteY1" fmla="*/ 137743 h 2213230"/>
                <a:gd name="connsiteX2" fmla="*/ 1078024 w 1774851"/>
                <a:gd name="connsiteY2" fmla="*/ 359663 h 2213230"/>
                <a:gd name="connsiteX3" fmla="*/ 1075630 w 1774851"/>
                <a:gd name="connsiteY3" fmla="*/ 425857 h 2213230"/>
                <a:gd name="connsiteX4" fmla="*/ 1075199 w 1774851"/>
                <a:gd name="connsiteY4" fmla="*/ 439390 h 2213230"/>
                <a:gd name="connsiteX5" fmla="*/ 1774851 w 1774851"/>
                <a:gd name="connsiteY5" fmla="*/ 438389 h 2213230"/>
                <a:gd name="connsiteX6" fmla="*/ 1772181 w 1774851"/>
                <a:gd name="connsiteY6" fmla="*/ 1152868 h 2213230"/>
                <a:gd name="connsiteX7" fmla="*/ 1764372 w 1774851"/>
                <a:gd name="connsiteY7" fmla="*/ 1150706 h 2213230"/>
                <a:gd name="connsiteX8" fmla="*/ 1524135 w 1774851"/>
                <a:gd name="connsiteY8" fmla="*/ 1032383 h 2213230"/>
                <a:gd name="connsiteX9" fmla="*/ 1351814 w 1774851"/>
                <a:gd name="connsiteY9" fmla="*/ 1291565 h 2213230"/>
                <a:gd name="connsiteX10" fmla="*/ 1563902 w 1774851"/>
                <a:gd name="connsiteY10" fmla="*/ 1536784 h 2213230"/>
                <a:gd name="connsiteX11" fmla="*/ 1767171 w 1774851"/>
                <a:gd name="connsiteY11" fmla="*/ 1420429 h 2213230"/>
                <a:gd name="connsiteX12" fmla="*/ 1771187 w 1774851"/>
                <a:gd name="connsiteY12" fmla="*/ 1419049 h 2213230"/>
                <a:gd name="connsiteX13" fmla="*/ 1768219 w 1774851"/>
                <a:gd name="connsiteY13" fmla="*/ 2213230 h 2213230"/>
                <a:gd name="connsiteX14" fmla="*/ 0 w 1774851"/>
                <a:gd name="connsiteY14" fmla="*/ 440927 h 2213230"/>
                <a:gd name="connsiteX15" fmla="*/ 889859 w 1774851"/>
                <a:gd name="connsiteY15" fmla="*/ 439655 h 2213230"/>
                <a:gd name="connsiteX16" fmla="*/ 880035 w 1774851"/>
                <a:gd name="connsiteY16" fmla="*/ 359182 h 2213230"/>
                <a:gd name="connsiteX17" fmla="*/ 777693 w 1774851"/>
                <a:gd name="connsiteY17" fmla="*/ 169530 h 2213230"/>
                <a:gd name="connsiteX18" fmla="*/ 973707 w 1774851"/>
                <a:gd name="connsiteY18" fmla="*/ 0 h 22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74851" h="2213230">
                  <a:moveTo>
                    <a:pt x="973707" y="0"/>
                  </a:moveTo>
                  <a:cubicBezTo>
                    <a:pt x="1073714" y="2233"/>
                    <a:pt x="1174311" y="49641"/>
                    <a:pt x="1180881" y="137743"/>
                  </a:cubicBezTo>
                  <a:cubicBezTo>
                    <a:pt x="1180332" y="238499"/>
                    <a:pt x="1091539" y="274383"/>
                    <a:pt x="1078024" y="359663"/>
                  </a:cubicBezTo>
                  <a:cubicBezTo>
                    <a:pt x="1077875" y="368108"/>
                    <a:pt x="1076428" y="403792"/>
                    <a:pt x="1075630" y="425857"/>
                  </a:cubicBezTo>
                  <a:lnTo>
                    <a:pt x="1075199" y="439390"/>
                  </a:lnTo>
                  <a:lnTo>
                    <a:pt x="1774851" y="438389"/>
                  </a:lnTo>
                  <a:lnTo>
                    <a:pt x="1772181" y="1152868"/>
                  </a:lnTo>
                  <a:lnTo>
                    <a:pt x="1764372" y="1150706"/>
                  </a:lnTo>
                  <a:cubicBezTo>
                    <a:pt x="1682584" y="1118108"/>
                    <a:pt x="1634428" y="1032985"/>
                    <a:pt x="1524135" y="1032383"/>
                  </a:cubicBezTo>
                  <a:cubicBezTo>
                    <a:pt x="1413917" y="1040603"/>
                    <a:pt x="1354608" y="1166453"/>
                    <a:pt x="1351814" y="1291565"/>
                  </a:cubicBezTo>
                  <a:cubicBezTo>
                    <a:pt x="1362382" y="1440517"/>
                    <a:pt x="1432658" y="1535853"/>
                    <a:pt x="1563902" y="1536784"/>
                  </a:cubicBezTo>
                  <a:cubicBezTo>
                    <a:pt x="1680844" y="1524774"/>
                    <a:pt x="1696716" y="1453728"/>
                    <a:pt x="1767171" y="1420429"/>
                  </a:cubicBezTo>
                  <a:lnTo>
                    <a:pt x="1771187" y="1419049"/>
                  </a:lnTo>
                  <a:lnTo>
                    <a:pt x="1768219" y="2213230"/>
                  </a:lnTo>
                  <a:cubicBezTo>
                    <a:pt x="791581" y="2209581"/>
                    <a:pt x="1397" y="1417571"/>
                    <a:pt x="0" y="440927"/>
                  </a:cubicBezTo>
                  <a:lnTo>
                    <a:pt x="889859" y="439655"/>
                  </a:lnTo>
                  <a:lnTo>
                    <a:pt x="880035" y="359182"/>
                  </a:lnTo>
                  <a:cubicBezTo>
                    <a:pt x="861273" y="277670"/>
                    <a:pt x="788665" y="276361"/>
                    <a:pt x="777693" y="169530"/>
                  </a:cubicBezTo>
                  <a:cubicBezTo>
                    <a:pt x="778438" y="64622"/>
                    <a:pt x="854643" y="8447"/>
                    <a:pt x="973707" y="0"/>
                  </a:cubicBezTo>
                  <a:close/>
                </a:path>
              </a:pathLst>
            </a:cu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solidFill>
                  <a:schemeClr val="tx1"/>
                </a:solidFill>
              </a:endParaRPr>
            </a:p>
          </p:txBody>
        </p:sp>
        <p:sp>
          <p:nvSpPr>
            <p:cNvPr id="39" name="Google Shape;488;p25">
              <a:extLst>
                <a:ext uri="{FF2B5EF4-FFF2-40B4-BE49-F238E27FC236}">
                  <a16:creationId xmlns:a16="http://schemas.microsoft.com/office/drawing/2014/main" id="{EB3FE245-CA4F-5D3F-1BCA-429E431FC773}"/>
                </a:ext>
              </a:extLst>
            </p:cNvPr>
            <p:cNvSpPr txBox="1"/>
            <p:nvPr/>
          </p:nvSpPr>
          <p:spPr>
            <a:xfrm>
              <a:off x="5119487" y="4345652"/>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03</a:t>
              </a:r>
              <a:endParaRPr dirty="0"/>
            </a:p>
          </p:txBody>
        </p:sp>
        <p:sp>
          <p:nvSpPr>
            <p:cNvPr id="40" name="TextBox 39">
              <a:extLst>
                <a:ext uri="{FF2B5EF4-FFF2-40B4-BE49-F238E27FC236}">
                  <a16:creationId xmlns:a16="http://schemas.microsoft.com/office/drawing/2014/main" id="{468C9080-C41A-EF9E-750F-B9D19CB071F5}"/>
                </a:ext>
              </a:extLst>
            </p:cNvPr>
            <p:cNvSpPr txBox="1"/>
            <p:nvPr/>
          </p:nvSpPr>
          <p:spPr>
            <a:xfrm>
              <a:off x="3515826" y="5163033"/>
              <a:ext cx="1603661"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تحسين الاستدامة التنظيمية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3642B0F2-C292-9B00-A641-E5F8AFA11431}"/>
              </a:ext>
            </a:extLst>
          </p:cNvPr>
          <p:cNvGrpSpPr/>
          <p:nvPr/>
        </p:nvGrpSpPr>
        <p:grpSpPr>
          <a:xfrm>
            <a:off x="2738760" y="2131706"/>
            <a:ext cx="3937108" cy="1777374"/>
            <a:chOff x="2979026" y="2192798"/>
            <a:chExt cx="3937108" cy="1777374"/>
          </a:xfrm>
        </p:grpSpPr>
        <p:sp>
          <p:nvSpPr>
            <p:cNvPr id="42" name="자유형: 도형 2">
              <a:extLst>
                <a:ext uri="{FF2B5EF4-FFF2-40B4-BE49-F238E27FC236}">
                  <a16:creationId xmlns:a16="http://schemas.microsoft.com/office/drawing/2014/main" id="{73918A32-8DB9-20CC-FF31-859774E05EEF}"/>
                </a:ext>
              </a:extLst>
            </p:cNvPr>
            <p:cNvSpPr/>
            <p:nvPr/>
          </p:nvSpPr>
          <p:spPr>
            <a:xfrm>
              <a:off x="4694801" y="2192798"/>
              <a:ext cx="2221333" cy="1777374"/>
            </a:xfrm>
            <a:custGeom>
              <a:avLst/>
              <a:gdLst>
                <a:gd name="connsiteX0" fmla="*/ 1774854 w 2221333"/>
                <a:gd name="connsiteY0" fmla="*/ 0 h 1777374"/>
                <a:gd name="connsiteX1" fmla="*/ 1774854 w 2221333"/>
                <a:gd name="connsiteY1" fmla="*/ 802366 h 1777374"/>
                <a:gd name="connsiteX2" fmla="*/ 1862151 w 2221333"/>
                <a:gd name="connsiteY2" fmla="*/ 791709 h 1777374"/>
                <a:gd name="connsiteX3" fmla="*/ 2051803 w 2221333"/>
                <a:gd name="connsiteY3" fmla="*/ 689367 h 1777374"/>
                <a:gd name="connsiteX4" fmla="*/ 2221333 w 2221333"/>
                <a:gd name="connsiteY4" fmla="*/ 885381 h 1777374"/>
                <a:gd name="connsiteX5" fmla="*/ 2083590 w 2221333"/>
                <a:gd name="connsiteY5" fmla="*/ 1092555 h 1777374"/>
                <a:gd name="connsiteX6" fmla="*/ 1861671 w 2221333"/>
                <a:gd name="connsiteY6" fmla="*/ 989698 h 1777374"/>
                <a:gd name="connsiteX7" fmla="*/ 1779465 w 2221333"/>
                <a:gd name="connsiteY7" fmla="*/ 986794 h 1777374"/>
                <a:gd name="connsiteX8" fmla="*/ 1774854 w 2221333"/>
                <a:gd name="connsiteY8" fmla="*/ 802388 h 1777374"/>
                <a:gd name="connsiteX9" fmla="*/ 1774853 w 2221333"/>
                <a:gd name="connsiteY9" fmla="*/ 1774853 h 1777374"/>
                <a:gd name="connsiteX10" fmla="*/ 1114925 w 2221333"/>
                <a:gd name="connsiteY10" fmla="*/ 1775790 h 1777374"/>
                <a:gd name="connsiteX11" fmla="*/ 1135198 w 2221333"/>
                <a:gd name="connsiteY11" fmla="*/ 1723011 h 1777374"/>
                <a:gd name="connsiteX12" fmla="*/ 1236733 w 2221333"/>
                <a:gd name="connsiteY12" fmla="*/ 1516046 h 1777374"/>
                <a:gd name="connsiteX13" fmla="*/ 977551 w 2221333"/>
                <a:gd name="connsiteY13" fmla="*/ 1343725 h 1777374"/>
                <a:gd name="connsiteX14" fmla="*/ 732332 w 2221333"/>
                <a:gd name="connsiteY14" fmla="*/ 1555813 h 1777374"/>
                <a:gd name="connsiteX15" fmla="*/ 848688 w 2221333"/>
                <a:gd name="connsiteY15" fmla="*/ 1759082 h 1777374"/>
                <a:gd name="connsiteX16" fmla="*/ 854555 w 2221333"/>
                <a:gd name="connsiteY16" fmla="*/ 1776160 h 1777374"/>
                <a:gd name="connsiteX17" fmla="*/ 2 w 2221333"/>
                <a:gd name="connsiteY17" fmla="*/ 1777374 h 1777374"/>
                <a:gd name="connsiteX18" fmla="*/ 518952 w 2221333"/>
                <a:gd name="connsiteY18" fmla="*/ 520734 h 1777374"/>
                <a:gd name="connsiteX19" fmla="*/ 1774854 w 2221333"/>
                <a:gd name="connsiteY19" fmla="*/ 0 h 177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21333" h="1777374">
                  <a:moveTo>
                    <a:pt x="1774854" y="0"/>
                  </a:moveTo>
                  <a:lnTo>
                    <a:pt x="1774854" y="802366"/>
                  </a:lnTo>
                  <a:lnTo>
                    <a:pt x="1862151" y="791709"/>
                  </a:lnTo>
                  <a:cubicBezTo>
                    <a:pt x="1943663" y="772947"/>
                    <a:pt x="1944972" y="700339"/>
                    <a:pt x="2051803" y="689367"/>
                  </a:cubicBezTo>
                  <a:cubicBezTo>
                    <a:pt x="2156711" y="690112"/>
                    <a:pt x="2212886" y="766317"/>
                    <a:pt x="2221333" y="885381"/>
                  </a:cubicBezTo>
                  <a:cubicBezTo>
                    <a:pt x="2219100" y="985388"/>
                    <a:pt x="2171692" y="1085985"/>
                    <a:pt x="2083590" y="1092555"/>
                  </a:cubicBezTo>
                  <a:cubicBezTo>
                    <a:pt x="1982834" y="1092005"/>
                    <a:pt x="1946950" y="1003212"/>
                    <a:pt x="1861671" y="989698"/>
                  </a:cubicBezTo>
                  <a:cubicBezTo>
                    <a:pt x="1850410" y="989499"/>
                    <a:pt x="1790726" y="986993"/>
                    <a:pt x="1779465" y="986794"/>
                  </a:cubicBezTo>
                  <a:lnTo>
                    <a:pt x="1774854" y="802388"/>
                  </a:lnTo>
                  <a:lnTo>
                    <a:pt x="1774853" y="1774853"/>
                  </a:lnTo>
                  <a:lnTo>
                    <a:pt x="1114925" y="1775790"/>
                  </a:lnTo>
                  <a:lnTo>
                    <a:pt x="1135198" y="1723011"/>
                  </a:lnTo>
                  <a:cubicBezTo>
                    <a:pt x="1173605" y="1659468"/>
                    <a:pt x="1236218" y="1610582"/>
                    <a:pt x="1236733" y="1516046"/>
                  </a:cubicBezTo>
                  <a:cubicBezTo>
                    <a:pt x="1228514" y="1405828"/>
                    <a:pt x="1102664" y="1346519"/>
                    <a:pt x="977551" y="1343725"/>
                  </a:cubicBezTo>
                  <a:cubicBezTo>
                    <a:pt x="828599" y="1354293"/>
                    <a:pt x="733264" y="1424569"/>
                    <a:pt x="732332" y="1555813"/>
                  </a:cubicBezTo>
                  <a:cubicBezTo>
                    <a:pt x="744342" y="1672755"/>
                    <a:pt x="815389" y="1688627"/>
                    <a:pt x="848688" y="1759082"/>
                  </a:cubicBezTo>
                  <a:lnTo>
                    <a:pt x="854555" y="1776160"/>
                  </a:lnTo>
                  <a:lnTo>
                    <a:pt x="2" y="1777374"/>
                  </a:lnTo>
                  <a:cubicBezTo>
                    <a:pt x="-667" y="1306217"/>
                    <a:pt x="186030" y="854129"/>
                    <a:pt x="518952" y="520734"/>
                  </a:cubicBezTo>
                  <a:cubicBezTo>
                    <a:pt x="851874" y="187339"/>
                    <a:pt x="1303697" y="0"/>
                    <a:pt x="1774854" y="0"/>
                  </a:cubicBezTo>
                  <a:close/>
                </a:path>
              </a:pathLst>
            </a:cu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dirty="0">
                <a:solidFill>
                  <a:schemeClr val="tx1"/>
                </a:solidFill>
              </a:endParaRPr>
            </a:p>
          </p:txBody>
        </p:sp>
        <p:sp>
          <p:nvSpPr>
            <p:cNvPr id="43" name="Google Shape;488;p25">
              <a:extLst>
                <a:ext uri="{FF2B5EF4-FFF2-40B4-BE49-F238E27FC236}">
                  <a16:creationId xmlns:a16="http://schemas.microsoft.com/office/drawing/2014/main" id="{EED059AE-BBC8-89FC-B506-8B02250AF12A}"/>
                </a:ext>
              </a:extLst>
            </p:cNvPr>
            <p:cNvSpPr txBox="1"/>
            <p:nvPr/>
          </p:nvSpPr>
          <p:spPr>
            <a:xfrm>
              <a:off x="5343744" y="2704429"/>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04</a:t>
              </a:r>
              <a:endParaRPr dirty="0"/>
            </a:p>
          </p:txBody>
        </p:sp>
        <p:sp>
          <p:nvSpPr>
            <p:cNvPr id="44" name="TextBox 43">
              <a:extLst>
                <a:ext uri="{FF2B5EF4-FFF2-40B4-BE49-F238E27FC236}">
                  <a16:creationId xmlns:a16="http://schemas.microsoft.com/office/drawing/2014/main" id="{D3527D85-4A82-1E4F-5312-4A831DD06F11}"/>
                </a:ext>
              </a:extLst>
            </p:cNvPr>
            <p:cNvSpPr txBox="1"/>
            <p:nvPr/>
          </p:nvSpPr>
          <p:spPr>
            <a:xfrm>
              <a:off x="2979026" y="2704226"/>
              <a:ext cx="1984250"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رضا الموظفين والعملاء</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0085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فعالة لإدارة الموارد</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26919B68-A348-4331-278D-AB9FA1B041E4}"/>
              </a:ext>
            </a:extLst>
          </p:cNvPr>
          <p:cNvGrpSpPr/>
          <p:nvPr/>
        </p:nvGrpSpPr>
        <p:grpSpPr>
          <a:xfrm>
            <a:off x="6095282" y="4965758"/>
            <a:ext cx="2059489" cy="758316"/>
            <a:chOff x="2450905" y="2840741"/>
            <a:chExt cx="2059489" cy="758316"/>
          </a:xfrm>
        </p:grpSpPr>
        <p:grpSp>
          <p:nvGrpSpPr>
            <p:cNvPr id="21" name="Group 20">
              <a:extLst>
                <a:ext uri="{FF2B5EF4-FFF2-40B4-BE49-F238E27FC236}">
                  <a16:creationId xmlns:a16="http://schemas.microsoft.com/office/drawing/2014/main" id="{CA94EAC5-EF48-99D6-2869-62EA559C0E0D}"/>
                </a:ext>
              </a:extLst>
            </p:cNvPr>
            <p:cNvGrpSpPr/>
            <p:nvPr/>
          </p:nvGrpSpPr>
          <p:grpSpPr>
            <a:xfrm>
              <a:off x="2450905" y="2840741"/>
              <a:ext cx="2059489" cy="758316"/>
              <a:chOff x="5803271" y="4417640"/>
              <a:chExt cx="2059489" cy="758316"/>
            </a:xfrm>
          </p:grpSpPr>
          <p:sp>
            <p:nvSpPr>
              <p:cNvPr id="23" name="Shape">
                <a:extLst>
                  <a:ext uri="{FF2B5EF4-FFF2-40B4-BE49-F238E27FC236}">
                    <a16:creationId xmlns:a16="http://schemas.microsoft.com/office/drawing/2014/main" id="{02619ACE-CFD5-7072-3DE2-04E9A0412099}"/>
                  </a:ext>
                </a:extLst>
              </p:cNvPr>
              <p:cNvSpPr/>
              <p:nvPr/>
            </p:nvSpPr>
            <p:spPr>
              <a:xfrm>
                <a:off x="5803271" y="4417640"/>
                <a:ext cx="2059489" cy="715941"/>
              </a:xfrm>
              <a:custGeom>
                <a:avLst/>
                <a:gdLst/>
                <a:ahLst/>
                <a:cxnLst>
                  <a:cxn ang="0">
                    <a:pos x="wd2" y="hd2"/>
                  </a:cxn>
                  <a:cxn ang="5400000">
                    <a:pos x="wd2" y="hd2"/>
                  </a:cxn>
                  <a:cxn ang="10800000">
                    <a:pos x="wd2" y="hd2"/>
                  </a:cxn>
                  <a:cxn ang="16200000">
                    <a:pos x="wd2" y="hd2"/>
                  </a:cxn>
                </a:cxnLst>
                <a:rect l="0" t="0" r="r" b="b"/>
                <a:pathLst>
                  <a:path w="21278" h="20993" extrusionOk="0">
                    <a:moveTo>
                      <a:pt x="19993" y="0"/>
                    </a:moveTo>
                    <a:lnTo>
                      <a:pt x="9091" y="0"/>
                    </a:lnTo>
                    <a:lnTo>
                      <a:pt x="7250" y="0"/>
                    </a:lnTo>
                    <a:lnTo>
                      <a:pt x="1287" y="0"/>
                    </a:lnTo>
                    <a:cubicBezTo>
                      <a:pt x="297" y="0"/>
                      <a:pt x="-322" y="3045"/>
                      <a:pt x="176" y="5472"/>
                    </a:cubicBezTo>
                    <a:lnTo>
                      <a:pt x="2964" y="19173"/>
                    </a:lnTo>
                    <a:cubicBezTo>
                      <a:pt x="3457" y="21600"/>
                      <a:pt x="4694" y="21600"/>
                      <a:pt x="5192" y="19173"/>
                    </a:cubicBezTo>
                    <a:lnTo>
                      <a:pt x="7236" y="9120"/>
                    </a:lnTo>
                    <a:cubicBezTo>
                      <a:pt x="7468" y="7995"/>
                      <a:pt x="7888" y="7296"/>
                      <a:pt x="8347" y="7296"/>
                    </a:cubicBezTo>
                    <a:lnTo>
                      <a:pt x="19993" y="7296"/>
                    </a:lnTo>
                    <a:cubicBezTo>
                      <a:pt x="20703" y="7296"/>
                      <a:pt x="21278" y="5664"/>
                      <a:pt x="21278" y="3648"/>
                    </a:cubicBezTo>
                    <a:lnTo>
                      <a:pt x="21278" y="3648"/>
                    </a:lnTo>
                    <a:cubicBezTo>
                      <a:pt x="21278" y="1632"/>
                      <a:pt x="20703" y="0"/>
                      <a:pt x="19993" y="0"/>
                    </a:cubicBezTo>
                    <a:close/>
                    <a:moveTo>
                      <a:pt x="19867" y="5883"/>
                    </a:moveTo>
                    <a:cubicBezTo>
                      <a:pt x="19422" y="5883"/>
                      <a:pt x="19060" y="4855"/>
                      <a:pt x="19060" y="3593"/>
                    </a:cubicBezTo>
                    <a:cubicBezTo>
                      <a:pt x="19060" y="2331"/>
                      <a:pt x="19422" y="1303"/>
                      <a:pt x="19867" y="1303"/>
                    </a:cubicBezTo>
                    <a:cubicBezTo>
                      <a:pt x="20312" y="1303"/>
                      <a:pt x="20674" y="2331"/>
                      <a:pt x="20674" y="3593"/>
                    </a:cubicBezTo>
                    <a:cubicBezTo>
                      <a:pt x="20674" y="4855"/>
                      <a:pt x="20312" y="5883"/>
                      <a:pt x="19867" y="5883"/>
                    </a:cubicBezTo>
                    <a:close/>
                  </a:path>
                </a:pathLst>
              </a:custGeom>
              <a:solidFill>
                <a:srgbClr val="FFD966"/>
              </a:solidFill>
              <a:ln w="6350" cap="flat" cmpd="sng" algn="ctr">
                <a:noFill/>
                <a:prstDash val="solid"/>
                <a:miter lim="800000"/>
              </a:ln>
              <a:effectLst/>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4" name="TextBox 22">
                <a:extLst>
                  <a:ext uri="{FF2B5EF4-FFF2-40B4-BE49-F238E27FC236}">
                    <a16:creationId xmlns:a16="http://schemas.microsoft.com/office/drawing/2014/main" id="{A240AA31-4549-73F5-42E5-4817C9F6A8E0}"/>
                  </a:ext>
                </a:extLst>
              </p:cNvPr>
              <p:cNvSpPr txBox="1"/>
              <p:nvPr/>
            </p:nvSpPr>
            <p:spPr>
              <a:xfrm>
                <a:off x="6451426" y="4711563"/>
                <a:ext cx="1280188" cy="464393"/>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التركيز على التدريب والتطوير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2" name="TextBox 22">
              <a:extLst>
                <a:ext uri="{FF2B5EF4-FFF2-40B4-BE49-F238E27FC236}">
                  <a16:creationId xmlns:a16="http://schemas.microsoft.com/office/drawing/2014/main" id="{5E5D2DB5-4D41-D299-BA80-444FD8149D9A}"/>
                </a:ext>
              </a:extLst>
            </p:cNvPr>
            <p:cNvSpPr txBox="1"/>
            <p:nvPr/>
          </p:nvSpPr>
          <p:spPr>
            <a:xfrm>
              <a:off x="2522382" y="2921169"/>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04</a:t>
              </a:r>
            </a:p>
          </p:txBody>
        </p:sp>
      </p:grpSp>
      <p:grpSp>
        <p:nvGrpSpPr>
          <p:cNvPr id="25" name="Group 24">
            <a:extLst>
              <a:ext uri="{FF2B5EF4-FFF2-40B4-BE49-F238E27FC236}">
                <a16:creationId xmlns:a16="http://schemas.microsoft.com/office/drawing/2014/main" id="{F3D7E85C-B4E7-525B-9A31-9B9F69EC5501}"/>
              </a:ext>
            </a:extLst>
          </p:cNvPr>
          <p:cNvGrpSpPr/>
          <p:nvPr/>
        </p:nvGrpSpPr>
        <p:grpSpPr>
          <a:xfrm>
            <a:off x="4287741" y="4014213"/>
            <a:ext cx="3060856" cy="813811"/>
            <a:chOff x="678298" y="1937763"/>
            <a:chExt cx="3060856" cy="813811"/>
          </a:xfrm>
        </p:grpSpPr>
        <p:grpSp>
          <p:nvGrpSpPr>
            <p:cNvPr id="26" name="Group 25">
              <a:extLst>
                <a:ext uri="{FF2B5EF4-FFF2-40B4-BE49-F238E27FC236}">
                  <a16:creationId xmlns:a16="http://schemas.microsoft.com/office/drawing/2014/main" id="{76D595B7-C9EE-52AC-6F73-8AF9B221EE3F}"/>
                </a:ext>
              </a:extLst>
            </p:cNvPr>
            <p:cNvGrpSpPr/>
            <p:nvPr/>
          </p:nvGrpSpPr>
          <p:grpSpPr>
            <a:xfrm>
              <a:off x="678298" y="1937763"/>
              <a:ext cx="3060856" cy="813811"/>
              <a:chOff x="4030664" y="3514662"/>
              <a:chExt cx="3060856" cy="813811"/>
            </a:xfrm>
          </p:grpSpPr>
          <p:sp>
            <p:nvSpPr>
              <p:cNvPr id="28" name="Shape">
                <a:extLst>
                  <a:ext uri="{FF2B5EF4-FFF2-40B4-BE49-F238E27FC236}">
                    <a16:creationId xmlns:a16="http://schemas.microsoft.com/office/drawing/2014/main" id="{BAA66909-717F-E01C-6A92-FF65E9A23A8C}"/>
                  </a:ext>
                </a:extLst>
              </p:cNvPr>
              <p:cNvSpPr/>
              <p:nvPr/>
            </p:nvSpPr>
            <p:spPr>
              <a:xfrm>
                <a:off x="4030664" y="3514662"/>
                <a:ext cx="3060856" cy="813811"/>
              </a:xfrm>
              <a:custGeom>
                <a:avLst/>
                <a:gdLst/>
                <a:ahLst/>
                <a:cxnLst>
                  <a:cxn ang="0">
                    <a:pos x="wd2" y="hd2"/>
                  </a:cxn>
                  <a:cxn ang="5400000">
                    <a:pos x="wd2" y="hd2"/>
                  </a:cxn>
                  <a:cxn ang="10800000">
                    <a:pos x="wd2" y="hd2"/>
                  </a:cxn>
                  <a:cxn ang="16200000">
                    <a:pos x="wd2" y="hd2"/>
                  </a:cxn>
                </a:cxnLst>
                <a:rect l="0" t="0" r="r" b="b"/>
                <a:pathLst>
                  <a:path w="21382" h="21600" extrusionOk="0">
                    <a:moveTo>
                      <a:pt x="20515" y="0"/>
                    </a:moveTo>
                    <a:lnTo>
                      <a:pt x="9485" y="0"/>
                    </a:lnTo>
                    <a:lnTo>
                      <a:pt x="8240" y="0"/>
                    </a:lnTo>
                    <a:lnTo>
                      <a:pt x="869" y="0"/>
                    </a:lnTo>
                    <a:cubicBezTo>
                      <a:pt x="389" y="0"/>
                      <a:pt x="0" y="1477"/>
                      <a:pt x="0" y="3302"/>
                    </a:cubicBezTo>
                    <a:lnTo>
                      <a:pt x="0" y="3302"/>
                    </a:lnTo>
                    <a:cubicBezTo>
                      <a:pt x="0" y="5127"/>
                      <a:pt x="389" y="6604"/>
                      <a:pt x="869" y="6604"/>
                    </a:cubicBezTo>
                    <a:lnTo>
                      <a:pt x="8743" y="6604"/>
                    </a:lnTo>
                    <a:cubicBezTo>
                      <a:pt x="9054" y="6604"/>
                      <a:pt x="9341" y="7237"/>
                      <a:pt x="9495" y="8255"/>
                    </a:cubicBezTo>
                    <a:lnTo>
                      <a:pt x="11272" y="19949"/>
                    </a:lnTo>
                    <a:cubicBezTo>
                      <a:pt x="11429" y="20967"/>
                      <a:pt x="11713" y="21600"/>
                      <a:pt x="12024" y="21600"/>
                    </a:cubicBezTo>
                    <a:lnTo>
                      <a:pt x="18235" y="21600"/>
                    </a:lnTo>
                    <a:cubicBezTo>
                      <a:pt x="18545" y="21600"/>
                      <a:pt x="18833" y="20967"/>
                      <a:pt x="18986" y="19949"/>
                    </a:cubicBezTo>
                    <a:lnTo>
                      <a:pt x="21263" y="4953"/>
                    </a:lnTo>
                    <a:cubicBezTo>
                      <a:pt x="21600" y="2743"/>
                      <a:pt x="21182" y="0"/>
                      <a:pt x="20515" y="0"/>
                    </a:cubicBezTo>
                    <a:close/>
                    <a:moveTo>
                      <a:pt x="967" y="5325"/>
                    </a:moveTo>
                    <a:cubicBezTo>
                      <a:pt x="667" y="5325"/>
                      <a:pt x="421" y="4394"/>
                      <a:pt x="421" y="3252"/>
                    </a:cubicBezTo>
                    <a:cubicBezTo>
                      <a:pt x="421" y="2110"/>
                      <a:pt x="667" y="1179"/>
                      <a:pt x="967" y="1179"/>
                    </a:cubicBezTo>
                    <a:cubicBezTo>
                      <a:pt x="1268" y="1179"/>
                      <a:pt x="1513" y="2110"/>
                      <a:pt x="1513" y="3252"/>
                    </a:cubicBezTo>
                    <a:cubicBezTo>
                      <a:pt x="1513" y="4394"/>
                      <a:pt x="1271" y="5325"/>
                      <a:pt x="967" y="5325"/>
                    </a:cubicBezTo>
                    <a:close/>
                  </a:path>
                </a:pathLst>
              </a:custGeom>
              <a:solidFill>
                <a:schemeClr val="bg1">
                  <a:lumMod val="75000"/>
                </a:schemeClr>
              </a:solidFill>
              <a:ln w="6350" cap="flat" cmpd="sng" algn="ctr">
                <a:noFill/>
                <a:prstDash val="solid"/>
                <a:miter lim="800000"/>
              </a:ln>
              <a:effectLst/>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9" name="TextBox 22">
                <a:extLst>
                  <a:ext uri="{FF2B5EF4-FFF2-40B4-BE49-F238E27FC236}">
                    <a16:creationId xmlns:a16="http://schemas.microsoft.com/office/drawing/2014/main" id="{51F1E979-28BF-101C-CC4C-E0EC1748133D}"/>
                  </a:ext>
                </a:extLst>
              </p:cNvPr>
              <p:cNvSpPr txBox="1"/>
              <p:nvPr/>
            </p:nvSpPr>
            <p:spPr>
              <a:xfrm>
                <a:off x="4172366" y="3775221"/>
                <a:ext cx="1260025" cy="464393"/>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التكنولوجيا</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TextBox 22">
              <a:extLst>
                <a:ext uri="{FF2B5EF4-FFF2-40B4-BE49-F238E27FC236}">
                  <a16:creationId xmlns:a16="http://schemas.microsoft.com/office/drawing/2014/main" id="{C665625C-7C13-AD16-4AA1-8101021F2553}"/>
                </a:ext>
              </a:extLst>
            </p:cNvPr>
            <p:cNvSpPr txBox="1"/>
            <p:nvPr/>
          </p:nvSpPr>
          <p:spPr>
            <a:xfrm>
              <a:off x="2485839" y="2084740"/>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03</a:t>
              </a:r>
            </a:p>
          </p:txBody>
        </p:sp>
      </p:grpSp>
      <p:grpSp>
        <p:nvGrpSpPr>
          <p:cNvPr id="30" name="Group 29">
            <a:extLst>
              <a:ext uri="{FF2B5EF4-FFF2-40B4-BE49-F238E27FC236}">
                <a16:creationId xmlns:a16="http://schemas.microsoft.com/office/drawing/2014/main" id="{9C755340-332A-8CEE-6F96-4E99ED46FD45}"/>
              </a:ext>
            </a:extLst>
          </p:cNvPr>
          <p:cNvGrpSpPr/>
          <p:nvPr/>
        </p:nvGrpSpPr>
        <p:grpSpPr>
          <a:xfrm>
            <a:off x="5059456" y="3111234"/>
            <a:ext cx="4078109" cy="857249"/>
            <a:chOff x="1450013" y="1034784"/>
            <a:chExt cx="4078109" cy="857249"/>
          </a:xfrm>
        </p:grpSpPr>
        <p:grpSp>
          <p:nvGrpSpPr>
            <p:cNvPr id="31" name="Group 30">
              <a:extLst>
                <a:ext uri="{FF2B5EF4-FFF2-40B4-BE49-F238E27FC236}">
                  <a16:creationId xmlns:a16="http://schemas.microsoft.com/office/drawing/2014/main" id="{7A6B5D20-A55E-325D-BC0F-934E462886ED}"/>
                </a:ext>
              </a:extLst>
            </p:cNvPr>
            <p:cNvGrpSpPr/>
            <p:nvPr/>
          </p:nvGrpSpPr>
          <p:grpSpPr>
            <a:xfrm>
              <a:off x="1450013" y="1034784"/>
              <a:ext cx="4078109" cy="857249"/>
              <a:chOff x="4802379" y="2611683"/>
              <a:chExt cx="4078109" cy="857249"/>
            </a:xfrm>
          </p:grpSpPr>
          <p:sp>
            <p:nvSpPr>
              <p:cNvPr id="33" name="Shape">
                <a:extLst>
                  <a:ext uri="{FF2B5EF4-FFF2-40B4-BE49-F238E27FC236}">
                    <a16:creationId xmlns:a16="http://schemas.microsoft.com/office/drawing/2014/main" id="{71EE00BB-8EBF-2F00-51E9-C70E57FA7A7E}"/>
                  </a:ext>
                </a:extLst>
              </p:cNvPr>
              <p:cNvSpPr/>
              <p:nvPr/>
            </p:nvSpPr>
            <p:spPr>
              <a:xfrm>
                <a:off x="4802379" y="2611683"/>
                <a:ext cx="4078109" cy="813811"/>
              </a:xfrm>
              <a:custGeom>
                <a:avLst/>
                <a:gdLst/>
                <a:ahLst/>
                <a:cxnLst>
                  <a:cxn ang="0">
                    <a:pos x="wd2" y="hd2"/>
                  </a:cxn>
                  <a:cxn ang="5400000">
                    <a:pos x="wd2" y="hd2"/>
                  </a:cxn>
                  <a:cxn ang="10800000">
                    <a:pos x="wd2" y="hd2"/>
                  </a:cxn>
                  <a:cxn ang="16200000">
                    <a:pos x="wd2" y="hd2"/>
                  </a:cxn>
                </a:cxnLst>
                <a:rect l="0" t="0" r="r" b="b"/>
                <a:pathLst>
                  <a:path w="21436" h="21600" extrusionOk="0">
                    <a:moveTo>
                      <a:pt x="20780" y="0"/>
                    </a:moveTo>
                    <a:lnTo>
                      <a:pt x="15152" y="0"/>
                    </a:lnTo>
                    <a:lnTo>
                      <a:pt x="14299" y="0"/>
                    </a:lnTo>
                    <a:lnTo>
                      <a:pt x="655" y="0"/>
                    </a:lnTo>
                    <a:cubicBezTo>
                      <a:pt x="151" y="0"/>
                      <a:pt x="-164" y="2756"/>
                      <a:pt x="89" y="4953"/>
                    </a:cubicBezTo>
                    <a:lnTo>
                      <a:pt x="1803" y="19949"/>
                    </a:lnTo>
                    <a:cubicBezTo>
                      <a:pt x="1921" y="20967"/>
                      <a:pt x="2135" y="21600"/>
                      <a:pt x="2368" y="21600"/>
                    </a:cubicBezTo>
                    <a:lnTo>
                      <a:pt x="12308" y="21600"/>
                    </a:lnTo>
                    <a:cubicBezTo>
                      <a:pt x="12541" y="21600"/>
                      <a:pt x="12758" y="20967"/>
                      <a:pt x="12873" y="19949"/>
                    </a:cubicBezTo>
                    <a:lnTo>
                      <a:pt x="14211" y="8255"/>
                    </a:lnTo>
                    <a:cubicBezTo>
                      <a:pt x="14329" y="7237"/>
                      <a:pt x="14542" y="6604"/>
                      <a:pt x="14776" y="6604"/>
                    </a:cubicBezTo>
                    <a:lnTo>
                      <a:pt x="20782" y="6604"/>
                    </a:lnTo>
                    <a:cubicBezTo>
                      <a:pt x="21143" y="6604"/>
                      <a:pt x="21436" y="5127"/>
                      <a:pt x="21436" y="3302"/>
                    </a:cubicBezTo>
                    <a:lnTo>
                      <a:pt x="21436" y="3302"/>
                    </a:lnTo>
                    <a:cubicBezTo>
                      <a:pt x="21434" y="1477"/>
                      <a:pt x="21141" y="0"/>
                      <a:pt x="20780" y="0"/>
                    </a:cubicBezTo>
                    <a:close/>
                    <a:moveTo>
                      <a:pt x="20713" y="5326"/>
                    </a:moveTo>
                    <a:cubicBezTo>
                      <a:pt x="20487" y="5326"/>
                      <a:pt x="20303" y="4394"/>
                      <a:pt x="20303" y="3252"/>
                    </a:cubicBezTo>
                    <a:cubicBezTo>
                      <a:pt x="20303" y="2110"/>
                      <a:pt x="20487" y="1179"/>
                      <a:pt x="20713" y="1179"/>
                    </a:cubicBezTo>
                    <a:cubicBezTo>
                      <a:pt x="20939" y="1179"/>
                      <a:pt x="21124" y="2110"/>
                      <a:pt x="21124" y="3252"/>
                    </a:cubicBezTo>
                    <a:cubicBezTo>
                      <a:pt x="21124" y="4394"/>
                      <a:pt x="20942" y="5326"/>
                      <a:pt x="20713" y="5326"/>
                    </a:cubicBezTo>
                    <a:close/>
                  </a:path>
                </a:pathLst>
              </a:custGeom>
              <a:solidFill>
                <a:srgbClr val="9ACCCE"/>
              </a:solidFill>
              <a:ln w="6350" cap="flat" cmpd="sng" algn="ctr">
                <a:noFill/>
                <a:prstDash val="solid"/>
                <a:miter lim="800000"/>
              </a:ln>
              <a:effectLst/>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91E00DA-5CA9-187E-77BC-08DB619B7728}"/>
                  </a:ext>
                </a:extLst>
              </p:cNvPr>
              <p:cNvSpPr txBox="1"/>
              <p:nvPr/>
            </p:nvSpPr>
            <p:spPr>
              <a:xfrm>
                <a:off x="7382500" y="2961101"/>
                <a:ext cx="1227388" cy="507831"/>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المرونة والاستجابة السريعة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2" name="TextBox 22">
              <a:extLst>
                <a:ext uri="{FF2B5EF4-FFF2-40B4-BE49-F238E27FC236}">
                  <a16:creationId xmlns:a16="http://schemas.microsoft.com/office/drawing/2014/main" id="{51C6A144-4F8E-F893-C5AE-E2D5E653B793}"/>
                </a:ext>
              </a:extLst>
            </p:cNvPr>
            <p:cNvSpPr txBox="1"/>
            <p:nvPr/>
          </p:nvSpPr>
          <p:spPr>
            <a:xfrm>
              <a:off x="2487448" y="1154499"/>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700" b="1" dirty="0">
                  <a:latin typeface="Calibri" panose="020F0502020204030204"/>
                </a:rPr>
                <a:t>02</a:t>
              </a:r>
              <a:endParaRPr kumimoji="0" lang="en-US" sz="2700" b="1" i="0" u="none" strike="noStrike" kern="1200" cap="none" spc="0" normalizeH="0" baseline="0" noProof="0" dirty="0">
                <a:ln>
                  <a:noFill/>
                </a:ln>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8BC1AD0A-9DEF-F91B-D130-5C5E916EB2E4}"/>
              </a:ext>
            </a:extLst>
          </p:cNvPr>
          <p:cNvGrpSpPr/>
          <p:nvPr/>
        </p:nvGrpSpPr>
        <p:grpSpPr>
          <a:xfrm>
            <a:off x="3097023" y="2181595"/>
            <a:ext cx="5269357" cy="840471"/>
            <a:chOff x="-512420" y="105145"/>
            <a:chExt cx="5269357" cy="840471"/>
          </a:xfrm>
        </p:grpSpPr>
        <p:grpSp>
          <p:nvGrpSpPr>
            <p:cNvPr id="46" name="Group 45">
              <a:extLst>
                <a:ext uri="{FF2B5EF4-FFF2-40B4-BE49-F238E27FC236}">
                  <a16:creationId xmlns:a16="http://schemas.microsoft.com/office/drawing/2014/main" id="{AFD72368-8B5F-CF6C-BB12-65605B921088}"/>
                </a:ext>
              </a:extLst>
            </p:cNvPr>
            <p:cNvGrpSpPr/>
            <p:nvPr/>
          </p:nvGrpSpPr>
          <p:grpSpPr>
            <a:xfrm>
              <a:off x="-512420" y="105145"/>
              <a:ext cx="5269357" cy="840471"/>
              <a:chOff x="2839946" y="2419081"/>
              <a:chExt cx="5269357" cy="840471"/>
            </a:xfrm>
          </p:grpSpPr>
          <p:sp>
            <p:nvSpPr>
              <p:cNvPr id="48" name="Shape">
                <a:extLst>
                  <a:ext uri="{FF2B5EF4-FFF2-40B4-BE49-F238E27FC236}">
                    <a16:creationId xmlns:a16="http://schemas.microsoft.com/office/drawing/2014/main" id="{E5D3A5A6-8F41-FBC7-FE9A-5AAA9465DAC1}"/>
                  </a:ext>
                </a:extLst>
              </p:cNvPr>
              <p:cNvSpPr/>
              <p:nvPr/>
            </p:nvSpPr>
            <p:spPr>
              <a:xfrm>
                <a:off x="2992355" y="2419081"/>
                <a:ext cx="5116948" cy="840471"/>
              </a:xfrm>
              <a:custGeom>
                <a:avLst/>
                <a:gdLst/>
                <a:ahLst/>
                <a:cxnLst>
                  <a:cxn ang="0">
                    <a:pos x="wd2" y="hd2"/>
                  </a:cxn>
                  <a:cxn ang="5400000">
                    <a:pos x="wd2" y="hd2"/>
                  </a:cxn>
                  <a:cxn ang="10800000">
                    <a:pos x="wd2" y="hd2"/>
                  </a:cxn>
                  <a:cxn ang="16200000">
                    <a:pos x="wd2" y="hd2"/>
                  </a:cxn>
                </a:cxnLst>
                <a:rect l="0" t="0" r="r" b="b"/>
                <a:pathLst>
                  <a:path w="21468" h="21600" extrusionOk="0">
                    <a:moveTo>
                      <a:pt x="20947" y="0"/>
                    </a:moveTo>
                    <a:lnTo>
                      <a:pt x="13445" y="0"/>
                    </a:lnTo>
                    <a:lnTo>
                      <a:pt x="5696" y="0"/>
                    </a:lnTo>
                    <a:lnTo>
                      <a:pt x="522" y="0"/>
                    </a:lnTo>
                    <a:cubicBezTo>
                      <a:pt x="234" y="0"/>
                      <a:pt x="0" y="1430"/>
                      <a:pt x="0" y="3197"/>
                    </a:cubicBezTo>
                    <a:lnTo>
                      <a:pt x="0" y="3197"/>
                    </a:lnTo>
                    <a:cubicBezTo>
                      <a:pt x="0" y="4964"/>
                      <a:pt x="234" y="6395"/>
                      <a:pt x="522" y="6395"/>
                    </a:cubicBezTo>
                    <a:lnTo>
                      <a:pt x="5341" y="6395"/>
                    </a:lnTo>
                    <a:cubicBezTo>
                      <a:pt x="5528" y="6395"/>
                      <a:pt x="5700" y="7008"/>
                      <a:pt x="5792" y="7993"/>
                    </a:cubicBezTo>
                    <a:lnTo>
                      <a:pt x="6925" y="20001"/>
                    </a:lnTo>
                    <a:cubicBezTo>
                      <a:pt x="7019" y="20987"/>
                      <a:pt x="7190" y="21600"/>
                      <a:pt x="7376" y="21600"/>
                    </a:cubicBezTo>
                    <a:lnTo>
                      <a:pt x="19510" y="21600"/>
                    </a:lnTo>
                    <a:cubicBezTo>
                      <a:pt x="19697" y="21600"/>
                      <a:pt x="19869" y="20987"/>
                      <a:pt x="19962" y="20001"/>
                    </a:cubicBezTo>
                    <a:lnTo>
                      <a:pt x="21394" y="4796"/>
                    </a:lnTo>
                    <a:cubicBezTo>
                      <a:pt x="21600" y="2656"/>
                      <a:pt x="21349" y="0"/>
                      <a:pt x="20947" y="0"/>
                    </a:cubicBezTo>
                    <a:close/>
                    <a:moveTo>
                      <a:pt x="565" y="5205"/>
                    </a:moveTo>
                    <a:cubicBezTo>
                      <a:pt x="385" y="5205"/>
                      <a:pt x="237" y="4303"/>
                      <a:pt x="237" y="3197"/>
                    </a:cubicBezTo>
                    <a:cubicBezTo>
                      <a:pt x="237" y="2092"/>
                      <a:pt x="385" y="1190"/>
                      <a:pt x="565" y="1190"/>
                    </a:cubicBezTo>
                    <a:cubicBezTo>
                      <a:pt x="746" y="1190"/>
                      <a:pt x="893" y="2092"/>
                      <a:pt x="893" y="3197"/>
                    </a:cubicBezTo>
                    <a:cubicBezTo>
                      <a:pt x="893" y="4303"/>
                      <a:pt x="748" y="5205"/>
                      <a:pt x="565" y="5205"/>
                    </a:cubicBezTo>
                    <a:close/>
                  </a:path>
                </a:pathLst>
              </a:custGeom>
              <a:solidFill>
                <a:srgbClr val="3D8E92"/>
              </a:solidFill>
              <a:ln w="6350" cap="flat" cmpd="sng" algn="ctr">
                <a:noFill/>
                <a:prstDash val="solid"/>
                <a:miter lim="800000"/>
              </a:ln>
              <a:effectLst/>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49" name="TextBox 22">
                <a:extLst>
                  <a:ext uri="{FF2B5EF4-FFF2-40B4-BE49-F238E27FC236}">
                    <a16:creationId xmlns:a16="http://schemas.microsoft.com/office/drawing/2014/main" id="{1460BD7C-CD4A-4E23-99AF-B10F1EAFCDC0}"/>
                  </a:ext>
                </a:extLst>
              </p:cNvPr>
              <p:cNvSpPr txBox="1"/>
              <p:nvPr/>
            </p:nvSpPr>
            <p:spPr>
              <a:xfrm>
                <a:off x="2839946" y="2607392"/>
                <a:ext cx="1490810" cy="464393"/>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التخطيط القائم على البيانات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7" name="TextBox 22">
              <a:extLst>
                <a:ext uri="{FF2B5EF4-FFF2-40B4-BE49-F238E27FC236}">
                  <a16:creationId xmlns:a16="http://schemas.microsoft.com/office/drawing/2014/main" id="{67FD8D47-8590-A156-B215-69ACBC12F4A8}"/>
                </a:ext>
              </a:extLst>
            </p:cNvPr>
            <p:cNvSpPr txBox="1"/>
            <p:nvPr/>
          </p:nvSpPr>
          <p:spPr>
            <a:xfrm>
              <a:off x="2450905" y="318070"/>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effectLst/>
                  <a:uLnTx/>
                  <a:uFillTx/>
                  <a:latin typeface="Calibri" panose="020F0502020204030204"/>
                  <a:ea typeface="+mn-ea"/>
                  <a:cs typeface="+mn-cs"/>
                </a:rPr>
                <a:t>01</a:t>
              </a:r>
            </a:p>
          </p:txBody>
        </p:sp>
      </p:grpSp>
    </p:spTree>
    <p:extLst>
      <p:ext uri="{BB962C8B-B14F-4D97-AF65-F5344CB8AC3E}">
        <p14:creationId xmlns:p14="http://schemas.microsoft.com/office/powerpoint/2010/main" val="310417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1000"/>
                                        <p:tgtEl>
                                          <p:spTgt spid="45"/>
                                        </p:tgtEl>
                                      </p:cBhvr>
                                    </p:animEffect>
                                    <p:anim calcmode="lin" valueType="num">
                                      <p:cBhvr>
                                        <p:cTn id="29" dur="1000" fill="hold"/>
                                        <p:tgtEl>
                                          <p:spTgt spid="45"/>
                                        </p:tgtEl>
                                        <p:attrNameLst>
                                          <p:attrName>ppt_x</p:attrName>
                                        </p:attrNameLst>
                                      </p:cBhvr>
                                      <p:tavLst>
                                        <p:tav tm="0">
                                          <p:val>
                                            <p:strVal val="#ppt_x"/>
                                          </p:val>
                                        </p:tav>
                                        <p:tav tm="100000">
                                          <p:val>
                                            <p:strVal val="#ppt_x"/>
                                          </p:val>
                                        </p:tav>
                                      </p:tavLst>
                                    </p:anim>
                                    <p:anim calcmode="lin" valueType="num">
                                      <p:cBhvr>
                                        <p:cTn id="3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حالة علمية تطبيقية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353895" y="2741003"/>
            <a:ext cx="8081682" cy="600164"/>
          </a:xfrm>
          <a:prstGeom prst="rect">
            <a:avLst/>
          </a:prstGeom>
          <a:noFill/>
        </p:spPr>
        <p:txBody>
          <a:bodyPr wrap="square">
            <a:spAutoFit/>
          </a:bodyPr>
          <a:lstStyle/>
          <a:p>
            <a:pPr algn="just" rtl="1">
              <a:lnSpc>
                <a:spcPct val="150000"/>
              </a:lnSpc>
              <a:spcAft>
                <a:spcPts val="800"/>
              </a:spcAft>
              <a:buSzPct val="160000"/>
            </a:pPr>
            <a:r>
              <a:rPr lang="ar-AE"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التحديات والحلول:</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5F70429-0B95-5052-007A-B96DC397C6CD}"/>
              </a:ext>
            </a:extLst>
          </p:cNvPr>
          <p:cNvSpPr txBox="1"/>
          <p:nvPr/>
        </p:nvSpPr>
        <p:spPr>
          <a:xfrm>
            <a:off x="3339803" y="3394637"/>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نقص الموارد المالية. الحل: البحث عن مصادر تمويل بديلة وتخصيص الموارد الأكثر تأثيرًا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553E22C-6D63-D47D-4EE4-528EDBF8584C}"/>
              </a:ext>
            </a:extLst>
          </p:cNvPr>
          <p:cNvSpPr txBox="1"/>
          <p:nvPr/>
        </p:nvSpPr>
        <p:spPr>
          <a:xfrm>
            <a:off x="3339803" y="4121185"/>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مقاومة التغيير. الحل: تعزيز ثقافة التنظيم وتقديم تدريبات على التكيف مع التغييرات.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2" name="Picture 21">
            <a:extLst>
              <a:ext uri="{FF2B5EF4-FFF2-40B4-BE49-F238E27FC236}">
                <a16:creationId xmlns:a16="http://schemas.microsoft.com/office/drawing/2014/main" id="{4B61230F-B0B0-0025-9E4F-CF183A7557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085" y="3994801"/>
            <a:ext cx="3269699" cy="2253312"/>
          </a:xfrm>
          <a:prstGeom prst="rect">
            <a:avLst/>
          </a:prstGeom>
        </p:spPr>
      </p:pic>
    </p:spTree>
    <p:extLst>
      <p:ext uri="{BB962C8B-B14F-4D97-AF65-F5344CB8AC3E}">
        <p14:creationId xmlns:p14="http://schemas.microsoft.com/office/powerpoint/2010/main" val="2524642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7"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تحديد الموارد المالية والبشرية اللازمة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A53DE81-EF40-F442-CF16-32F4A1E32A65}"/>
              </a:ext>
            </a:extLst>
          </p:cNvPr>
          <p:cNvSpPr txBox="1"/>
          <p:nvPr/>
        </p:nvSpPr>
        <p:spPr>
          <a:xfrm>
            <a:off x="5434013" y="2866911"/>
            <a:ext cx="6105524" cy="2262158"/>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الموارد المالية والبشرية هو عملية أساسية لضمان نجاح أي مشروع أو استراتيجية تنظيمية. تتضمن هذه العملية تقدير حجم الموارد المطلوبة، تحليل الاحتياجات الفعلية، وضمان توظيفها بالشكل الأمثل لتحقيق الأهداف.</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9" name="Picture 18" descr="A person standing in front of a chess piece&#10;&#10;Description automatically generated">
            <a:extLst>
              <a:ext uri="{FF2B5EF4-FFF2-40B4-BE49-F238E27FC236}">
                <a16:creationId xmlns:a16="http://schemas.microsoft.com/office/drawing/2014/main" id="{18C48400-12FF-1C59-5DEA-F558AC2FCF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22547" y="1986106"/>
            <a:ext cx="4351177" cy="4351177"/>
          </a:xfrm>
          <a:prstGeom prst="rect">
            <a:avLst/>
          </a:prstGeom>
        </p:spPr>
      </p:pic>
    </p:spTree>
    <p:extLst>
      <p:ext uri="{BB962C8B-B14F-4D97-AF65-F5344CB8AC3E}">
        <p14:creationId xmlns:p14="http://schemas.microsoft.com/office/powerpoint/2010/main" val="189777415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تحديد الموارد المالية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2FD33291-D4CC-960E-1451-B80FA21DDDB4}"/>
              </a:ext>
            </a:extLst>
          </p:cNvPr>
          <p:cNvGrpSpPr/>
          <p:nvPr/>
        </p:nvGrpSpPr>
        <p:grpSpPr>
          <a:xfrm>
            <a:off x="8432160" y="2245565"/>
            <a:ext cx="1541573" cy="2318745"/>
            <a:chOff x="8469219" y="1507610"/>
            <a:chExt cx="1541573" cy="2318745"/>
          </a:xfrm>
        </p:grpSpPr>
        <p:grpSp>
          <p:nvGrpSpPr>
            <p:cNvPr id="24" name="Group 23">
              <a:extLst>
                <a:ext uri="{FF2B5EF4-FFF2-40B4-BE49-F238E27FC236}">
                  <a16:creationId xmlns:a16="http://schemas.microsoft.com/office/drawing/2014/main" id="{7FC0FD8D-7BBD-4BED-4E45-5501AB389C18}"/>
                </a:ext>
              </a:extLst>
            </p:cNvPr>
            <p:cNvGrpSpPr/>
            <p:nvPr/>
          </p:nvGrpSpPr>
          <p:grpSpPr>
            <a:xfrm>
              <a:off x="8579393" y="1968755"/>
              <a:ext cx="1220716" cy="1857600"/>
              <a:chOff x="7059512" y="2277674"/>
              <a:chExt cx="1220716" cy="1857600"/>
            </a:xfrm>
          </p:grpSpPr>
          <p:sp>
            <p:nvSpPr>
              <p:cNvPr id="27" name="Freeform 16">
                <a:extLst>
                  <a:ext uri="{FF2B5EF4-FFF2-40B4-BE49-F238E27FC236}">
                    <a16:creationId xmlns:a16="http://schemas.microsoft.com/office/drawing/2014/main" id="{16CF5337-EDD8-6D48-095D-C3ACF7199A9A}"/>
                  </a:ext>
                </a:extLst>
              </p:cNvPr>
              <p:cNvSpPr/>
              <p:nvPr/>
            </p:nvSpPr>
            <p:spPr>
              <a:xfrm>
                <a:off x="7059512"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168489"/>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28" name="Freeform 3">
                <a:extLst>
                  <a:ext uri="{FF2B5EF4-FFF2-40B4-BE49-F238E27FC236}">
                    <a16:creationId xmlns:a16="http://schemas.microsoft.com/office/drawing/2014/main" id="{D368DA53-26F6-C515-6FEC-DE039BBC0BE0}"/>
                  </a:ext>
                </a:extLst>
              </p:cNvPr>
              <p:cNvSpPr/>
              <p:nvPr/>
            </p:nvSpPr>
            <p:spPr>
              <a:xfrm rot="10800000">
                <a:off x="7072079" y="2277674"/>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168489"/>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25" name="TextBox 27">
              <a:extLst>
                <a:ext uri="{FF2B5EF4-FFF2-40B4-BE49-F238E27FC236}">
                  <a16:creationId xmlns:a16="http://schemas.microsoft.com/office/drawing/2014/main" id="{8A31E03D-465C-44FE-B79E-9725C49B42E8}"/>
                </a:ext>
              </a:extLst>
            </p:cNvPr>
            <p:cNvSpPr txBox="1"/>
            <p:nvPr/>
          </p:nvSpPr>
          <p:spPr>
            <a:xfrm rot="10800000" flipV="1">
              <a:off x="8469219" y="1507610"/>
              <a:ext cx="1541573" cy="366254"/>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تقييم الاحتياجات</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TextBox 48">
              <a:extLst>
                <a:ext uri="{FF2B5EF4-FFF2-40B4-BE49-F238E27FC236}">
                  <a16:creationId xmlns:a16="http://schemas.microsoft.com/office/drawing/2014/main" id="{3BD395A4-BB51-35B1-6ABC-DD4AA26873E1}"/>
                </a:ext>
              </a:extLst>
            </p:cNvPr>
            <p:cNvSpPr txBox="1"/>
            <p:nvPr/>
          </p:nvSpPr>
          <p:spPr>
            <a:xfrm>
              <a:off x="9015665" y="311031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01</a:t>
              </a:r>
            </a:p>
          </p:txBody>
        </p:sp>
      </p:grpSp>
      <p:grpSp>
        <p:nvGrpSpPr>
          <p:cNvPr id="29" name="Group 28">
            <a:extLst>
              <a:ext uri="{FF2B5EF4-FFF2-40B4-BE49-F238E27FC236}">
                <a16:creationId xmlns:a16="http://schemas.microsoft.com/office/drawing/2014/main" id="{D9B3F72C-5678-FF11-BD49-C5E58468A7F1}"/>
              </a:ext>
            </a:extLst>
          </p:cNvPr>
          <p:cNvGrpSpPr/>
          <p:nvPr/>
        </p:nvGrpSpPr>
        <p:grpSpPr>
          <a:xfrm>
            <a:off x="7546543" y="3749217"/>
            <a:ext cx="1441062" cy="2339127"/>
            <a:chOff x="7583602" y="3011262"/>
            <a:chExt cx="1441062" cy="2339127"/>
          </a:xfrm>
        </p:grpSpPr>
        <p:grpSp>
          <p:nvGrpSpPr>
            <p:cNvPr id="30" name="Group 29">
              <a:extLst>
                <a:ext uri="{FF2B5EF4-FFF2-40B4-BE49-F238E27FC236}">
                  <a16:creationId xmlns:a16="http://schemas.microsoft.com/office/drawing/2014/main" id="{18186DC7-432C-9295-F233-4475D2813D34}"/>
                </a:ext>
              </a:extLst>
            </p:cNvPr>
            <p:cNvGrpSpPr/>
            <p:nvPr/>
          </p:nvGrpSpPr>
          <p:grpSpPr>
            <a:xfrm>
              <a:off x="7693775" y="3011262"/>
              <a:ext cx="1220716" cy="1859387"/>
              <a:chOff x="6173894" y="3320181"/>
              <a:chExt cx="1220716" cy="1859387"/>
            </a:xfrm>
          </p:grpSpPr>
          <p:sp>
            <p:nvSpPr>
              <p:cNvPr id="33" name="Freeform 14">
                <a:extLst>
                  <a:ext uri="{FF2B5EF4-FFF2-40B4-BE49-F238E27FC236}">
                    <a16:creationId xmlns:a16="http://schemas.microsoft.com/office/drawing/2014/main" id="{22F92E4A-08C2-2EFE-E098-A33845F3AE0D}"/>
                  </a:ext>
                </a:extLst>
              </p:cNvPr>
              <p:cNvSpPr/>
              <p:nvPr/>
            </p:nvSpPr>
            <p:spPr>
              <a:xfrm>
                <a:off x="6173894"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34" name="Freeform: Shape 33">
                <a:extLst>
                  <a:ext uri="{FF2B5EF4-FFF2-40B4-BE49-F238E27FC236}">
                    <a16:creationId xmlns:a16="http://schemas.microsoft.com/office/drawing/2014/main" id="{0C592CDA-AE9A-E896-EFB9-23D84DEC12E6}"/>
                  </a:ext>
                </a:extLst>
              </p:cNvPr>
              <p:cNvSpPr/>
              <p:nvPr/>
            </p:nvSpPr>
            <p:spPr>
              <a:xfrm>
                <a:off x="618667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31" name="TextBox 27">
              <a:extLst>
                <a:ext uri="{FF2B5EF4-FFF2-40B4-BE49-F238E27FC236}">
                  <a16:creationId xmlns:a16="http://schemas.microsoft.com/office/drawing/2014/main" id="{64FCD229-861C-8595-5818-37CB94D952C1}"/>
                </a:ext>
              </a:extLst>
            </p:cNvPr>
            <p:cNvSpPr txBox="1"/>
            <p:nvPr/>
          </p:nvSpPr>
          <p:spPr>
            <a:xfrm rot="10800000" flipV="1">
              <a:off x="7583602" y="4984135"/>
              <a:ext cx="1441062" cy="366254"/>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إعداد الميزانية التقديرية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2" name="TextBox 48">
              <a:extLst>
                <a:ext uri="{FF2B5EF4-FFF2-40B4-BE49-F238E27FC236}">
                  <a16:creationId xmlns:a16="http://schemas.microsoft.com/office/drawing/2014/main" id="{9A1557EA-BD56-55CF-4838-7E2406ABD111}"/>
                </a:ext>
              </a:extLst>
            </p:cNvPr>
            <p:cNvSpPr txBox="1"/>
            <p:nvPr/>
          </p:nvSpPr>
          <p:spPr>
            <a:xfrm>
              <a:off x="8142798"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02</a:t>
              </a:r>
            </a:p>
          </p:txBody>
        </p:sp>
      </p:grpSp>
      <p:grpSp>
        <p:nvGrpSpPr>
          <p:cNvPr id="35" name="Group 34">
            <a:extLst>
              <a:ext uri="{FF2B5EF4-FFF2-40B4-BE49-F238E27FC236}">
                <a16:creationId xmlns:a16="http://schemas.microsoft.com/office/drawing/2014/main" id="{802787B7-29B2-12D6-8222-58041CF1F649}"/>
              </a:ext>
            </a:extLst>
          </p:cNvPr>
          <p:cNvGrpSpPr/>
          <p:nvPr/>
        </p:nvGrpSpPr>
        <p:grpSpPr>
          <a:xfrm>
            <a:off x="6661450" y="2112246"/>
            <a:ext cx="1441062" cy="2452064"/>
            <a:chOff x="6698509" y="1374291"/>
            <a:chExt cx="1441062" cy="2452064"/>
          </a:xfrm>
        </p:grpSpPr>
        <p:grpSp>
          <p:nvGrpSpPr>
            <p:cNvPr id="36" name="Group 35">
              <a:extLst>
                <a:ext uri="{FF2B5EF4-FFF2-40B4-BE49-F238E27FC236}">
                  <a16:creationId xmlns:a16="http://schemas.microsoft.com/office/drawing/2014/main" id="{2330F785-B6DE-CD57-D00B-8FEB0753C772}"/>
                </a:ext>
              </a:extLst>
            </p:cNvPr>
            <p:cNvGrpSpPr/>
            <p:nvPr/>
          </p:nvGrpSpPr>
          <p:grpSpPr>
            <a:xfrm>
              <a:off x="6809351" y="1968756"/>
              <a:ext cx="1220716" cy="1857599"/>
              <a:chOff x="5289470" y="2277675"/>
              <a:chExt cx="1220716" cy="1857599"/>
            </a:xfrm>
          </p:grpSpPr>
          <p:sp>
            <p:nvSpPr>
              <p:cNvPr id="39" name="Freeform 12">
                <a:extLst>
                  <a:ext uri="{FF2B5EF4-FFF2-40B4-BE49-F238E27FC236}">
                    <a16:creationId xmlns:a16="http://schemas.microsoft.com/office/drawing/2014/main" id="{29E250C2-BB74-95EC-90EF-5326AF6C09DB}"/>
                  </a:ext>
                </a:extLst>
              </p:cNvPr>
              <p:cNvSpPr/>
              <p:nvPr/>
            </p:nvSpPr>
            <p:spPr>
              <a:xfrm>
                <a:off x="528947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1" y="295654"/>
                      <a:pt x="0" y="229276"/>
                      <a:pt x="0" y="147827"/>
                    </a:cubicBezTo>
                    <a:cubicBezTo>
                      <a:pt x="0" y="66377"/>
                      <a:pt x="66371"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40" name="Freeform 3">
                <a:extLst>
                  <a:ext uri="{FF2B5EF4-FFF2-40B4-BE49-F238E27FC236}">
                    <a16:creationId xmlns:a16="http://schemas.microsoft.com/office/drawing/2014/main" id="{5FECAED5-613A-0088-61E2-DEDFA4893DCD}"/>
                  </a:ext>
                </a:extLst>
              </p:cNvPr>
              <p:cNvSpPr/>
              <p:nvPr/>
            </p:nvSpPr>
            <p:spPr>
              <a:xfrm rot="10800000">
                <a:off x="5303163"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37" name="TextBox 36">
              <a:extLst>
                <a:ext uri="{FF2B5EF4-FFF2-40B4-BE49-F238E27FC236}">
                  <a16:creationId xmlns:a16="http://schemas.microsoft.com/office/drawing/2014/main" id="{EE5E24F1-6726-CD22-EE3C-8DA780E73651}"/>
                </a:ext>
              </a:extLst>
            </p:cNvPr>
            <p:cNvSpPr txBox="1"/>
            <p:nvPr/>
          </p:nvSpPr>
          <p:spPr>
            <a:xfrm rot="10800000" flipV="1">
              <a:off x="6698509" y="1374291"/>
              <a:ext cx="1441062" cy="649409"/>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البحث عن مصادر التمويل</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8" name="TextBox 48">
              <a:extLst>
                <a:ext uri="{FF2B5EF4-FFF2-40B4-BE49-F238E27FC236}">
                  <a16:creationId xmlns:a16="http://schemas.microsoft.com/office/drawing/2014/main" id="{17D5D671-98D2-EBE0-BC16-4229470E5A41}"/>
                </a:ext>
              </a:extLst>
            </p:cNvPr>
            <p:cNvSpPr txBox="1"/>
            <p:nvPr/>
          </p:nvSpPr>
          <p:spPr>
            <a:xfrm>
              <a:off x="7232872" y="301878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03</a:t>
              </a:r>
            </a:p>
          </p:txBody>
        </p:sp>
      </p:grpSp>
      <p:grpSp>
        <p:nvGrpSpPr>
          <p:cNvPr id="41" name="Group 40">
            <a:extLst>
              <a:ext uri="{FF2B5EF4-FFF2-40B4-BE49-F238E27FC236}">
                <a16:creationId xmlns:a16="http://schemas.microsoft.com/office/drawing/2014/main" id="{07D7B9F7-42AB-0331-7B36-273D4D43BB1D}"/>
              </a:ext>
            </a:extLst>
          </p:cNvPr>
          <p:cNvGrpSpPr/>
          <p:nvPr/>
        </p:nvGrpSpPr>
        <p:grpSpPr>
          <a:xfrm>
            <a:off x="5776501" y="3749217"/>
            <a:ext cx="1441062" cy="2330869"/>
            <a:chOff x="5813560" y="3011262"/>
            <a:chExt cx="1441062" cy="2330869"/>
          </a:xfrm>
        </p:grpSpPr>
        <p:grpSp>
          <p:nvGrpSpPr>
            <p:cNvPr id="42" name="Group 41">
              <a:extLst>
                <a:ext uri="{FF2B5EF4-FFF2-40B4-BE49-F238E27FC236}">
                  <a16:creationId xmlns:a16="http://schemas.microsoft.com/office/drawing/2014/main" id="{F1764931-E1B5-E1E7-6CDD-13F2A37E155A}"/>
                </a:ext>
              </a:extLst>
            </p:cNvPr>
            <p:cNvGrpSpPr/>
            <p:nvPr/>
          </p:nvGrpSpPr>
          <p:grpSpPr>
            <a:xfrm>
              <a:off x="5923733" y="3011262"/>
              <a:ext cx="1220716" cy="1859387"/>
              <a:chOff x="4403852" y="3320181"/>
              <a:chExt cx="1220716" cy="1859387"/>
            </a:xfrm>
          </p:grpSpPr>
          <p:sp>
            <p:nvSpPr>
              <p:cNvPr id="45" name="Freeform 10">
                <a:extLst>
                  <a:ext uri="{FF2B5EF4-FFF2-40B4-BE49-F238E27FC236}">
                    <a16:creationId xmlns:a16="http://schemas.microsoft.com/office/drawing/2014/main" id="{382B5F33-1FD6-1134-B303-5D90D9B6C4EB}"/>
                  </a:ext>
                </a:extLst>
              </p:cNvPr>
              <p:cNvSpPr/>
              <p:nvPr/>
            </p:nvSpPr>
            <p:spPr>
              <a:xfrm>
                <a:off x="440385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1" y="295653"/>
                      <a:pt x="0" y="229277"/>
                      <a:pt x="0" y="147827"/>
                    </a:cubicBezTo>
                    <a:cubicBezTo>
                      <a:pt x="0" y="66377"/>
                      <a:pt x="66371" y="0"/>
                      <a:pt x="147811" y="0"/>
                    </a:cubicBezTo>
                    <a:cubicBezTo>
                      <a:pt x="229253" y="0"/>
                      <a:pt x="295623" y="66377"/>
                      <a:pt x="295623" y="147827"/>
                    </a:cubicBezTo>
                    <a:cubicBezTo>
                      <a:pt x="295623" y="229277"/>
                      <a:pt x="229253"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46" name="Freeform: Shape 45">
                <a:extLst>
                  <a:ext uri="{FF2B5EF4-FFF2-40B4-BE49-F238E27FC236}">
                    <a16:creationId xmlns:a16="http://schemas.microsoft.com/office/drawing/2014/main" id="{B53138F8-7D5A-A315-5D0E-3103D3036795}"/>
                  </a:ext>
                </a:extLst>
              </p:cNvPr>
              <p:cNvSpPr/>
              <p:nvPr/>
            </p:nvSpPr>
            <p:spPr>
              <a:xfrm>
                <a:off x="4415968"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43" name="TextBox 27">
              <a:extLst>
                <a:ext uri="{FF2B5EF4-FFF2-40B4-BE49-F238E27FC236}">
                  <a16:creationId xmlns:a16="http://schemas.microsoft.com/office/drawing/2014/main" id="{4D08A7DE-8AB9-55EB-72EA-36467A28798E}"/>
                </a:ext>
              </a:extLst>
            </p:cNvPr>
            <p:cNvSpPr txBox="1"/>
            <p:nvPr/>
          </p:nvSpPr>
          <p:spPr>
            <a:xfrm rot="10800000" flipV="1">
              <a:off x="5813560" y="4975877"/>
              <a:ext cx="1441062" cy="366254"/>
            </a:xfrm>
            <a:prstGeom prst="rect">
              <a:avLst/>
            </a:prstGeom>
            <a:noFill/>
          </p:spPr>
          <p:txBody>
            <a:bodyPr wrap="square" rtlCol="0">
              <a:spAutoFit/>
            </a:bodyPr>
            <a:lstStyle/>
            <a:p>
              <a:pPr lvl="0" algn="ctr" rtl="1">
                <a:lnSpc>
                  <a:spcPct val="115000"/>
                </a:lnSpc>
                <a:spcAft>
                  <a:spcPts val="800"/>
                </a:spcAft>
                <a:buClr>
                  <a:srgbClr val="168489"/>
                </a:buClr>
                <a:buSzPts val="1000"/>
              </a:pPr>
              <a:r>
                <a:rPr lang="ar-SA" sz="1600" b="1" dirty="0">
                  <a:latin typeface="Times New Roman" panose="02020603050405020304" pitchFamily="18" charset="0"/>
                  <a:ea typeface="Calibri" panose="020F0502020204030204" pitchFamily="34" charset="0"/>
                  <a:cs typeface="Adobe Arabic" panose="02040503050201020203" pitchFamily="18" charset="-78"/>
                </a:rPr>
                <a:t>متابعة التدفقات النقدية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TextBox 48">
              <a:extLst>
                <a:ext uri="{FF2B5EF4-FFF2-40B4-BE49-F238E27FC236}">
                  <a16:creationId xmlns:a16="http://schemas.microsoft.com/office/drawing/2014/main" id="{740F46EB-A7F2-5688-61F1-457E3273057E}"/>
                </a:ext>
              </a:extLst>
            </p:cNvPr>
            <p:cNvSpPr txBox="1"/>
            <p:nvPr/>
          </p:nvSpPr>
          <p:spPr>
            <a:xfrm>
              <a:off x="6347439"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04</a:t>
              </a:r>
            </a:p>
          </p:txBody>
        </p:sp>
      </p:grpSp>
      <p:grpSp>
        <p:nvGrpSpPr>
          <p:cNvPr id="47" name="Group 46">
            <a:extLst>
              <a:ext uri="{FF2B5EF4-FFF2-40B4-BE49-F238E27FC236}">
                <a16:creationId xmlns:a16="http://schemas.microsoft.com/office/drawing/2014/main" id="{A1438DDE-9E62-3A90-73A0-82082CEA0C5F}"/>
              </a:ext>
            </a:extLst>
          </p:cNvPr>
          <p:cNvGrpSpPr/>
          <p:nvPr/>
        </p:nvGrpSpPr>
        <p:grpSpPr>
          <a:xfrm>
            <a:off x="4841079" y="2095732"/>
            <a:ext cx="1441062" cy="2468578"/>
            <a:chOff x="4878138" y="1357777"/>
            <a:chExt cx="1441062" cy="2468578"/>
          </a:xfrm>
        </p:grpSpPr>
        <p:grpSp>
          <p:nvGrpSpPr>
            <p:cNvPr id="48" name="Group 47">
              <a:extLst>
                <a:ext uri="{FF2B5EF4-FFF2-40B4-BE49-F238E27FC236}">
                  <a16:creationId xmlns:a16="http://schemas.microsoft.com/office/drawing/2014/main" id="{7158591B-AA36-250B-B4B4-13FF3758FC75}"/>
                </a:ext>
              </a:extLst>
            </p:cNvPr>
            <p:cNvGrpSpPr/>
            <p:nvPr/>
          </p:nvGrpSpPr>
          <p:grpSpPr>
            <a:xfrm>
              <a:off x="5039314" y="1968756"/>
              <a:ext cx="1220716" cy="1857599"/>
              <a:chOff x="3519433" y="2277675"/>
              <a:chExt cx="1220716" cy="1857599"/>
            </a:xfrm>
          </p:grpSpPr>
          <p:sp>
            <p:nvSpPr>
              <p:cNvPr id="51" name="Freeform 8">
                <a:extLst>
                  <a:ext uri="{FF2B5EF4-FFF2-40B4-BE49-F238E27FC236}">
                    <a16:creationId xmlns:a16="http://schemas.microsoft.com/office/drawing/2014/main" id="{CF80F4A4-9306-C300-C098-C1CA888737DD}"/>
                  </a:ext>
                </a:extLst>
              </p:cNvPr>
              <p:cNvSpPr/>
              <p:nvPr/>
            </p:nvSpPr>
            <p:spPr>
              <a:xfrm>
                <a:off x="3519433"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52" name="Freeform 3">
                <a:extLst>
                  <a:ext uri="{FF2B5EF4-FFF2-40B4-BE49-F238E27FC236}">
                    <a16:creationId xmlns:a16="http://schemas.microsoft.com/office/drawing/2014/main" id="{84F20F95-9C6E-9DE3-F40E-32AA73A67C05}"/>
                  </a:ext>
                </a:extLst>
              </p:cNvPr>
              <p:cNvSpPr/>
              <p:nvPr/>
            </p:nvSpPr>
            <p:spPr>
              <a:xfrm rot="10800000">
                <a:off x="3532452"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49" name="TextBox 48">
              <a:extLst>
                <a:ext uri="{FF2B5EF4-FFF2-40B4-BE49-F238E27FC236}">
                  <a16:creationId xmlns:a16="http://schemas.microsoft.com/office/drawing/2014/main" id="{EABC23CA-65EF-B56E-ED1B-77288C2C7E10}"/>
                </a:ext>
              </a:extLst>
            </p:cNvPr>
            <p:cNvSpPr txBox="1"/>
            <p:nvPr/>
          </p:nvSpPr>
          <p:spPr>
            <a:xfrm rot="10800000" flipV="1">
              <a:off x="4878138" y="1357777"/>
              <a:ext cx="1441062" cy="649409"/>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أهمية تحديد الموارد المالية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0" name="TextBox 48">
              <a:extLst>
                <a:ext uri="{FF2B5EF4-FFF2-40B4-BE49-F238E27FC236}">
                  <a16:creationId xmlns:a16="http://schemas.microsoft.com/office/drawing/2014/main" id="{C212400E-710A-8339-1846-565930A5D9F2}"/>
                </a:ext>
              </a:extLst>
            </p:cNvPr>
            <p:cNvSpPr txBox="1"/>
            <p:nvPr/>
          </p:nvSpPr>
          <p:spPr>
            <a:xfrm>
              <a:off x="5475585" y="307425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05</a:t>
              </a:r>
            </a:p>
          </p:txBody>
        </p:sp>
      </p:grpSp>
      <p:grpSp>
        <p:nvGrpSpPr>
          <p:cNvPr id="53" name="Group 52">
            <a:extLst>
              <a:ext uri="{FF2B5EF4-FFF2-40B4-BE49-F238E27FC236}">
                <a16:creationId xmlns:a16="http://schemas.microsoft.com/office/drawing/2014/main" id="{B49E19CB-8DF5-EDF6-0E27-83B1FCB20661}"/>
              </a:ext>
            </a:extLst>
          </p:cNvPr>
          <p:cNvGrpSpPr/>
          <p:nvPr/>
        </p:nvGrpSpPr>
        <p:grpSpPr>
          <a:xfrm>
            <a:off x="3955461" y="3749217"/>
            <a:ext cx="1441062" cy="2472449"/>
            <a:chOff x="3992520" y="3011262"/>
            <a:chExt cx="1441062" cy="2472449"/>
          </a:xfrm>
        </p:grpSpPr>
        <p:grpSp>
          <p:nvGrpSpPr>
            <p:cNvPr id="54" name="Group 53">
              <a:extLst>
                <a:ext uri="{FF2B5EF4-FFF2-40B4-BE49-F238E27FC236}">
                  <a16:creationId xmlns:a16="http://schemas.microsoft.com/office/drawing/2014/main" id="{A834D4BA-830A-A2DE-1567-8DF1257979FE}"/>
                </a:ext>
              </a:extLst>
            </p:cNvPr>
            <p:cNvGrpSpPr/>
            <p:nvPr/>
          </p:nvGrpSpPr>
          <p:grpSpPr>
            <a:xfrm>
              <a:off x="4153696" y="3011262"/>
              <a:ext cx="1220716" cy="1859387"/>
              <a:chOff x="2633815" y="3320181"/>
              <a:chExt cx="1220716" cy="1859387"/>
            </a:xfrm>
          </p:grpSpPr>
          <p:sp>
            <p:nvSpPr>
              <p:cNvPr id="57" name="Freeform 6">
                <a:extLst>
                  <a:ext uri="{FF2B5EF4-FFF2-40B4-BE49-F238E27FC236}">
                    <a16:creationId xmlns:a16="http://schemas.microsoft.com/office/drawing/2014/main" id="{38F30135-B21D-82EC-B231-197DC22E38FA}"/>
                  </a:ext>
                </a:extLst>
              </p:cNvPr>
              <p:cNvSpPr/>
              <p:nvPr/>
            </p:nvSpPr>
            <p:spPr>
              <a:xfrm>
                <a:off x="2633815"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58" name="Freeform: Shape 57">
                <a:extLst>
                  <a:ext uri="{FF2B5EF4-FFF2-40B4-BE49-F238E27FC236}">
                    <a16:creationId xmlns:a16="http://schemas.microsoft.com/office/drawing/2014/main" id="{6A5F9D2F-8E01-7420-F0D8-87FDB3D57DD3}"/>
                  </a:ext>
                </a:extLst>
              </p:cNvPr>
              <p:cNvSpPr/>
              <p:nvPr/>
            </p:nvSpPr>
            <p:spPr>
              <a:xfrm>
                <a:off x="2645257"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55" name="TextBox 27">
              <a:extLst>
                <a:ext uri="{FF2B5EF4-FFF2-40B4-BE49-F238E27FC236}">
                  <a16:creationId xmlns:a16="http://schemas.microsoft.com/office/drawing/2014/main" id="{D47929AC-9D5E-6B7F-2C55-1CD9F8DB8C66}"/>
                </a:ext>
              </a:extLst>
            </p:cNvPr>
            <p:cNvSpPr txBox="1"/>
            <p:nvPr/>
          </p:nvSpPr>
          <p:spPr>
            <a:xfrm rot="10800000" flipV="1">
              <a:off x="3992520" y="4834302"/>
              <a:ext cx="1441062" cy="649409"/>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ضمان توفر السيولة اللازمة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6" name="TextBox 55">
              <a:extLst>
                <a:ext uri="{FF2B5EF4-FFF2-40B4-BE49-F238E27FC236}">
                  <a16:creationId xmlns:a16="http://schemas.microsoft.com/office/drawing/2014/main" id="{85A0D63B-54AA-6FCA-3794-BCF7F6BEACF1}"/>
                </a:ext>
              </a:extLst>
            </p:cNvPr>
            <p:cNvSpPr txBox="1"/>
            <p:nvPr/>
          </p:nvSpPr>
          <p:spPr>
            <a:xfrm>
              <a:off x="4602718" y="3390325"/>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06</a:t>
              </a:r>
            </a:p>
          </p:txBody>
        </p:sp>
      </p:grpSp>
      <p:grpSp>
        <p:nvGrpSpPr>
          <p:cNvPr id="59" name="Group 58">
            <a:extLst>
              <a:ext uri="{FF2B5EF4-FFF2-40B4-BE49-F238E27FC236}">
                <a16:creationId xmlns:a16="http://schemas.microsoft.com/office/drawing/2014/main" id="{12A5D344-48B4-D7BF-C665-8AC5116BEAC8}"/>
              </a:ext>
            </a:extLst>
          </p:cNvPr>
          <p:cNvGrpSpPr/>
          <p:nvPr/>
        </p:nvGrpSpPr>
        <p:grpSpPr>
          <a:xfrm>
            <a:off x="2930622" y="2095733"/>
            <a:ext cx="1823963" cy="2468577"/>
            <a:chOff x="2967681" y="1357778"/>
            <a:chExt cx="1823963" cy="2468577"/>
          </a:xfrm>
        </p:grpSpPr>
        <p:grpSp>
          <p:nvGrpSpPr>
            <p:cNvPr id="60" name="Group 59">
              <a:extLst>
                <a:ext uri="{FF2B5EF4-FFF2-40B4-BE49-F238E27FC236}">
                  <a16:creationId xmlns:a16="http://schemas.microsoft.com/office/drawing/2014/main" id="{56EB2616-898B-0A8E-7B93-83875EE5250F}"/>
                </a:ext>
              </a:extLst>
            </p:cNvPr>
            <p:cNvGrpSpPr/>
            <p:nvPr/>
          </p:nvGrpSpPr>
          <p:grpSpPr>
            <a:xfrm>
              <a:off x="3269271" y="1968756"/>
              <a:ext cx="1220716" cy="1857599"/>
              <a:chOff x="1749390" y="2277675"/>
              <a:chExt cx="1220716" cy="1857599"/>
            </a:xfrm>
          </p:grpSpPr>
          <p:sp>
            <p:nvSpPr>
              <p:cNvPr id="63" name="Freeform 4">
                <a:extLst>
                  <a:ext uri="{FF2B5EF4-FFF2-40B4-BE49-F238E27FC236}">
                    <a16:creationId xmlns:a16="http://schemas.microsoft.com/office/drawing/2014/main" id="{699D0D0B-B577-3EE1-1A23-1F5DACEAD44C}"/>
                  </a:ext>
                </a:extLst>
              </p:cNvPr>
              <p:cNvSpPr/>
              <p:nvPr/>
            </p:nvSpPr>
            <p:spPr>
              <a:xfrm>
                <a:off x="174939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64" name="Freeform 3">
                <a:extLst>
                  <a:ext uri="{FF2B5EF4-FFF2-40B4-BE49-F238E27FC236}">
                    <a16:creationId xmlns:a16="http://schemas.microsoft.com/office/drawing/2014/main" id="{0CD2F23C-5DA1-B389-28F3-6A66439A0137}"/>
                  </a:ext>
                </a:extLst>
              </p:cNvPr>
              <p:cNvSpPr/>
              <p:nvPr/>
            </p:nvSpPr>
            <p:spPr>
              <a:xfrm rot="10800000">
                <a:off x="1761741"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1" name="TextBox 27">
              <a:extLst>
                <a:ext uri="{FF2B5EF4-FFF2-40B4-BE49-F238E27FC236}">
                  <a16:creationId xmlns:a16="http://schemas.microsoft.com/office/drawing/2014/main" id="{02082FCE-C0EF-E8C4-5E2C-33EB1FBD05DE}"/>
                </a:ext>
              </a:extLst>
            </p:cNvPr>
            <p:cNvSpPr txBox="1"/>
            <p:nvPr/>
          </p:nvSpPr>
          <p:spPr>
            <a:xfrm rot="10800000" flipV="1">
              <a:off x="2967681" y="1357778"/>
              <a:ext cx="1823963" cy="649409"/>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تحسين الكفاءة التشغيلية من خلال الإنفاق الأمثل</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2" name="TextBox 48">
              <a:extLst>
                <a:ext uri="{FF2B5EF4-FFF2-40B4-BE49-F238E27FC236}">
                  <a16:creationId xmlns:a16="http://schemas.microsoft.com/office/drawing/2014/main" id="{9DF69732-F69C-93D6-000A-322C5849E21A}"/>
                </a:ext>
              </a:extLst>
            </p:cNvPr>
            <p:cNvSpPr txBox="1"/>
            <p:nvPr/>
          </p:nvSpPr>
          <p:spPr>
            <a:xfrm>
              <a:off x="3692792" y="298272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07</a:t>
              </a:r>
            </a:p>
          </p:txBody>
        </p:sp>
      </p:grpSp>
      <p:grpSp>
        <p:nvGrpSpPr>
          <p:cNvPr id="65" name="Group 64">
            <a:extLst>
              <a:ext uri="{FF2B5EF4-FFF2-40B4-BE49-F238E27FC236}">
                <a16:creationId xmlns:a16="http://schemas.microsoft.com/office/drawing/2014/main" id="{ED802F45-AC0F-E701-88B0-9C6E695E19DE}"/>
              </a:ext>
            </a:extLst>
          </p:cNvPr>
          <p:cNvGrpSpPr/>
          <p:nvPr/>
        </p:nvGrpSpPr>
        <p:grpSpPr>
          <a:xfrm>
            <a:off x="2185419" y="3749217"/>
            <a:ext cx="1613680" cy="2575352"/>
            <a:chOff x="2222478" y="3011262"/>
            <a:chExt cx="1613680" cy="2575352"/>
          </a:xfrm>
        </p:grpSpPr>
        <p:grpSp>
          <p:nvGrpSpPr>
            <p:cNvPr id="66" name="Group 65">
              <a:extLst>
                <a:ext uri="{FF2B5EF4-FFF2-40B4-BE49-F238E27FC236}">
                  <a16:creationId xmlns:a16="http://schemas.microsoft.com/office/drawing/2014/main" id="{CEFD77E4-D9EC-35FC-DFD5-D2626257F71D}"/>
                </a:ext>
              </a:extLst>
            </p:cNvPr>
            <p:cNvGrpSpPr/>
            <p:nvPr/>
          </p:nvGrpSpPr>
          <p:grpSpPr>
            <a:xfrm>
              <a:off x="2383653" y="3011262"/>
              <a:ext cx="1220716" cy="1859387"/>
              <a:chOff x="863772" y="3320181"/>
              <a:chExt cx="1220716" cy="1859387"/>
            </a:xfrm>
          </p:grpSpPr>
          <p:sp>
            <p:nvSpPr>
              <p:cNvPr id="69" name="Freeform 2">
                <a:extLst>
                  <a:ext uri="{FF2B5EF4-FFF2-40B4-BE49-F238E27FC236}">
                    <a16:creationId xmlns:a16="http://schemas.microsoft.com/office/drawing/2014/main" id="{A2EED621-3417-B76A-D8FE-4AA4E465AA17}"/>
                  </a:ext>
                </a:extLst>
              </p:cNvPr>
              <p:cNvSpPr/>
              <p:nvPr/>
            </p:nvSpPr>
            <p:spPr>
              <a:xfrm>
                <a:off x="86377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70" name="Freeform: Shape 69">
                <a:extLst>
                  <a:ext uri="{FF2B5EF4-FFF2-40B4-BE49-F238E27FC236}">
                    <a16:creationId xmlns:a16="http://schemas.microsoft.com/office/drawing/2014/main" id="{F2197D6A-21F0-7755-9C17-DF000661A9A0}"/>
                  </a:ext>
                </a:extLst>
              </p:cNvPr>
              <p:cNvSpPr/>
              <p:nvPr/>
            </p:nvSpPr>
            <p:spPr>
              <a:xfrm>
                <a:off x="87449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wrap="square" rtlCol="0" anchor="ctr">
                <a:noAutofit/>
              </a:bodyPr>
              <a:lstStyle/>
              <a:p>
                <a:endParaRPr lang="en-US" b="1">
                  <a:latin typeface="Adobe Arabic" panose="02040503050201020203" pitchFamily="18" charset="-78"/>
                  <a:cs typeface="Adobe Arabic" panose="02040503050201020203" pitchFamily="18" charset="-78"/>
                </a:endParaRPr>
              </a:p>
            </p:txBody>
          </p:sp>
        </p:grpSp>
        <p:sp>
          <p:nvSpPr>
            <p:cNvPr id="67" name="TextBox 27">
              <a:extLst>
                <a:ext uri="{FF2B5EF4-FFF2-40B4-BE49-F238E27FC236}">
                  <a16:creationId xmlns:a16="http://schemas.microsoft.com/office/drawing/2014/main" id="{4537A831-443C-063C-A584-B0B9DA8C286E}"/>
                </a:ext>
              </a:extLst>
            </p:cNvPr>
            <p:cNvSpPr txBox="1"/>
            <p:nvPr/>
          </p:nvSpPr>
          <p:spPr>
            <a:xfrm rot="10800000" flipV="1">
              <a:off x="2222478" y="4937205"/>
              <a:ext cx="1613680" cy="649409"/>
            </a:xfrm>
            <a:prstGeom prst="rect">
              <a:avLst/>
            </a:prstGeom>
            <a:noFill/>
          </p:spPr>
          <p:txBody>
            <a:bodyPr wrap="square" rtlCol="0">
              <a:spAutoFit/>
            </a:bodyPr>
            <a:lstStyle/>
            <a:p>
              <a:pPr algn="ctr">
                <a:lnSpc>
                  <a:spcPct val="115000"/>
                </a:lnSpc>
              </a:pPr>
              <a:r>
                <a:rPr lang="ar-SA" sz="1600" b="1" dirty="0">
                  <a:latin typeface="Times New Roman" panose="02020603050405020304" pitchFamily="18" charset="0"/>
                  <a:ea typeface="Calibri" panose="020F0502020204030204" pitchFamily="34" charset="0"/>
                  <a:cs typeface="Adobe Arabic" panose="02040503050201020203" pitchFamily="18" charset="-78"/>
                </a:rPr>
                <a:t>تقليل المخاطر المالية المستقبلية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8" name="TextBox 48">
              <a:extLst>
                <a:ext uri="{FF2B5EF4-FFF2-40B4-BE49-F238E27FC236}">
                  <a16:creationId xmlns:a16="http://schemas.microsoft.com/office/drawing/2014/main" id="{F315F35A-BB71-EFB5-7F3E-8307CE1B5FBB}"/>
                </a:ext>
              </a:extLst>
            </p:cNvPr>
            <p:cNvSpPr txBox="1"/>
            <p:nvPr/>
          </p:nvSpPr>
          <p:spPr>
            <a:xfrm>
              <a:off x="2820521"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08</a:t>
              </a:r>
            </a:p>
          </p:txBody>
        </p:sp>
      </p:grpSp>
    </p:spTree>
    <p:extLst>
      <p:ext uri="{BB962C8B-B14F-4D97-AF65-F5344CB8AC3E}">
        <p14:creationId xmlns:p14="http://schemas.microsoft.com/office/powerpoint/2010/main" val="4778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1000"/>
                                        <p:tgtEl>
                                          <p:spTgt spid="47"/>
                                        </p:tgtEl>
                                      </p:cBhvr>
                                    </p:animEffect>
                                    <p:anim calcmode="lin" valueType="num">
                                      <p:cBhvr>
                                        <p:cTn id="36" dur="1000" fill="hold"/>
                                        <p:tgtEl>
                                          <p:spTgt spid="47"/>
                                        </p:tgtEl>
                                        <p:attrNameLst>
                                          <p:attrName>ppt_x</p:attrName>
                                        </p:attrNameLst>
                                      </p:cBhvr>
                                      <p:tavLst>
                                        <p:tav tm="0">
                                          <p:val>
                                            <p:strVal val="#ppt_x"/>
                                          </p:val>
                                        </p:tav>
                                        <p:tav tm="100000">
                                          <p:val>
                                            <p:strVal val="#ppt_x"/>
                                          </p:val>
                                        </p:tav>
                                      </p:tavLst>
                                    </p:anim>
                                    <p:anim calcmode="lin" valueType="num">
                                      <p:cBhvr>
                                        <p:cTn id="3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1000"/>
                                        <p:tgtEl>
                                          <p:spTgt spid="65"/>
                                        </p:tgtEl>
                                      </p:cBhvr>
                                    </p:animEffect>
                                    <p:anim calcmode="lin" valueType="num">
                                      <p:cBhvr>
                                        <p:cTn id="57" dur="1000" fill="hold"/>
                                        <p:tgtEl>
                                          <p:spTgt spid="65"/>
                                        </p:tgtEl>
                                        <p:attrNameLst>
                                          <p:attrName>ppt_x</p:attrName>
                                        </p:attrNameLst>
                                      </p:cBhvr>
                                      <p:tavLst>
                                        <p:tav tm="0">
                                          <p:val>
                                            <p:strVal val="#ppt_x"/>
                                          </p:val>
                                        </p:tav>
                                        <p:tav tm="100000">
                                          <p:val>
                                            <p:strVal val="#ppt_x"/>
                                          </p:val>
                                        </p:tav>
                                      </p:tavLst>
                                    </p:anim>
                                    <p:anim calcmode="lin" valueType="num">
                                      <p:cBhvr>
                                        <p:cTn id="58"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تحديد الموارد البشرية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1" name="Group 80">
            <a:extLst>
              <a:ext uri="{FF2B5EF4-FFF2-40B4-BE49-F238E27FC236}">
                <a16:creationId xmlns:a16="http://schemas.microsoft.com/office/drawing/2014/main" id="{676D1BB7-7574-EAC1-07A6-B3F928E5F04A}"/>
              </a:ext>
            </a:extLst>
          </p:cNvPr>
          <p:cNvGrpSpPr/>
          <p:nvPr/>
        </p:nvGrpSpPr>
        <p:grpSpPr>
          <a:xfrm>
            <a:off x="2005776" y="3369451"/>
            <a:ext cx="1649642" cy="2447259"/>
            <a:chOff x="2033018" y="2426305"/>
            <a:chExt cx="1649642" cy="2447259"/>
          </a:xfrm>
        </p:grpSpPr>
        <p:sp>
          <p:nvSpPr>
            <p:cNvPr id="82" name="Circle">
              <a:extLst>
                <a:ext uri="{FF2B5EF4-FFF2-40B4-BE49-F238E27FC236}">
                  <a16:creationId xmlns:a16="http://schemas.microsoft.com/office/drawing/2014/main" id="{99F52DF8-8E5D-296F-65AB-69172DEBE95C}"/>
                </a:ext>
              </a:extLst>
            </p:cNvPr>
            <p:cNvSpPr/>
            <p:nvPr/>
          </p:nvSpPr>
          <p:spPr>
            <a:xfrm>
              <a:off x="2436317"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3" name="TextBox 25">
              <a:extLst>
                <a:ext uri="{FF2B5EF4-FFF2-40B4-BE49-F238E27FC236}">
                  <a16:creationId xmlns:a16="http://schemas.microsoft.com/office/drawing/2014/main" id="{4F65D57A-1771-51F3-B0C4-A78186413799}"/>
                </a:ext>
              </a:extLst>
            </p:cNvPr>
            <p:cNvSpPr txBox="1"/>
            <p:nvPr/>
          </p:nvSpPr>
          <p:spPr>
            <a:xfrm>
              <a:off x="2530018" y="2633194"/>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04</a:t>
              </a:r>
            </a:p>
          </p:txBody>
        </p:sp>
        <p:sp>
          <p:nvSpPr>
            <p:cNvPr id="84" name="TextBox 83">
              <a:extLst>
                <a:ext uri="{FF2B5EF4-FFF2-40B4-BE49-F238E27FC236}">
                  <a16:creationId xmlns:a16="http://schemas.microsoft.com/office/drawing/2014/main" id="{4FB8CA9C-1CF5-B922-90A5-C28FD99A62D9}"/>
                </a:ext>
              </a:extLst>
            </p:cNvPr>
            <p:cNvSpPr txBox="1"/>
            <p:nvPr/>
          </p:nvSpPr>
          <p:spPr>
            <a:xfrm>
              <a:off x="2033018" y="4154521"/>
              <a:ext cx="1649642"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التخطيط للتوظيف أو التدريب</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5" name="Group 84">
            <a:extLst>
              <a:ext uri="{FF2B5EF4-FFF2-40B4-BE49-F238E27FC236}">
                <a16:creationId xmlns:a16="http://schemas.microsoft.com/office/drawing/2014/main" id="{FB2A41B5-038B-68F1-B5D8-5286C97EF31D}"/>
              </a:ext>
            </a:extLst>
          </p:cNvPr>
          <p:cNvGrpSpPr/>
          <p:nvPr/>
        </p:nvGrpSpPr>
        <p:grpSpPr>
          <a:xfrm>
            <a:off x="2005776" y="2966149"/>
            <a:ext cx="3845454" cy="2532011"/>
            <a:chOff x="2033018" y="2023003"/>
            <a:chExt cx="3845454" cy="2532011"/>
          </a:xfrm>
        </p:grpSpPr>
        <p:sp>
          <p:nvSpPr>
            <p:cNvPr id="86" name="Circle">
              <a:extLst>
                <a:ext uri="{FF2B5EF4-FFF2-40B4-BE49-F238E27FC236}">
                  <a16:creationId xmlns:a16="http://schemas.microsoft.com/office/drawing/2014/main" id="{17BA1A43-85D0-BFEE-C92A-47519A919992}"/>
                </a:ext>
              </a:extLst>
            </p:cNvPr>
            <p:cNvSpPr/>
            <p:nvPr/>
          </p:nvSpPr>
          <p:spPr>
            <a:xfrm>
              <a:off x="4446089"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7" name="Shape">
              <a:extLst>
                <a:ext uri="{FF2B5EF4-FFF2-40B4-BE49-F238E27FC236}">
                  <a16:creationId xmlns:a16="http://schemas.microsoft.com/office/drawing/2014/main" id="{4193FC64-D66C-D08D-B42B-7CD7B6F3B09E}"/>
                </a:ext>
              </a:extLst>
            </p:cNvPr>
            <p:cNvSpPr/>
            <p:nvPr/>
          </p:nvSpPr>
          <p:spPr>
            <a:xfrm>
              <a:off x="2033018" y="2023003"/>
              <a:ext cx="3845454" cy="1728216"/>
            </a:xfrm>
            <a:custGeom>
              <a:avLst/>
              <a:gdLst/>
              <a:ahLst/>
              <a:cxnLst>
                <a:cxn ang="0">
                  <a:pos x="wd2" y="hd2"/>
                </a:cxn>
                <a:cxn ang="5400000">
                  <a:pos x="wd2" y="hd2"/>
                </a:cxn>
                <a:cxn ang="10800000">
                  <a:pos x="wd2" y="hd2"/>
                </a:cxn>
                <a:cxn ang="16200000">
                  <a:pos x="wd2" y="hd2"/>
                </a:cxn>
              </a:cxnLst>
              <a:rect l="0" t="0" r="r" b="b"/>
              <a:pathLst>
                <a:path w="21600" h="21600" extrusionOk="0">
                  <a:moveTo>
                    <a:pt x="12267" y="9656"/>
                  </a:moveTo>
                  <a:lnTo>
                    <a:pt x="12595" y="8902"/>
                  </a:lnTo>
                  <a:lnTo>
                    <a:pt x="13977" y="5834"/>
                  </a:lnTo>
                  <a:cubicBezTo>
                    <a:pt x="14577" y="4501"/>
                    <a:pt x="15370" y="3772"/>
                    <a:pt x="16208" y="3772"/>
                  </a:cubicBezTo>
                  <a:cubicBezTo>
                    <a:pt x="16208" y="3772"/>
                    <a:pt x="16208" y="3772"/>
                    <a:pt x="16208" y="3772"/>
                  </a:cubicBezTo>
                  <a:cubicBezTo>
                    <a:pt x="17058" y="3772"/>
                    <a:pt x="17851" y="4501"/>
                    <a:pt x="18440" y="5834"/>
                  </a:cubicBezTo>
                  <a:lnTo>
                    <a:pt x="20399" y="10209"/>
                  </a:lnTo>
                  <a:lnTo>
                    <a:pt x="21600" y="7544"/>
                  </a:lnTo>
                  <a:lnTo>
                    <a:pt x="19640" y="3168"/>
                  </a:lnTo>
                  <a:cubicBezTo>
                    <a:pt x="18723" y="1132"/>
                    <a:pt x="17500" y="0"/>
                    <a:pt x="16197" y="0"/>
                  </a:cubicBezTo>
                  <a:cubicBezTo>
                    <a:pt x="16197" y="0"/>
                    <a:pt x="16197" y="0"/>
                    <a:pt x="16197" y="0"/>
                  </a:cubicBezTo>
                  <a:cubicBezTo>
                    <a:pt x="14895" y="0"/>
                    <a:pt x="13683" y="1132"/>
                    <a:pt x="12754" y="3168"/>
                  </a:cubicBezTo>
                  <a:lnTo>
                    <a:pt x="10534" y="8097"/>
                  </a:lnTo>
                  <a:lnTo>
                    <a:pt x="10534" y="8097"/>
                  </a:lnTo>
                  <a:lnTo>
                    <a:pt x="9333" y="10762"/>
                  </a:lnTo>
                  <a:lnTo>
                    <a:pt x="9333" y="10762"/>
                  </a:lnTo>
                  <a:lnTo>
                    <a:pt x="8472" y="12673"/>
                  </a:lnTo>
                  <a:lnTo>
                    <a:pt x="7113" y="15741"/>
                  </a:lnTo>
                  <a:cubicBezTo>
                    <a:pt x="5879" y="18482"/>
                    <a:pt x="3874" y="18482"/>
                    <a:pt x="2650" y="15741"/>
                  </a:cubicBezTo>
                  <a:lnTo>
                    <a:pt x="2650" y="15741"/>
                  </a:lnTo>
                  <a:cubicBezTo>
                    <a:pt x="2050" y="14408"/>
                    <a:pt x="1722" y="12648"/>
                    <a:pt x="1722" y="10787"/>
                  </a:cubicBezTo>
                  <a:cubicBezTo>
                    <a:pt x="1722" y="8927"/>
                    <a:pt x="2050" y="7141"/>
                    <a:pt x="2650" y="5834"/>
                  </a:cubicBezTo>
                  <a:cubicBezTo>
                    <a:pt x="3251" y="4501"/>
                    <a:pt x="4044" y="3772"/>
                    <a:pt x="4882" y="3772"/>
                  </a:cubicBezTo>
                  <a:cubicBezTo>
                    <a:pt x="4882" y="3772"/>
                    <a:pt x="4882" y="3772"/>
                    <a:pt x="4882" y="3772"/>
                  </a:cubicBezTo>
                  <a:cubicBezTo>
                    <a:pt x="5731" y="3772"/>
                    <a:pt x="6524" y="4501"/>
                    <a:pt x="7113" y="5834"/>
                  </a:cubicBezTo>
                  <a:lnTo>
                    <a:pt x="9073" y="10184"/>
                  </a:lnTo>
                  <a:lnTo>
                    <a:pt x="10273" y="7519"/>
                  </a:lnTo>
                  <a:lnTo>
                    <a:pt x="8314" y="3168"/>
                  </a:lnTo>
                  <a:cubicBezTo>
                    <a:pt x="7396" y="1132"/>
                    <a:pt x="6173" y="0"/>
                    <a:pt x="4870" y="0"/>
                  </a:cubicBezTo>
                  <a:cubicBezTo>
                    <a:pt x="4870" y="0"/>
                    <a:pt x="4870" y="0"/>
                    <a:pt x="4870" y="0"/>
                  </a:cubicBezTo>
                  <a:cubicBezTo>
                    <a:pt x="3568" y="0"/>
                    <a:pt x="2356" y="1132"/>
                    <a:pt x="1427" y="3168"/>
                  </a:cubicBezTo>
                  <a:cubicBezTo>
                    <a:pt x="510" y="5205"/>
                    <a:pt x="0" y="7921"/>
                    <a:pt x="0" y="10813"/>
                  </a:cubicBezTo>
                  <a:cubicBezTo>
                    <a:pt x="0" y="13704"/>
                    <a:pt x="510" y="16395"/>
                    <a:pt x="1427" y="18432"/>
                  </a:cubicBezTo>
                  <a:lnTo>
                    <a:pt x="1427" y="18432"/>
                  </a:lnTo>
                  <a:cubicBezTo>
                    <a:pt x="2379" y="20544"/>
                    <a:pt x="3625" y="21600"/>
                    <a:pt x="4870" y="21600"/>
                  </a:cubicBezTo>
                  <a:cubicBezTo>
                    <a:pt x="6116" y="21600"/>
                    <a:pt x="7362" y="20544"/>
                    <a:pt x="8314" y="18432"/>
                  </a:cubicBezTo>
                  <a:lnTo>
                    <a:pt x="9934" y="14760"/>
                  </a:lnTo>
                  <a:lnTo>
                    <a:pt x="12267" y="9656"/>
                  </a:lnTo>
                  <a:lnTo>
                    <a:pt x="12267" y="9656"/>
                  </a:lnTo>
                  <a:close/>
                  <a:moveTo>
                    <a:pt x="10115" y="11844"/>
                  </a:moveTo>
                  <a:lnTo>
                    <a:pt x="10024" y="12724"/>
                  </a:lnTo>
                  <a:cubicBezTo>
                    <a:pt x="10013" y="12799"/>
                    <a:pt x="9956" y="12849"/>
                    <a:pt x="9956" y="12774"/>
                  </a:cubicBezTo>
                  <a:lnTo>
                    <a:pt x="9934" y="12095"/>
                  </a:lnTo>
                  <a:lnTo>
                    <a:pt x="9628" y="12045"/>
                  </a:lnTo>
                  <a:cubicBezTo>
                    <a:pt x="9594" y="12045"/>
                    <a:pt x="9616" y="11919"/>
                    <a:pt x="9650" y="11894"/>
                  </a:cubicBezTo>
                  <a:lnTo>
                    <a:pt x="10047" y="11693"/>
                  </a:lnTo>
                  <a:cubicBezTo>
                    <a:pt x="10103" y="11668"/>
                    <a:pt x="10126" y="11743"/>
                    <a:pt x="10115" y="11844"/>
                  </a:cubicBezTo>
                  <a:close/>
                  <a:moveTo>
                    <a:pt x="10658" y="10687"/>
                  </a:moveTo>
                  <a:lnTo>
                    <a:pt x="10534" y="11894"/>
                  </a:lnTo>
                  <a:cubicBezTo>
                    <a:pt x="10522" y="12020"/>
                    <a:pt x="10443" y="12070"/>
                    <a:pt x="10443" y="11969"/>
                  </a:cubicBezTo>
                  <a:lnTo>
                    <a:pt x="10409" y="11064"/>
                  </a:lnTo>
                  <a:lnTo>
                    <a:pt x="10001" y="10989"/>
                  </a:lnTo>
                  <a:cubicBezTo>
                    <a:pt x="9956" y="10989"/>
                    <a:pt x="9979" y="10813"/>
                    <a:pt x="10035" y="10787"/>
                  </a:cubicBezTo>
                  <a:lnTo>
                    <a:pt x="10579" y="10511"/>
                  </a:lnTo>
                  <a:cubicBezTo>
                    <a:pt x="10636" y="10486"/>
                    <a:pt x="10670" y="10561"/>
                    <a:pt x="10658" y="10687"/>
                  </a:cubicBezTo>
                  <a:close/>
                  <a:moveTo>
                    <a:pt x="11259" y="9379"/>
                  </a:moveTo>
                  <a:lnTo>
                    <a:pt x="11111" y="10863"/>
                  </a:lnTo>
                  <a:cubicBezTo>
                    <a:pt x="11100" y="11014"/>
                    <a:pt x="10998" y="11089"/>
                    <a:pt x="10998" y="10963"/>
                  </a:cubicBezTo>
                  <a:lnTo>
                    <a:pt x="10953" y="9832"/>
                  </a:lnTo>
                  <a:lnTo>
                    <a:pt x="10443" y="9731"/>
                  </a:lnTo>
                  <a:cubicBezTo>
                    <a:pt x="10387" y="9731"/>
                    <a:pt x="10421" y="9505"/>
                    <a:pt x="10489" y="9480"/>
                  </a:cubicBezTo>
                  <a:lnTo>
                    <a:pt x="11157" y="9153"/>
                  </a:lnTo>
                  <a:cubicBezTo>
                    <a:pt x="11236" y="9128"/>
                    <a:pt x="11281" y="9228"/>
                    <a:pt x="11259" y="9379"/>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8" name="TextBox 24">
              <a:extLst>
                <a:ext uri="{FF2B5EF4-FFF2-40B4-BE49-F238E27FC236}">
                  <a16:creationId xmlns:a16="http://schemas.microsoft.com/office/drawing/2014/main" id="{78FA409A-687D-4DEC-E059-396F3A629759}"/>
                </a:ext>
              </a:extLst>
            </p:cNvPr>
            <p:cNvSpPr txBox="1"/>
            <p:nvPr/>
          </p:nvSpPr>
          <p:spPr>
            <a:xfrm>
              <a:off x="4532123" y="2648282"/>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700" b="1" dirty="0">
                  <a:solidFill>
                    <a:prstClr val="white"/>
                  </a:solidFill>
                  <a:latin typeface="Calibri" panose="020F0502020204030204"/>
                </a:rPr>
                <a:t>03</a:t>
              </a:r>
              <a:endPar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TextBox 88">
              <a:extLst>
                <a:ext uri="{FF2B5EF4-FFF2-40B4-BE49-F238E27FC236}">
                  <a16:creationId xmlns:a16="http://schemas.microsoft.com/office/drawing/2014/main" id="{ED2FFBC3-5EBD-D8C7-34E1-E6FF01335DF4}"/>
                </a:ext>
              </a:extLst>
            </p:cNvPr>
            <p:cNvSpPr txBox="1"/>
            <p:nvPr/>
          </p:nvSpPr>
          <p:spPr>
            <a:xfrm>
              <a:off x="3955745" y="4154520"/>
              <a:ext cx="1649642"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تقييم المهارات الحالية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0" name="Group 89">
            <a:extLst>
              <a:ext uri="{FF2B5EF4-FFF2-40B4-BE49-F238E27FC236}">
                <a16:creationId xmlns:a16="http://schemas.microsoft.com/office/drawing/2014/main" id="{5BC5DDA7-1DD2-7E51-BE48-BF8D186B3C92}"/>
              </a:ext>
            </a:extLst>
          </p:cNvPr>
          <p:cNvGrpSpPr/>
          <p:nvPr/>
        </p:nvGrpSpPr>
        <p:grpSpPr>
          <a:xfrm>
            <a:off x="3924799" y="2975074"/>
            <a:ext cx="3938213" cy="2850561"/>
            <a:chOff x="3948688" y="2023003"/>
            <a:chExt cx="3938213" cy="2850561"/>
          </a:xfrm>
        </p:grpSpPr>
        <p:sp>
          <p:nvSpPr>
            <p:cNvPr id="91" name="Circle">
              <a:extLst>
                <a:ext uri="{FF2B5EF4-FFF2-40B4-BE49-F238E27FC236}">
                  <a16:creationId xmlns:a16="http://schemas.microsoft.com/office/drawing/2014/main" id="{2FA97FDD-AE07-D317-6524-9A63C4932EE0}"/>
                </a:ext>
              </a:extLst>
            </p:cNvPr>
            <p:cNvSpPr/>
            <p:nvPr/>
          </p:nvSpPr>
          <p:spPr>
            <a:xfrm>
              <a:off x="6455861"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Shape">
              <a:extLst>
                <a:ext uri="{FF2B5EF4-FFF2-40B4-BE49-F238E27FC236}">
                  <a16:creationId xmlns:a16="http://schemas.microsoft.com/office/drawing/2014/main" id="{519E360E-3948-77EA-506D-E012DA09FB8F}"/>
                </a:ext>
              </a:extLst>
            </p:cNvPr>
            <p:cNvSpPr/>
            <p:nvPr/>
          </p:nvSpPr>
          <p:spPr>
            <a:xfrm>
              <a:off x="3948688" y="2023003"/>
              <a:ext cx="3938213" cy="1728216"/>
            </a:xfrm>
            <a:custGeom>
              <a:avLst/>
              <a:gdLst/>
              <a:ahLst/>
              <a:cxnLst>
                <a:cxn ang="0">
                  <a:pos x="wd2" y="hd2"/>
                </a:cxn>
                <a:cxn ang="5400000">
                  <a:pos x="wd2" y="hd2"/>
                </a:cxn>
                <a:cxn ang="10800000">
                  <a:pos x="wd2" y="hd2"/>
                </a:cxn>
                <a:cxn ang="16200000">
                  <a:pos x="wd2" y="hd2"/>
                </a:cxn>
              </a:cxnLst>
              <a:rect l="0" t="0" r="r" b="b"/>
              <a:pathLst>
                <a:path w="21600" h="21600" extrusionOk="0">
                  <a:moveTo>
                    <a:pt x="12276" y="10132"/>
                  </a:moveTo>
                  <a:lnTo>
                    <a:pt x="14157" y="5847"/>
                  </a:lnTo>
                  <a:cubicBezTo>
                    <a:pt x="14743" y="4512"/>
                    <a:pt x="15517" y="3781"/>
                    <a:pt x="16335" y="3781"/>
                  </a:cubicBezTo>
                  <a:cubicBezTo>
                    <a:pt x="17154" y="3781"/>
                    <a:pt x="17939" y="4512"/>
                    <a:pt x="18514" y="5847"/>
                  </a:cubicBezTo>
                  <a:lnTo>
                    <a:pt x="20428" y="10233"/>
                  </a:lnTo>
                  <a:lnTo>
                    <a:pt x="21600" y="7561"/>
                  </a:lnTo>
                  <a:lnTo>
                    <a:pt x="19687" y="3176"/>
                  </a:lnTo>
                  <a:cubicBezTo>
                    <a:pt x="18791" y="1134"/>
                    <a:pt x="17596" y="0"/>
                    <a:pt x="16324" y="0"/>
                  </a:cubicBezTo>
                  <a:cubicBezTo>
                    <a:pt x="16324" y="0"/>
                    <a:pt x="16324" y="0"/>
                    <a:pt x="16324" y="0"/>
                  </a:cubicBezTo>
                  <a:cubicBezTo>
                    <a:pt x="15053" y="0"/>
                    <a:pt x="13858" y="1134"/>
                    <a:pt x="12962" y="3176"/>
                  </a:cubicBezTo>
                  <a:lnTo>
                    <a:pt x="11314" y="6931"/>
                  </a:lnTo>
                  <a:lnTo>
                    <a:pt x="11314" y="6931"/>
                  </a:lnTo>
                  <a:lnTo>
                    <a:pt x="9622" y="10787"/>
                  </a:lnTo>
                  <a:lnTo>
                    <a:pt x="9622" y="10787"/>
                  </a:lnTo>
                  <a:lnTo>
                    <a:pt x="7465" y="15753"/>
                  </a:lnTo>
                  <a:cubicBezTo>
                    <a:pt x="6879" y="17088"/>
                    <a:pt x="6105" y="17819"/>
                    <a:pt x="5287" y="17819"/>
                  </a:cubicBezTo>
                  <a:cubicBezTo>
                    <a:pt x="4457" y="17819"/>
                    <a:pt x="3683" y="17088"/>
                    <a:pt x="3108" y="15753"/>
                  </a:cubicBezTo>
                  <a:lnTo>
                    <a:pt x="1183" y="11367"/>
                  </a:lnTo>
                  <a:lnTo>
                    <a:pt x="0" y="14039"/>
                  </a:lnTo>
                  <a:lnTo>
                    <a:pt x="1924" y="18424"/>
                  </a:lnTo>
                  <a:cubicBezTo>
                    <a:pt x="2820" y="20466"/>
                    <a:pt x="4015" y="21600"/>
                    <a:pt x="5287" y="21600"/>
                  </a:cubicBezTo>
                  <a:cubicBezTo>
                    <a:pt x="6559" y="21600"/>
                    <a:pt x="7753" y="20466"/>
                    <a:pt x="8649" y="18424"/>
                  </a:cubicBezTo>
                  <a:lnTo>
                    <a:pt x="10241" y="14770"/>
                  </a:lnTo>
                  <a:lnTo>
                    <a:pt x="10241" y="14770"/>
                  </a:lnTo>
                  <a:lnTo>
                    <a:pt x="12276" y="10132"/>
                  </a:lnTo>
                  <a:close/>
                  <a:moveTo>
                    <a:pt x="11115" y="10132"/>
                  </a:moveTo>
                  <a:lnTo>
                    <a:pt x="11204" y="9250"/>
                  </a:lnTo>
                  <a:cubicBezTo>
                    <a:pt x="11215" y="9174"/>
                    <a:pt x="11270" y="9124"/>
                    <a:pt x="11270" y="9200"/>
                  </a:cubicBezTo>
                  <a:lnTo>
                    <a:pt x="11292" y="9880"/>
                  </a:lnTo>
                  <a:lnTo>
                    <a:pt x="11591" y="9930"/>
                  </a:lnTo>
                  <a:cubicBezTo>
                    <a:pt x="11624" y="9930"/>
                    <a:pt x="11602" y="10056"/>
                    <a:pt x="11569" y="10082"/>
                  </a:cubicBezTo>
                  <a:lnTo>
                    <a:pt x="11182" y="10283"/>
                  </a:lnTo>
                  <a:cubicBezTo>
                    <a:pt x="11137" y="10309"/>
                    <a:pt x="11104" y="10233"/>
                    <a:pt x="11115" y="10132"/>
                  </a:cubicBezTo>
                  <a:close/>
                  <a:moveTo>
                    <a:pt x="10595" y="11291"/>
                  </a:moveTo>
                  <a:lnTo>
                    <a:pt x="10717" y="10082"/>
                  </a:lnTo>
                  <a:cubicBezTo>
                    <a:pt x="10728" y="9956"/>
                    <a:pt x="10806" y="9905"/>
                    <a:pt x="10806" y="10006"/>
                  </a:cubicBezTo>
                  <a:lnTo>
                    <a:pt x="10839" y="10913"/>
                  </a:lnTo>
                  <a:lnTo>
                    <a:pt x="11237" y="10989"/>
                  </a:lnTo>
                  <a:cubicBezTo>
                    <a:pt x="11281" y="10989"/>
                    <a:pt x="11259" y="11165"/>
                    <a:pt x="11204" y="11191"/>
                  </a:cubicBezTo>
                  <a:lnTo>
                    <a:pt x="10673" y="11468"/>
                  </a:lnTo>
                  <a:cubicBezTo>
                    <a:pt x="10618" y="11493"/>
                    <a:pt x="10573" y="11418"/>
                    <a:pt x="10595" y="11291"/>
                  </a:cubicBezTo>
                  <a:close/>
                  <a:moveTo>
                    <a:pt x="9998" y="12602"/>
                  </a:moveTo>
                  <a:lnTo>
                    <a:pt x="10142" y="11115"/>
                  </a:lnTo>
                  <a:cubicBezTo>
                    <a:pt x="10153" y="10964"/>
                    <a:pt x="10253" y="10888"/>
                    <a:pt x="10253" y="11014"/>
                  </a:cubicBezTo>
                  <a:lnTo>
                    <a:pt x="10297" y="12148"/>
                  </a:lnTo>
                  <a:lnTo>
                    <a:pt x="10794" y="12249"/>
                  </a:lnTo>
                  <a:cubicBezTo>
                    <a:pt x="10850" y="12249"/>
                    <a:pt x="10817" y="12476"/>
                    <a:pt x="10750" y="12501"/>
                  </a:cubicBezTo>
                  <a:lnTo>
                    <a:pt x="10098" y="12829"/>
                  </a:lnTo>
                  <a:cubicBezTo>
                    <a:pt x="10031" y="12854"/>
                    <a:pt x="9987" y="12753"/>
                    <a:pt x="9998" y="12602"/>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3" name="TextBox 23">
              <a:extLst>
                <a:ext uri="{FF2B5EF4-FFF2-40B4-BE49-F238E27FC236}">
                  <a16:creationId xmlns:a16="http://schemas.microsoft.com/office/drawing/2014/main" id="{597718E2-5C5E-1BF3-FB23-82E46B8CEAAC}"/>
                </a:ext>
              </a:extLst>
            </p:cNvPr>
            <p:cNvSpPr txBox="1"/>
            <p:nvPr/>
          </p:nvSpPr>
          <p:spPr>
            <a:xfrm>
              <a:off x="6566407" y="2648282"/>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02</a:t>
              </a:r>
            </a:p>
          </p:txBody>
        </p:sp>
        <p:sp>
          <p:nvSpPr>
            <p:cNvPr id="94" name="TextBox 93">
              <a:extLst>
                <a:ext uri="{FF2B5EF4-FFF2-40B4-BE49-F238E27FC236}">
                  <a16:creationId xmlns:a16="http://schemas.microsoft.com/office/drawing/2014/main" id="{AF1DCAA3-D935-BE6E-EE2B-AA7D08AAEC9F}"/>
                </a:ext>
              </a:extLst>
            </p:cNvPr>
            <p:cNvSpPr txBox="1"/>
            <p:nvPr/>
          </p:nvSpPr>
          <p:spPr>
            <a:xfrm>
              <a:off x="6143879" y="4154521"/>
              <a:ext cx="1649642"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تقدير حجم القوى العاملة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5" name="Group 94">
            <a:extLst>
              <a:ext uri="{FF2B5EF4-FFF2-40B4-BE49-F238E27FC236}">
                <a16:creationId xmlns:a16="http://schemas.microsoft.com/office/drawing/2014/main" id="{E87F7B6C-3464-C3FB-BF47-1C76A06A0BA9}"/>
              </a:ext>
            </a:extLst>
          </p:cNvPr>
          <p:cNvGrpSpPr/>
          <p:nvPr/>
        </p:nvGrpSpPr>
        <p:grpSpPr>
          <a:xfrm>
            <a:off x="5941293" y="2975074"/>
            <a:ext cx="3845457" cy="2532011"/>
            <a:chOff x="5965182" y="2023003"/>
            <a:chExt cx="3845457" cy="2532011"/>
          </a:xfrm>
        </p:grpSpPr>
        <p:sp>
          <p:nvSpPr>
            <p:cNvPr id="96" name="Circle">
              <a:extLst>
                <a:ext uri="{FF2B5EF4-FFF2-40B4-BE49-F238E27FC236}">
                  <a16:creationId xmlns:a16="http://schemas.microsoft.com/office/drawing/2014/main" id="{22C5AA65-695C-D1A5-8554-3041DE1AE851}"/>
                </a:ext>
              </a:extLst>
            </p:cNvPr>
            <p:cNvSpPr/>
            <p:nvPr/>
          </p:nvSpPr>
          <p:spPr>
            <a:xfrm>
              <a:off x="8465633"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7" name="Shape">
              <a:extLst>
                <a:ext uri="{FF2B5EF4-FFF2-40B4-BE49-F238E27FC236}">
                  <a16:creationId xmlns:a16="http://schemas.microsoft.com/office/drawing/2014/main" id="{5B04438A-8BD4-5587-598B-213DE4442066}"/>
                </a:ext>
              </a:extLst>
            </p:cNvPr>
            <p:cNvSpPr/>
            <p:nvPr/>
          </p:nvSpPr>
          <p:spPr>
            <a:xfrm>
              <a:off x="5965182" y="2023003"/>
              <a:ext cx="3845457" cy="1728216"/>
            </a:xfrm>
            <a:custGeom>
              <a:avLst/>
              <a:gdLst/>
              <a:ahLst/>
              <a:cxnLst>
                <a:cxn ang="0">
                  <a:pos x="wd2" y="hd2"/>
                </a:cxn>
                <a:cxn ang="5400000">
                  <a:pos x="wd2" y="hd2"/>
                </a:cxn>
                <a:cxn ang="10800000">
                  <a:pos x="wd2" y="hd2"/>
                </a:cxn>
                <a:cxn ang="16200000">
                  <a:pos x="wd2" y="hd2"/>
                </a:cxn>
              </a:cxnLst>
              <a:rect l="0" t="0" r="r" b="b"/>
              <a:pathLst>
                <a:path w="21600" h="21600" extrusionOk="0">
                  <a:moveTo>
                    <a:pt x="20162" y="3172"/>
                  </a:moveTo>
                  <a:cubicBezTo>
                    <a:pt x="19244" y="1133"/>
                    <a:pt x="18021" y="0"/>
                    <a:pt x="16718" y="0"/>
                  </a:cubicBezTo>
                  <a:cubicBezTo>
                    <a:pt x="16718" y="0"/>
                    <a:pt x="16718" y="0"/>
                    <a:pt x="16718" y="0"/>
                  </a:cubicBezTo>
                  <a:cubicBezTo>
                    <a:pt x="15416" y="0"/>
                    <a:pt x="14192" y="1133"/>
                    <a:pt x="13275" y="3172"/>
                  </a:cubicBezTo>
                  <a:lnTo>
                    <a:pt x="11587" y="6948"/>
                  </a:lnTo>
                  <a:lnTo>
                    <a:pt x="11587" y="6948"/>
                  </a:lnTo>
                  <a:lnTo>
                    <a:pt x="9537" y="11505"/>
                  </a:lnTo>
                  <a:lnTo>
                    <a:pt x="7623" y="15759"/>
                  </a:lnTo>
                  <a:cubicBezTo>
                    <a:pt x="7023" y="17094"/>
                    <a:pt x="6230" y="17824"/>
                    <a:pt x="5391" y="17824"/>
                  </a:cubicBezTo>
                  <a:cubicBezTo>
                    <a:pt x="4553" y="17824"/>
                    <a:pt x="3749" y="17094"/>
                    <a:pt x="3160" y="15759"/>
                  </a:cubicBezTo>
                  <a:lnTo>
                    <a:pt x="1201" y="11379"/>
                  </a:lnTo>
                  <a:lnTo>
                    <a:pt x="0" y="14048"/>
                  </a:lnTo>
                  <a:lnTo>
                    <a:pt x="1960" y="18428"/>
                  </a:lnTo>
                  <a:cubicBezTo>
                    <a:pt x="2877" y="20467"/>
                    <a:pt x="4100" y="21600"/>
                    <a:pt x="5403" y="21600"/>
                  </a:cubicBezTo>
                  <a:cubicBezTo>
                    <a:pt x="6705" y="21600"/>
                    <a:pt x="7929" y="20467"/>
                    <a:pt x="8846" y="18428"/>
                  </a:cubicBezTo>
                  <a:lnTo>
                    <a:pt x="10477" y="14778"/>
                  </a:lnTo>
                  <a:lnTo>
                    <a:pt x="10477" y="14778"/>
                  </a:lnTo>
                  <a:lnTo>
                    <a:pt x="12267" y="10800"/>
                  </a:lnTo>
                  <a:lnTo>
                    <a:pt x="12267" y="10800"/>
                  </a:lnTo>
                  <a:lnTo>
                    <a:pt x="14487" y="5841"/>
                  </a:lnTo>
                  <a:cubicBezTo>
                    <a:pt x="15087" y="4506"/>
                    <a:pt x="15880" y="3776"/>
                    <a:pt x="16718" y="3776"/>
                  </a:cubicBezTo>
                  <a:cubicBezTo>
                    <a:pt x="16718" y="3776"/>
                    <a:pt x="16718" y="3776"/>
                    <a:pt x="16718" y="3776"/>
                  </a:cubicBezTo>
                  <a:cubicBezTo>
                    <a:pt x="17556" y="3776"/>
                    <a:pt x="18361" y="4506"/>
                    <a:pt x="18950" y="5841"/>
                  </a:cubicBezTo>
                  <a:cubicBezTo>
                    <a:pt x="19550" y="7175"/>
                    <a:pt x="19878" y="8937"/>
                    <a:pt x="19878" y="10800"/>
                  </a:cubicBezTo>
                  <a:cubicBezTo>
                    <a:pt x="19878" y="12663"/>
                    <a:pt x="19550" y="14450"/>
                    <a:pt x="18950" y="15759"/>
                  </a:cubicBezTo>
                  <a:cubicBezTo>
                    <a:pt x="18349" y="17094"/>
                    <a:pt x="17556" y="17824"/>
                    <a:pt x="16718" y="17824"/>
                  </a:cubicBezTo>
                  <a:cubicBezTo>
                    <a:pt x="16718" y="17824"/>
                    <a:pt x="16718" y="17824"/>
                    <a:pt x="16718" y="17824"/>
                  </a:cubicBezTo>
                  <a:cubicBezTo>
                    <a:pt x="15869" y="17824"/>
                    <a:pt x="15076" y="17094"/>
                    <a:pt x="14487" y="15759"/>
                  </a:cubicBezTo>
                  <a:lnTo>
                    <a:pt x="12527" y="11379"/>
                  </a:lnTo>
                  <a:lnTo>
                    <a:pt x="11327" y="14048"/>
                  </a:lnTo>
                  <a:lnTo>
                    <a:pt x="13286" y="18428"/>
                  </a:lnTo>
                  <a:cubicBezTo>
                    <a:pt x="14204" y="20467"/>
                    <a:pt x="15427" y="21600"/>
                    <a:pt x="16730" y="21600"/>
                  </a:cubicBezTo>
                  <a:cubicBezTo>
                    <a:pt x="16730" y="21600"/>
                    <a:pt x="16730" y="21600"/>
                    <a:pt x="16730" y="21600"/>
                  </a:cubicBezTo>
                  <a:cubicBezTo>
                    <a:pt x="18032" y="21600"/>
                    <a:pt x="19244" y="20467"/>
                    <a:pt x="20173" y="18428"/>
                  </a:cubicBezTo>
                  <a:cubicBezTo>
                    <a:pt x="21090" y="16389"/>
                    <a:pt x="21600" y="13670"/>
                    <a:pt x="21600" y="10775"/>
                  </a:cubicBezTo>
                  <a:cubicBezTo>
                    <a:pt x="21589" y="7930"/>
                    <a:pt x="21079" y="5211"/>
                    <a:pt x="20162" y="3172"/>
                  </a:cubicBezTo>
                  <a:close/>
                  <a:moveTo>
                    <a:pt x="10726" y="11857"/>
                  </a:moveTo>
                  <a:lnTo>
                    <a:pt x="10636" y="12738"/>
                  </a:lnTo>
                  <a:cubicBezTo>
                    <a:pt x="10624" y="12814"/>
                    <a:pt x="10568" y="12864"/>
                    <a:pt x="10568" y="12789"/>
                  </a:cubicBezTo>
                  <a:lnTo>
                    <a:pt x="10545" y="12109"/>
                  </a:lnTo>
                  <a:lnTo>
                    <a:pt x="10239" y="12059"/>
                  </a:lnTo>
                  <a:cubicBezTo>
                    <a:pt x="10205" y="12059"/>
                    <a:pt x="10228" y="11933"/>
                    <a:pt x="10262" y="11908"/>
                  </a:cubicBezTo>
                  <a:lnTo>
                    <a:pt x="10658" y="11706"/>
                  </a:lnTo>
                  <a:cubicBezTo>
                    <a:pt x="10715" y="11681"/>
                    <a:pt x="10738" y="11757"/>
                    <a:pt x="10726" y="11857"/>
                  </a:cubicBezTo>
                  <a:close/>
                  <a:moveTo>
                    <a:pt x="11270" y="10699"/>
                  </a:moveTo>
                  <a:lnTo>
                    <a:pt x="11145" y="11908"/>
                  </a:lnTo>
                  <a:cubicBezTo>
                    <a:pt x="11134" y="12034"/>
                    <a:pt x="11055" y="12084"/>
                    <a:pt x="11055" y="11983"/>
                  </a:cubicBezTo>
                  <a:lnTo>
                    <a:pt x="11021" y="11077"/>
                  </a:lnTo>
                  <a:lnTo>
                    <a:pt x="10613" y="11001"/>
                  </a:lnTo>
                  <a:cubicBezTo>
                    <a:pt x="10568" y="11001"/>
                    <a:pt x="10590" y="10825"/>
                    <a:pt x="10647" y="10800"/>
                  </a:cubicBezTo>
                  <a:lnTo>
                    <a:pt x="11191" y="10523"/>
                  </a:lnTo>
                  <a:cubicBezTo>
                    <a:pt x="11247" y="10498"/>
                    <a:pt x="11281" y="10573"/>
                    <a:pt x="11270" y="10699"/>
                  </a:cubicBezTo>
                  <a:close/>
                  <a:moveTo>
                    <a:pt x="11870" y="9390"/>
                  </a:moveTo>
                  <a:lnTo>
                    <a:pt x="11723" y="10876"/>
                  </a:lnTo>
                  <a:cubicBezTo>
                    <a:pt x="11712" y="11027"/>
                    <a:pt x="11610" y="11102"/>
                    <a:pt x="11610" y="10976"/>
                  </a:cubicBezTo>
                  <a:lnTo>
                    <a:pt x="11565" y="9843"/>
                  </a:lnTo>
                  <a:lnTo>
                    <a:pt x="11055" y="9743"/>
                  </a:lnTo>
                  <a:cubicBezTo>
                    <a:pt x="10998" y="9743"/>
                    <a:pt x="11032" y="9516"/>
                    <a:pt x="11100" y="9491"/>
                  </a:cubicBezTo>
                  <a:lnTo>
                    <a:pt x="11768" y="9164"/>
                  </a:lnTo>
                  <a:cubicBezTo>
                    <a:pt x="11848" y="9138"/>
                    <a:pt x="11893" y="9239"/>
                    <a:pt x="11870" y="9390"/>
                  </a:cubicBezTo>
                  <a:close/>
                </a:path>
              </a:pathLst>
            </a:custGeom>
            <a:solidFill>
              <a:srgbClr val="9ACCC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8" name="TextBox 22">
              <a:extLst>
                <a:ext uri="{FF2B5EF4-FFF2-40B4-BE49-F238E27FC236}">
                  <a16:creationId xmlns:a16="http://schemas.microsoft.com/office/drawing/2014/main" id="{2DC63B0B-F2C6-7FA0-3AA7-7A1371A25413}"/>
                </a:ext>
              </a:extLst>
            </p:cNvPr>
            <p:cNvSpPr txBox="1"/>
            <p:nvPr/>
          </p:nvSpPr>
          <p:spPr>
            <a:xfrm>
              <a:off x="8581298" y="2633195"/>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01</a:t>
              </a:r>
            </a:p>
          </p:txBody>
        </p:sp>
        <p:sp>
          <p:nvSpPr>
            <p:cNvPr id="99" name="TextBox 98">
              <a:extLst>
                <a:ext uri="{FF2B5EF4-FFF2-40B4-BE49-F238E27FC236}">
                  <a16:creationId xmlns:a16="http://schemas.microsoft.com/office/drawing/2014/main" id="{8F606DC1-F3EB-4DC7-9A41-55A4E5519348}"/>
                </a:ext>
              </a:extLst>
            </p:cNvPr>
            <p:cNvSpPr txBox="1"/>
            <p:nvPr/>
          </p:nvSpPr>
          <p:spPr>
            <a:xfrm>
              <a:off x="8066606" y="4154520"/>
              <a:ext cx="1649642"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تحليل متطلبات العمل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00717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0"/>
                                        </p:tgtEl>
                                        <p:attrNameLst>
                                          <p:attrName>style.visibility</p:attrName>
                                        </p:attrNameLst>
                                      </p:cBhvr>
                                      <p:to>
                                        <p:strVal val="visible"/>
                                      </p:to>
                                    </p:set>
                                    <p:animEffect transition="in" filter="fade">
                                      <p:cBhvr>
                                        <p:cTn id="14" dur="1000"/>
                                        <p:tgtEl>
                                          <p:spTgt spid="90"/>
                                        </p:tgtEl>
                                      </p:cBhvr>
                                    </p:animEffect>
                                    <p:anim calcmode="lin" valueType="num">
                                      <p:cBhvr>
                                        <p:cTn id="15" dur="1000" fill="hold"/>
                                        <p:tgtEl>
                                          <p:spTgt spid="90"/>
                                        </p:tgtEl>
                                        <p:attrNameLst>
                                          <p:attrName>ppt_x</p:attrName>
                                        </p:attrNameLst>
                                      </p:cBhvr>
                                      <p:tavLst>
                                        <p:tav tm="0">
                                          <p:val>
                                            <p:strVal val="#ppt_x"/>
                                          </p:val>
                                        </p:tav>
                                        <p:tav tm="100000">
                                          <p:val>
                                            <p:strVal val="#ppt_x"/>
                                          </p:val>
                                        </p:tav>
                                      </p:tavLst>
                                    </p:anim>
                                    <p:anim calcmode="lin" valueType="num">
                                      <p:cBhvr>
                                        <p:cTn id="1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1000"/>
                                        <p:tgtEl>
                                          <p:spTgt spid="85"/>
                                        </p:tgtEl>
                                      </p:cBhvr>
                                    </p:animEffect>
                                    <p:anim calcmode="lin" valueType="num">
                                      <p:cBhvr>
                                        <p:cTn id="22" dur="1000" fill="hold"/>
                                        <p:tgtEl>
                                          <p:spTgt spid="85"/>
                                        </p:tgtEl>
                                        <p:attrNameLst>
                                          <p:attrName>ppt_x</p:attrName>
                                        </p:attrNameLst>
                                      </p:cBhvr>
                                      <p:tavLst>
                                        <p:tav tm="0">
                                          <p:val>
                                            <p:strVal val="#ppt_x"/>
                                          </p:val>
                                        </p:tav>
                                        <p:tav tm="100000">
                                          <p:val>
                                            <p:strVal val="#ppt_x"/>
                                          </p:val>
                                        </p:tav>
                                      </p:tavLst>
                                    </p:anim>
                                    <p:anim calcmode="lin" valueType="num">
                                      <p:cBhvr>
                                        <p:cTn id="23"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1000"/>
                                        <p:tgtEl>
                                          <p:spTgt spid="81"/>
                                        </p:tgtEl>
                                      </p:cBhvr>
                                    </p:animEffect>
                                    <p:anim calcmode="lin" valueType="num">
                                      <p:cBhvr>
                                        <p:cTn id="29" dur="1000" fill="hold"/>
                                        <p:tgtEl>
                                          <p:spTgt spid="81"/>
                                        </p:tgtEl>
                                        <p:attrNameLst>
                                          <p:attrName>ppt_x</p:attrName>
                                        </p:attrNameLst>
                                      </p:cBhvr>
                                      <p:tavLst>
                                        <p:tav tm="0">
                                          <p:val>
                                            <p:strVal val="#ppt_x"/>
                                          </p:val>
                                        </p:tav>
                                        <p:tav tm="100000">
                                          <p:val>
                                            <p:strVal val="#ppt_x"/>
                                          </p:val>
                                        </p:tav>
                                      </p:tavLst>
                                    </p:anim>
                                    <p:anim calcmode="lin" valueType="num">
                                      <p:cBhvr>
                                        <p:cTn id="30"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تحديد الموارد البشرية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893802"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ضمان وجود العدد الكافي من الموظفين المؤهلين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185509" y="2739179"/>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الإنتاجية والكفاءة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65F70429-0B95-5052-007A-B96DC397C6CD}"/>
              </a:ext>
            </a:extLst>
          </p:cNvPr>
          <p:cNvSpPr txBox="1"/>
          <p:nvPr/>
        </p:nvSpPr>
        <p:spPr>
          <a:xfrm>
            <a:off x="3185509" y="3339343"/>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رضا الموظفين من خلال توظيفهم في الأدوار المناسبة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553E22C-6D63-D47D-4EE4-528EDBF8584C}"/>
              </a:ext>
            </a:extLst>
          </p:cNvPr>
          <p:cNvSpPr txBox="1"/>
          <p:nvPr/>
        </p:nvSpPr>
        <p:spPr>
          <a:xfrm>
            <a:off x="3185509" y="4456005"/>
            <a:ext cx="8081682"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الموارد المالية والبشرية لا يتم بشكل منفصل، بل يتطلب تكاملاً لضمان تلبية الاحتياجات التنظيمية. على سبيل المثال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توفير التمويل اللازم لتوظيف الأفراد أو تدريبهم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185509" y="5610167"/>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ضمان وجود خطط مالية تواكب حجم النمو في القوى العاملة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27687203-F7DE-40C6-09A7-F2D512873170}"/>
              </a:ext>
            </a:extLst>
          </p:cNvPr>
          <p:cNvSpPr txBox="1"/>
          <p:nvPr/>
        </p:nvSpPr>
        <p:spPr>
          <a:xfrm>
            <a:off x="3185509" y="3928254"/>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التكامل بين الموارد المالية والبشرية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1" name="Picture 20">
            <a:extLst>
              <a:ext uri="{FF2B5EF4-FFF2-40B4-BE49-F238E27FC236}">
                <a16:creationId xmlns:a16="http://schemas.microsoft.com/office/drawing/2014/main" id="{C098A2C7-7CB9-675D-A1FF-D04DDFE9027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70" y="3339343"/>
            <a:ext cx="3278733" cy="3278733"/>
          </a:xfrm>
          <a:prstGeom prst="rect">
            <a:avLst/>
          </a:prstGeom>
          <a:noFill/>
          <a:ln>
            <a:noFill/>
          </a:ln>
        </p:spPr>
      </p:pic>
    </p:spTree>
    <p:extLst>
      <p:ext uri="{BB962C8B-B14F-4D97-AF65-F5344CB8AC3E}">
        <p14:creationId xmlns:p14="http://schemas.microsoft.com/office/powerpoint/2010/main" val="2318093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P spid="2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حالة عملية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048096" y="1853504"/>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مشروع توسعة في شركة تصنيع</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339803" y="251277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الموارد المالية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تقدير تكلفة شراء معدات جديدة، صيانة المنشآت، ورواتب إضافية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65F70429-0B95-5052-007A-B96DC397C6CD}"/>
              </a:ext>
            </a:extLst>
          </p:cNvPr>
          <p:cNvSpPr txBox="1"/>
          <p:nvPr/>
        </p:nvSpPr>
        <p:spPr>
          <a:xfrm>
            <a:off x="3339803" y="3172038"/>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الموارد البشرية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تحديد الحاجة إلى موظفين جدد ذوي مهارات تشغيل الآلات الحديثة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553E22C-6D63-D47D-4EE4-528EDBF8584C}"/>
              </a:ext>
            </a:extLst>
          </p:cNvPr>
          <p:cNvSpPr txBox="1"/>
          <p:nvPr/>
        </p:nvSpPr>
        <p:spPr>
          <a:xfrm>
            <a:off x="3339803" y="3831305"/>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النتيجة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توظيف الموارد بشكل متكامل أدى إلى زيادة الإنتاج بنسبة 30% خلال عام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339803" y="4490572"/>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توزيع الموارد بكفاءة لتحقيق الأهداف الاستراتيجية: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F3AABE2C-A7AF-CB62-A0CF-2EF4DE6883F8}"/>
              </a:ext>
            </a:extLst>
          </p:cNvPr>
          <p:cNvSpPr txBox="1"/>
          <p:nvPr/>
        </p:nvSpPr>
        <p:spPr>
          <a:xfrm>
            <a:off x="3735941" y="5149840"/>
            <a:ext cx="7685544" cy="1708160"/>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توزيع الموارد بكفاءة هو حجر الزاوية في تحقيق الأهداف الاستراتيجية لأي منظمة. يعتمد النجاح على القدرة على تخصيص الموارد البشرية، المالية، والمادية بطريقة تدعم الأولويات الاستراتيجية وتضمن الاستخدام الأمثل لهذه الموارد لتحقيق أعلى قيمة.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0" name="Picture 19">
            <a:extLst>
              <a:ext uri="{FF2B5EF4-FFF2-40B4-BE49-F238E27FC236}">
                <a16:creationId xmlns:a16="http://schemas.microsoft.com/office/drawing/2014/main" id="{52AEE54D-BCF6-E0FA-E27E-24725910F8F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70" y="3339343"/>
            <a:ext cx="3278733" cy="3278733"/>
          </a:xfrm>
          <a:prstGeom prst="rect">
            <a:avLst/>
          </a:prstGeom>
          <a:noFill/>
          <a:ln>
            <a:noFill/>
          </a:ln>
        </p:spPr>
      </p:pic>
    </p:spTree>
    <p:extLst>
      <p:ext uri="{BB962C8B-B14F-4D97-AF65-F5344CB8AC3E}">
        <p14:creationId xmlns:p14="http://schemas.microsoft.com/office/powerpoint/2010/main" val="398843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P spid="1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التوزيع الفعال للموارد</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7EC00E38-CC70-7C1C-1214-CCCC8E252B53}"/>
              </a:ext>
            </a:extLst>
          </p:cNvPr>
          <p:cNvGrpSpPr/>
          <p:nvPr/>
        </p:nvGrpSpPr>
        <p:grpSpPr>
          <a:xfrm>
            <a:off x="3876989" y="2155069"/>
            <a:ext cx="4766088" cy="4027923"/>
            <a:chOff x="4143701" y="2103702"/>
            <a:chExt cx="4766088" cy="4027923"/>
          </a:xfrm>
        </p:grpSpPr>
        <p:sp>
          <p:nvSpPr>
            <p:cNvPr id="21" name="Block Arc 20">
              <a:extLst>
                <a:ext uri="{FF2B5EF4-FFF2-40B4-BE49-F238E27FC236}">
                  <a16:creationId xmlns:a16="http://schemas.microsoft.com/office/drawing/2014/main" id="{B6D5342F-9E9D-DD21-F4A1-2080FB313B9A}"/>
                </a:ext>
              </a:extLst>
            </p:cNvPr>
            <p:cNvSpPr/>
            <p:nvPr/>
          </p:nvSpPr>
          <p:spPr>
            <a:xfrm rot="5400000">
              <a:off x="4143701" y="2103702"/>
              <a:ext cx="4027923" cy="4027923"/>
            </a:xfrm>
            <a:prstGeom prst="blockArc">
              <a:avLst>
                <a:gd name="adj1" fmla="val 10800000"/>
                <a:gd name="adj2" fmla="val 16334450"/>
                <a:gd name="adj3" fmla="val 27496"/>
              </a:avLst>
            </a:prstGeom>
            <a:solidFill>
              <a:srgbClr val="A5A5A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22" name="Block Arc 27">
              <a:extLst>
                <a:ext uri="{FF2B5EF4-FFF2-40B4-BE49-F238E27FC236}">
                  <a16:creationId xmlns:a16="http://schemas.microsoft.com/office/drawing/2014/main" id="{0710E8E6-093B-03D6-F474-0CF4B5EA6CAA}"/>
                </a:ext>
              </a:extLst>
            </p:cNvPr>
            <p:cNvSpPr/>
            <p:nvPr/>
          </p:nvSpPr>
          <p:spPr>
            <a:xfrm rot="5400000">
              <a:off x="4868715" y="2779757"/>
              <a:ext cx="2670058" cy="2678578"/>
            </a:xfrm>
            <a:prstGeom prst="blockArc">
              <a:avLst>
                <a:gd name="adj1" fmla="val 10764090"/>
                <a:gd name="adj2" fmla="val 16157903"/>
                <a:gd name="adj3" fmla="val 15805"/>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3" name="TextBox 22">
              <a:extLst>
                <a:ext uri="{FF2B5EF4-FFF2-40B4-BE49-F238E27FC236}">
                  <a16:creationId xmlns:a16="http://schemas.microsoft.com/office/drawing/2014/main" id="{348F60C4-FBE9-3BD5-8A94-893EFAB1A518}"/>
                </a:ext>
              </a:extLst>
            </p:cNvPr>
            <p:cNvSpPr txBox="1"/>
            <p:nvPr/>
          </p:nvSpPr>
          <p:spPr>
            <a:xfrm>
              <a:off x="7492464" y="2233972"/>
              <a:ext cx="1417325" cy="927946"/>
            </a:xfrm>
            <a:prstGeom prst="rect">
              <a:avLst/>
            </a:prstGeom>
            <a:noFill/>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الكفاءة التشغيلية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C7CFD3B2-E328-0ADE-5F95-C78A11F5E99D}"/>
                </a:ext>
              </a:extLst>
            </p:cNvPr>
            <p:cNvSpPr txBox="1"/>
            <p:nvPr/>
          </p:nvSpPr>
          <p:spPr>
            <a:xfrm>
              <a:off x="7059828" y="2900500"/>
              <a:ext cx="904310" cy="523220"/>
            </a:xfrm>
            <a:prstGeom prst="rect">
              <a:avLst/>
            </a:prstGeom>
            <a:noFill/>
          </p:spPr>
          <p:txBody>
            <a:bodyPr wrap="square" rtlCol="0">
              <a:spAutoFit/>
            </a:bodyPr>
            <a:lstStyle/>
            <a:p>
              <a:pPr algn="ctr"/>
              <a:r>
                <a:rPr lang="en-US" sz="2800" dirty="0">
                  <a:solidFill>
                    <a:prstClr val="black"/>
                  </a:solidFill>
                  <a:latin typeface="Calibri" panose="020F0502020204030204"/>
                </a:rPr>
                <a:t>02</a:t>
              </a:r>
            </a:p>
          </p:txBody>
        </p:sp>
      </p:grpSp>
      <p:grpSp>
        <p:nvGrpSpPr>
          <p:cNvPr id="25" name="Group 24">
            <a:extLst>
              <a:ext uri="{FF2B5EF4-FFF2-40B4-BE49-F238E27FC236}">
                <a16:creationId xmlns:a16="http://schemas.microsoft.com/office/drawing/2014/main" id="{2A5BBB00-894F-5514-59D1-56C97249ABED}"/>
              </a:ext>
            </a:extLst>
          </p:cNvPr>
          <p:cNvGrpSpPr/>
          <p:nvPr/>
        </p:nvGrpSpPr>
        <p:grpSpPr>
          <a:xfrm>
            <a:off x="2878489" y="2155069"/>
            <a:ext cx="5026423" cy="4027923"/>
            <a:chOff x="3145201" y="2103702"/>
            <a:chExt cx="5026423" cy="4027923"/>
          </a:xfrm>
        </p:grpSpPr>
        <p:sp>
          <p:nvSpPr>
            <p:cNvPr id="26" name="Block Arc 25">
              <a:extLst>
                <a:ext uri="{FF2B5EF4-FFF2-40B4-BE49-F238E27FC236}">
                  <a16:creationId xmlns:a16="http://schemas.microsoft.com/office/drawing/2014/main" id="{CE229DBA-3DB9-0A19-3FF7-DFE7EE750DC5}"/>
                </a:ext>
              </a:extLst>
            </p:cNvPr>
            <p:cNvSpPr/>
            <p:nvPr/>
          </p:nvSpPr>
          <p:spPr>
            <a:xfrm>
              <a:off x="4143701" y="2103702"/>
              <a:ext cx="4027923" cy="4027923"/>
            </a:xfrm>
            <a:prstGeom prst="blockArc">
              <a:avLst>
                <a:gd name="adj1" fmla="val 10800000"/>
                <a:gd name="adj2" fmla="val 16334446"/>
                <a:gd name="adj3" fmla="val 27496"/>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27" name="Block Arc 25">
              <a:extLst>
                <a:ext uri="{FF2B5EF4-FFF2-40B4-BE49-F238E27FC236}">
                  <a16:creationId xmlns:a16="http://schemas.microsoft.com/office/drawing/2014/main" id="{EC8E9E11-F343-EC64-CD33-5140ECE15F7B}"/>
                </a:ext>
              </a:extLst>
            </p:cNvPr>
            <p:cNvSpPr/>
            <p:nvPr/>
          </p:nvSpPr>
          <p:spPr>
            <a:xfrm>
              <a:off x="4843955" y="2764434"/>
              <a:ext cx="2670058" cy="2670058"/>
            </a:xfrm>
            <a:prstGeom prst="blockArc">
              <a:avLst>
                <a:gd name="adj1" fmla="val 10764090"/>
                <a:gd name="adj2" fmla="val 16157903"/>
                <a:gd name="adj3" fmla="val 15805"/>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8" name="TextBox 27">
              <a:extLst>
                <a:ext uri="{FF2B5EF4-FFF2-40B4-BE49-F238E27FC236}">
                  <a16:creationId xmlns:a16="http://schemas.microsoft.com/office/drawing/2014/main" id="{442200C3-3828-F7ED-81B0-3FB1DDD62998}"/>
                </a:ext>
              </a:extLst>
            </p:cNvPr>
            <p:cNvSpPr txBox="1"/>
            <p:nvPr/>
          </p:nvSpPr>
          <p:spPr>
            <a:xfrm>
              <a:off x="3145201" y="2130131"/>
              <a:ext cx="1417325" cy="1332481"/>
            </a:xfrm>
            <a:prstGeom prst="rect">
              <a:avLst/>
            </a:prstGeom>
            <a:noFill/>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زيادة العائد على الاستثمار  </a:t>
              </a:r>
              <a:r>
                <a:rPr lang="en-US" sz="2400" b="1" dirty="0">
                  <a:latin typeface="Times New Roman" panose="02020603050405020304" pitchFamily="18" charset="0"/>
                  <a:ea typeface="Calibri" panose="020F0502020204030204" pitchFamily="34" charset="0"/>
                  <a:cs typeface="Adobe Arabic" panose="02040503050201020203" pitchFamily="18" charset="-78"/>
                </a:rPr>
                <a:t>(ROI)</a:t>
              </a:r>
            </a:p>
          </p:txBody>
        </p:sp>
        <p:sp>
          <p:nvSpPr>
            <p:cNvPr id="29" name="TextBox 28">
              <a:extLst>
                <a:ext uri="{FF2B5EF4-FFF2-40B4-BE49-F238E27FC236}">
                  <a16:creationId xmlns:a16="http://schemas.microsoft.com/office/drawing/2014/main" id="{10E1A375-BB7E-26AA-6E78-263A8F4397F7}"/>
                </a:ext>
              </a:extLst>
            </p:cNvPr>
            <p:cNvSpPr txBox="1"/>
            <p:nvPr/>
          </p:nvSpPr>
          <p:spPr>
            <a:xfrm>
              <a:off x="4434830" y="2793741"/>
              <a:ext cx="904310" cy="523220"/>
            </a:xfrm>
            <a:prstGeom prst="rect">
              <a:avLst/>
            </a:prstGeom>
            <a:noFill/>
          </p:spPr>
          <p:txBody>
            <a:bodyPr wrap="square" rtlCol="0">
              <a:spAutoFit/>
            </a:bodyPr>
            <a:lstStyle/>
            <a:p>
              <a:pPr algn="ctr"/>
              <a:r>
                <a:rPr lang="en-US" sz="2800" dirty="0">
                  <a:solidFill>
                    <a:prstClr val="black"/>
                  </a:solidFill>
                  <a:latin typeface="Calibri" panose="020F0502020204030204"/>
                </a:rPr>
                <a:t>03</a:t>
              </a:r>
            </a:p>
          </p:txBody>
        </p:sp>
      </p:grpSp>
      <p:grpSp>
        <p:nvGrpSpPr>
          <p:cNvPr id="30" name="Group 29">
            <a:extLst>
              <a:ext uri="{FF2B5EF4-FFF2-40B4-BE49-F238E27FC236}">
                <a16:creationId xmlns:a16="http://schemas.microsoft.com/office/drawing/2014/main" id="{D0EE13E1-2A40-D952-238A-8ED147275FB6}"/>
              </a:ext>
            </a:extLst>
          </p:cNvPr>
          <p:cNvGrpSpPr/>
          <p:nvPr/>
        </p:nvGrpSpPr>
        <p:grpSpPr>
          <a:xfrm>
            <a:off x="2830311" y="4151721"/>
            <a:ext cx="3634179" cy="2021745"/>
            <a:chOff x="3097023" y="4100354"/>
            <a:chExt cx="3634179" cy="2021745"/>
          </a:xfrm>
        </p:grpSpPr>
        <p:sp>
          <p:nvSpPr>
            <p:cNvPr id="31" name="Block Arc 14">
              <a:extLst>
                <a:ext uri="{FF2B5EF4-FFF2-40B4-BE49-F238E27FC236}">
                  <a16:creationId xmlns:a16="http://schemas.microsoft.com/office/drawing/2014/main" id="{CE671194-71F3-6A92-9F10-08FABBD92406}"/>
                </a:ext>
              </a:extLst>
            </p:cNvPr>
            <p:cNvSpPr/>
            <p:nvPr/>
          </p:nvSpPr>
          <p:spPr>
            <a:xfrm rot="10800000" flipH="1">
              <a:off x="4140300" y="4100354"/>
              <a:ext cx="2577233" cy="1994890"/>
            </a:xfrm>
            <a:custGeom>
              <a:avLst/>
              <a:gdLst>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2036902 w 2544314"/>
                <a:gd name="connsiteY6" fmla="*/ 8748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139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11188 w 2553584"/>
                <a:gd name="connsiteY0" fmla="*/ 2013962 h 2013962"/>
                <a:gd name="connsiteX1" fmla="*/ 9270 w 2553584"/>
                <a:gd name="connsiteY1" fmla="*/ 2013962 h 2013962"/>
                <a:gd name="connsiteX2" fmla="*/ 613555 w 2553584"/>
                <a:gd name="connsiteY2" fmla="*/ 575611 h 2013962"/>
                <a:gd name="connsiteX3" fmla="*/ 1101131 w 2553584"/>
                <a:gd name="connsiteY3" fmla="*/ 35004 h 2013962"/>
                <a:gd name="connsiteX4" fmla="*/ 2553584 w 2553584"/>
                <a:gd name="connsiteY4" fmla="*/ 0 h 2013962"/>
                <a:gd name="connsiteX5" fmla="*/ 1998547 w 2553584"/>
                <a:gd name="connsiteY5" fmla="*/ 760549 h 2013962"/>
                <a:gd name="connsiteX6" fmla="*/ 1384845 w 2553584"/>
                <a:gd name="connsiteY6" fmla="*/ 1362590 h 2013962"/>
                <a:gd name="connsiteX7" fmla="*/ 1111188 w 2553584"/>
                <a:gd name="connsiteY7" fmla="*/ 2013962 h 2013962"/>
                <a:gd name="connsiteX0" fmla="*/ 1112586 w 2554982"/>
                <a:gd name="connsiteY0" fmla="*/ 2013962 h 2013962"/>
                <a:gd name="connsiteX1" fmla="*/ 10668 w 2554982"/>
                <a:gd name="connsiteY1" fmla="*/ 2013962 h 2013962"/>
                <a:gd name="connsiteX2" fmla="*/ 614953 w 2554982"/>
                <a:gd name="connsiteY2" fmla="*/ 575611 h 2013962"/>
                <a:gd name="connsiteX3" fmla="*/ 1102529 w 2554982"/>
                <a:gd name="connsiteY3" fmla="*/ 35004 h 2013962"/>
                <a:gd name="connsiteX4" fmla="*/ 2554982 w 2554982"/>
                <a:gd name="connsiteY4" fmla="*/ 0 h 2013962"/>
                <a:gd name="connsiteX5" fmla="*/ 1999945 w 2554982"/>
                <a:gd name="connsiteY5" fmla="*/ 760549 h 2013962"/>
                <a:gd name="connsiteX6" fmla="*/ 1386243 w 2554982"/>
                <a:gd name="connsiteY6" fmla="*/ 1362590 h 2013962"/>
                <a:gd name="connsiteX7" fmla="*/ 1112586 w 2554982"/>
                <a:gd name="connsiteY7" fmla="*/ 2013962 h 2013962"/>
                <a:gd name="connsiteX0" fmla="*/ 1113358 w 2555754"/>
                <a:gd name="connsiteY0" fmla="*/ 2013962 h 2013962"/>
                <a:gd name="connsiteX1" fmla="*/ 11440 w 2555754"/>
                <a:gd name="connsiteY1" fmla="*/ 2013962 h 2013962"/>
                <a:gd name="connsiteX2" fmla="*/ 615725 w 2555754"/>
                <a:gd name="connsiteY2" fmla="*/ 575611 h 2013962"/>
                <a:gd name="connsiteX3" fmla="*/ 1103301 w 2555754"/>
                <a:gd name="connsiteY3" fmla="*/ 35004 h 2013962"/>
                <a:gd name="connsiteX4" fmla="*/ 2555754 w 2555754"/>
                <a:gd name="connsiteY4" fmla="*/ 0 h 2013962"/>
                <a:gd name="connsiteX5" fmla="*/ 2000717 w 2555754"/>
                <a:gd name="connsiteY5" fmla="*/ 760549 h 2013962"/>
                <a:gd name="connsiteX6" fmla="*/ 1387015 w 2555754"/>
                <a:gd name="connsiteY6" fmla="*/ 1362590 h 2013962"/>
                <a:gd name="connsiteX7" fmla="*/ 1113358 w 2555754"/>
                <a:gd name="connsiteY7" fmla="*/ 2013962 h 2013962"/>
                <a:gd name="connsiteX0" fmla="*/ 1120440 w 2562836"/>
                <a:gd name="connsiteY0" fmla="*/ 2013962 h 2013962"/>
                <a:gd name="connsiteX1" fmla="*/ 18522 w 2562836"/>
                <a:gd name="connsiteY1" fmla="*/ 2013962 h 2013962"/>
                <a:gd name="connsiteX2" fmla="*/ 622807 w 2562836"/>
                <a:gd name="connsiteY2" fmla="*/ 575611 h 2013962"/>
                <a:gd name="connsiteX3" fmla="*/ 1110383 w 2562836"/>
                <a:gd name="connsiteY3" fmla="*/ 35004 h 2013962"/>
                <a:gd name="connsiteX4" fmla="*/ 2562836 w 2562836"/>
                <a:gd name="connsiteY4" fmla="*/ 0 h 2013962"/>
                <a:gd name="connsiteX5" fmla="*/ 2007799 w 2562836"/>
                <a:gd name="connsiteY5" fmla="*/ 760549 h 2013962"/>
                <a:gd name="connsiteX6" fmla="*/ 1394097 w 2562836"/>
                <a:gd name="connsiteY6" fmla="*/ 1362590 h 2013962"/>
                <a:gd name="connsiteX7" fmla="*/ 1120440 w 2562836"/>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12891 w 2555287"/>
                <a:gd name="connsiteY0" fmla="*/ 2013962 h 2013962"/>
                <a:gd name="connsiteX1" fmla="*/ 0 w 2555287"/>
                <a:gd name="connsiteY1" fmla="*/ 2006647 h 2013962"/>
                <a:gd name="connsiteX2" fmla="*/ 615258 w 2555287"/>
                <a:gd name="connsiteY2" fmla="*/ 575611 h 2013962"/>
                <a:gd name="connsiteX3" fmla="*/ 1102834 w 2555287"/>
                <a:gd name="connsiteY3" fmla="*/ 35004 h 2013962"/>
                <a:gd name="connsiteX4" fmla="*/ 2555287 w 2555287"/>
                <a:gd name="connsiteY4" fmla="*/ 0 h 2013962"/>
                <a:gd name="connsiteX5" fmla="*/ 2000250 w 2555287"/>
                <a:gd name="connsiteY5" fmla="*/ 760549 h 2013962"/>
                <a:gd name="connsiteX6" fmla="*/ 1386548 w 2555287"/>
                <a:gd name="connsiteY6" fmla="*/ 1362590 h 2013962"/>
                <a:gd name="connsiteX7" fmla="*/ 1112891 w 2555287"/>
                <a:gd name="connsiteY7" fmla="*/ 2013962 h 2013962"/>
                <a:gd name="connsiteX0" fmla="*/ 1112909 w 2555305"/>
                <a:gd name="connsiteY0" fmla="*/ 2013962 h 2013962"/>
                <a:gd name="connsiteX1" fmla="*/ 18 w 2555305"/>
                <a:gd name="connsiteY1" fmla="*/ 2006647 h 2013962"/>
                <a:gd name="connsiteX2" fmla="*/ 615276 w 2555305"/>
                <a:gd name="connsiteY2" fmla="*/ 575611 h 2013962"/>
                <a:gd name="connsiteX3" fmla="*/ 1102852 w 2555305"/>
                <a:gd name="connsiteY3" fmla="*/ 35004 h 2013962"/>
                <a:gd name="connsiteX4" fmla="*/ 2555305 w 2555305"/>
                <a:gd name="connsiteY4" fmla="*/ 0 h 2013962"/>
                <a:gd name="connsiteX5" fmla="*/ 2000268 w 2555305"/>
                <a:gd name="connsiteY5" fmla="*/ 760549 h 2013962"/>
                <a:gd name="connsiteX6" fmla="*/ 1386566 w 2555305"/>
                <a:gd name="connsiteY6" fmla="*/ 1362590 h 2013962"/>
                <a:gd name="connsiteX7" fmla="*/ 1112909 w 2555305"/>
                <a:gd name="connsiteY7" fmla="*/ 2013962 h 2013962"/>
                <a:gd name="connsiteX0" fmla="*/ 1112909 w 2577251"/>
                <a:gd name="connsiteY0" fmla="*/ 1991807 h 1991807"/>
                <a:gd name="connsiteX1" fmla="*/ 18 w 2577251"/>
                <a:gd name="connsiteY1" fmla="*/ 1984492 h 1991807"/>
                <a:gd name="connsiteX2" fmla="*/ 615276 w 2577251"/>
                <a:gd name="connsiteY2" fmla="*/ 553456 h 1991807"/>
                <a:gd name="connsiteX3" fmla="*/ 1102852 w 2577251"/>
                <a:gd name="connsiteY3" fmla="*/ 12849 h 1991807"/>
                <a:gd name="connsiteX4" fmla="*/ 2577251 w 2577251"/>
                <a:gd name="connsiteY4" fmla="*/ 3449 h 1991807"/>
                <a:gd name="connsiteX5" fmla="*/ 2000268 w 2577251"/>
                <a:gd name="connsiteY5" fmla="*/ 738394 h 1991807"/>
                <a:gd name="connsiteX6" fmla="*/ 1386566 w 2577251"/>
                <a:gd name="connsiteY6" fmla="*/ 1340435 h 1991807"/>
                <a:gd name="connsiteX7" fmla="*/ 1112909 w 2577251"/>
                <a:gd name="connsiteY7" fmla="*/ 1991807 h 1991807"/>
                <a:gd name="connsiteX0" fmla="*/ 1112909 w 2577251"/>
                <a:gd name="connsiteY0" fmla="*/ 1991807 h 1995465"/>
                <a:gd name="connsiteX1" fmla="*/ 18 w 2577251"/>
                <a:gd name="connsiteY1" fmla="*/ 1995465 h 1995465"/>
                <a:gd name="connsiteX2" fmla="*/ 615276 w 2577251"/>
                <a:gd name="connsiteY2" fmla="*/ 553456 h 1995465"/>
                <a:gd name="connsiteX3" fmla="*/ 1102852 w 2577251"/>
                <a:gd name="connsiteY3" fmla="*/ 12849 h 1995465"/>
                <a:gd name="connsiteX4" fmla="*/ 2577251 w 2577251"/>
                <a:gd name="connsiteY4" fmla="*/ 3449 h 1995465"/>
                <a:gd name="connsiteX5" fmla="*/ 2000268 w 2577251"/>
                <a:gd name="connsiteY5" fmla="*/ 738394 h 1995465"/>
                <a:gd name="connsiteX6" fmla="*/ 1386566 w 2577251"/>
                <a:gd name="connsiteY6" fmla="*/ 1340435 h 1995465"/>
                <a:gd name="connsiteX7" fmla="*/ 1112909 w 2577251"/>
                <a:gd name="connsiteY7" fmla="*/ 1991807 h 1995465"/>
                <a:gd name="connsiteX0" fmla="*/ 1112913 w 2577255"/>
                <a:gd name="connsiteY0" fmla="*/ 1991807 h 1995465"/>
                <a:gd name="connsiteX1" fmla="*/ 22 w 2577255"/>
                <a:gd name="connsiteY1" fmla="*/ 1995465 h 1995465"/>
                <a:gd name="connsiteX2" fmla="*/ 615280 w 2577255"/>
                <a:gd name="connsiteY2" fmla="*/ 553456 h 1995465"/>
                <a:gd name="connsiteX3" fmla="*/ 1102856 w 2577255"/>
                <a:gd name="connsiteY3" fmla="*/ 12849 h 1995465"/>
                <a:gd name="connsiteX4" fmla="*/ 2577255 w 2577255"/>
                <a:gd name="connsiteY4" fmla="*/ 3449 h 1995465"/>
                <a:gd name="connsiteX5" fmla="*/ 2000272 w 2577255"/>
                <a:gd name="connsiteY5" fmla="*/ 738394 h 1995465"/>
                <a:gd name="connsiteX6" fmla="*/ 1386570 w 2577255"/>
                <a:gd name="connsiteY6" fmla="*/ 1340435 h 1995465"/>
                <a:gd name="connsiteX7" fmla="*/ 1112913 w 2577255"/>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421811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421811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464341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2001249 h 2004907"/>
                <a:gd name="connsiteX1" fmla="*/ 0 w 2577233"/>
                <a:gd name="connsiteY1" fmla="*/ 2004907 h 2004907"/>
                <a:gd name="connsiteX2" fmla="*/ 615258 w 2577233"/>
                <a:gd name="connsiteY2" fmla="*/ 562898 h 2004907"/>
                <a:gd name="connsiteX3" fmla="*/ 1464341 w 2577233"/>
                <a:gd name="connsiteY3" fmla="*/ 10017 h 2004907"/>
                <a:gd name="connsiteX4" fmla="*/ 2577233 w 2577233"/>
                <a:gd name="connsiteY4" fmla="*/ 12891 h 2004907"/>
                <a:gd name="connsiteX5" fmla="*/ 2000250 w 2577233"/>
                <a:gd name="connsiteY5" fmla="*/ 747836 h 2004907"/>
                <a:gd name="connsiteX6" fmla="*/ 1386548 w 2577233"/>
                <a:gd name="connsiteY6" fmla="*/ 1349877 h 2004907"/>
                <a:gd name="connsiteX7" fmla="*/ 1112891 w 2577233"/>
                <a:gd name="connsiteY7" fmla="*/ 2001249 h 2004907"/>
                <a:gd name="connsiteX0" fmla="*/ 1112891 w 2577233"/>
                <a:gd name="connsiteY0" fmla="*/ 2001249 h 2004907"/>
                <a:gd name="connsiteX1" fmla="*/ 0 w 2577233"/>
                <a:gd name="connsiteY1" fmla="*/ 2004907 h 2004907"/>
                <a:gd name="connsiteX2" fmla="*/ 615258 w 2577233"/>
                <a:gd name="connsiteY2" fmla="*/ 562898 h 2004907"/>
                <a:gd name="connsiteX3" fmla="*/ 1464341 w 2577233"/>
                <a:gd name="connsiteY3" fmla="*/ 10017 h 2004907"/>
                <a:gd name="connsiteX4" fmla="*/ 2577233 w 2577233"/>
                <a:gd name="connsiteY4" fmla="*/ 12891 h 2004907"/>
                <a:gd name="connsiteX5" fmla="*/ 2000250 w 2577233"/>
                <a:gd name="connsiteY5" fmla="*/ 747836 h 2004907"/>
                <a:gd name="connsiteX6" fmla="*/ 1386548 w 2577233"/>
                <a:gd name="connsiteY6" fmla="*/ 1349877 h 2004907"/>
                <a:gd name="connsiteX7" fmla="*/ 1112891 w 2577233"/>
                <a:gd name="connsiteY7" fmla="*/ 2001249 h 2004907"/>
                <a:gd name="connsiteX0" fmla="*/ 1112891 w 2577233"/>
                <a:gd name="connsiteY0" fmla="*/ 1991232 h 1994890"/>
                <a:gd name="connsiteX1" fmla="*/ 0 w 2577233"/>
                <a:gd name="connsiteY1" fmla="*/ 1994890 h 1994890"/>
                <a:gd name="connsiteX2" fmla="*/ 615258 w 2577233"/>
                <a:gd name="connsiteY2" fmla="*/ 552881 h 1994890"/>
                <a:gd name="connsiteX3" fmla="*/ 1464341 w 2577233"/>
                <a:gd name="connsiteY3" fmla="*/ 0 h 1994890"/>
                <a:gd name="connsiteX4" fmla="*/ 2577233 w 2577233"/>
                <a:gd name="connsiteY4" fmla="*/ 2874 h 1994890"/>
                <a:gd name="connsiteX5" fmla="*/ 2000250 w 2577233"/>
                <a:gd name="connsiteY5" fmla="*/ 737819 h 1994890"/>
                <a:gd name="connsiteX6" fmla="*/ 1386548 w 2577233"/>
                <a:gd name="connsiteY6" fmla="*/ 1339860 h 1994890"/>
                <a:gd name="connsiteX7" fmla="*/ 1112891 w 2577233"/>
                <a:gd name="connsiteY7" fmla="*/ 1991232 h 19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7233" h="1994890">
                  <a:moveTo>
                    <a:pt x="1112891" y="1991232"/>
                  </a:moveTo>
                  <a:lnTo>
                    <a:pt x="0" y="1994890"/>
                  </a:lnTo>
                  <a:cubicBezTo>
                    <a:pt x="45077" y="1462557"/>
                    <a:pt x="214969" y="958493"/>
                    <a:pt x="615258" y="552881"/>
                  </a:cubicBezTo>
                  <a:cubicBezTo>
                    <a:pt x="882960" y="261155"/>
                    <a:pt x="1265715" y="83579"/>
                    <a:pt x="1464341" y="0"/>
                  </a:cubicBezTo>
                  <a:cubicBezTo>
                    <a:pt x="1982032" y="6210"/>
                    <a:pt x="2147057" y="11367"/>
                    <a:pt x="2577233" y="2874"/>
                  </a:cubicBezTo>
                  <a:cubicBezTo>
                    <a:pt x="2382696" y="332590"/>
                    <a:pt x="2243097" y="495276"/>
                    <a:pt x="2000250" y="737819"/>
                  </a:cubicBezTo>
                  <a:cubicBezTo>
                    <a:pt x="1779857" y="957602"/>
                    <a:pt x="1563016" y="1130958"/>
                    <a:pt x="1386548" y="1339860"/>
                  </a:cubicBezTo>
                  <a:cubicBezTo>
                    <a:pt x="1210080" y="1548762"/>
                    <a:pt x="1112891" y="1746160"/>
                    <a:pt x="1112891" y="1991232"/>
                  </a:cubicBez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32" name="Freeform 3">
              <a:extLst>
                <a:ext uri="{FF2B5EF4-FFF2-40B4-BE49-F238E27FC236}">
                  <a16:creationId xmlns:a16="http://schemas.microsoft.com/office/drawing/2014/main" id="{6F64E285-7D3C-E486-B31E-F8653415A1B0}"/>
                </a:ext>
              </a:extLst>
            </p:cNvPr>
            <p:cNvSpPr/>
            <p:nvPr/>
          </p:nvSpPr>
          <p:spPr>
            <a:xfrm flipH="1">
              <a:off x="4851895" y="4119937"/>
              <a:ext cx="1879307" cy="2002162"/>
            </a:xfrm>
            <a:custGeom>
              <a:avLst/>
              <a:gdLst>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303"/>
                <a:gd name="connsiteY0" fmla="*/ 0 h 2002162"/>
                <a:gd name="connsiteX1" fmla="*/ 1879273 w 1879303"/>
                <a:gd name="connsiteY1" fmla="*/ 3399 h 2002162"/>
                <a:gd name="connsiteX2" fmla="*/ 463890 w 1879303"/>
                <a:gd name="connsiteY2" fmla="*/ 1998505 h 2002162"/>
                <a:gd name="connsiteX3" fmla="*/ 0 w 1879303"/>
                <a:gd name="connsiteY3" fmla="*/ 2002162 h 2002162"/>
                <a:gd name="connsiteX4" fmla="*/ 1454366 w 1879303"/>
                <a:gd name="connsiteY4" fmla="*/ 0 h 2002162"/>
                <a:gd name="connsiteX0" fmla="*/ 1454366 w 1879307"/>
                <a:gd name="connsiteY0" fmla="*/ 0 h 2002162"/>
                <a:gd name="connsiteX1" fmla="*/ 1879273 w 1879307"/>
                <a:gd name="connsiteY1" fmla="*/ 3399 h 2002162"/>
                <a:gd name="connsiteX2" fmla="*/ 463890 w 1879307"/>
                <a:gd name="connsiteY2" fmla="*/ 1998505 h 2002162"/>
                <a:gd name="connsiteX3" fmla="*/ 0 w 1879307"/>
                <a:gd name="connsiteY3" fmla="*/ 2002162 h 2002162"/>
                <a:gd name="connsiteX4" fmla="*/ 1454366 w 1879307"/>
                <a:gd name="connsiteY4" fmla="*/ 0 h 2002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9307" h="2002162">
                  <a:moveTo>
                    <a:pt x="1454366" y="0"/>
                  </a:moveTo>
                  <a:lnTo>
                    <a:pt x="1879273" y="3399"/>
                  </a:lnTo>
                  <a:cubicBezTo>
                    <a:pt x="1885406" y="881793"/>
                    <a:pt x="1061262" y="984778"/>
                    <a:pt x="463890" y="1998505"/>
                  </a:cubicBezTo>
                  <a:lnTo>
                    <a:pt x="0" y="2002162"/>
                  </a:lnTo>
                  <a:cubicBezTo>
                    <a:pt x="577713" y="951204"/>
                    <a:pt x="1420682" y="821165"/>
                    <a:pt x="1454366"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33" name="TextBox 32">
              <a:extLst>
                <a:ext uri="{FF2B5EF4-FFF2-40B4-BE49-F238E27FC236}">
                  <a16:creationId xmlns:a16="http://schemas.microsoft.com/office/drawing/2014/main" id="{DF6ED6FD-2ADD-DC15-05A4-3E8F6E1A7625}"/>
                </a:ext>
              </a:extLst>
            </p:cNvPr>
            <p:cNvSpPr txBox="1"/>
            <p:nvPr/>
          </p:nvSpPr>
          <p:spPr>
            <a:xfrm>
              <a:off x="3097023" y="5076939"/>
              <a:ext cx="1417325" cy="927946"/>
            </a:xfrm>
            <a:prstGeom prst="rect">
              <a:avLst/>
            </a:prstGeom>
            <a:noFill/>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دعم اتخاذ القرارات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C2DAEEC0-85B2-DE0A-B420-14172EC5E8E1}"/>
                </a:ext>
              </a:extLst>
            </p:cNvPr>
            <p:cNvSpPr txBox="1"/>
            <p:nvPr/>
          </p:nvSpPr>
          <p:spPr>
            <a:xfrm>
              <a:off x="4459418" y="4903220"/>
              <a:ext cx="904310" cy="523220"/>
            </a:xfrm>
            <a:prstGeom prst="rect">
              <a:avLst/>
            </a:prstGeom>
            <a:noFill/>
          </p:spPr>
          <p:txBody>
            <a:bodyPr wrap="square" rtlCol="0">
              <a:spAutoFit/>
            </a:bodyPr>
            <a:lstStyle/>
            <a:p>
              <a:pPr algn="ctr"/>
              <a:r>
                <a:rPr lang="en-US" sz="2800" dirty="0">
                  <a:solidFill>
                    <a:prstClr val="white"/>
                  </a:solidFill>
                  <a:latin typeface="Calibri" panose="020F0502020204030204"/>
                </a:rPr>
                <a:t>04</a:t>
              </a:r>
            </a:p>
          </p:txBody>
        </p:sp>
      </p:grpSp>
      <p:grpSp>
        <p:nvGrpSpPr>
          <p:cNvPr id="35" name="Group 34">
            <a:extLst>
              <a:ext uri="{FF2B5EF4-FFF2-40B4-BE49-F238E27FC236}">
                <a16:creationId xmlns:a16="http://schemas.microsoft.com/office/drawing/2014/main" id="{8BD5DB5A-A12D-CC17-A4BF-BD7F7618D1DC}"/>
              </a:ext>
            </a:extLst>
          </p:cNvPr>
          <p:cNvGrpSpPr/>
          <p:nvPr/>
        </p:nvGrpSpPr>
        <p:grpSpPr>
          <a:xfrm>
            <a:off x="4909400" y="3171311"/>
            <a:ext cx="3749018" cy="3206572"/>
            <a:chOff x="5176112" y="3119944"/>
            <a:chExt cx="3749018" cy="3206572"/>
          </a:xfrm>
        </p:grpSpPr>
        <p:grpSp>
          <p:nvGrpSpPr>
            <p:cNvPr id="36" name="Group 35">
              <a:extLst>
                <a:ext uri="{FF2B5EF4-FFF2-40B4-BE49-F238E27FC236}">
                  <a16:creationId xmlns:a16="http://schemas.microsoft.com/office/drawing/2014/main" id="{6E9B090D-44CB-24DE-92C5-DBA541D1CC85}"/>
                </a:ext>
              </a:extLst>
            </p:cNvPr>
            <p:cNvGrpSpPr/>
            <p:nvPr/>
          </p:nvGrpSpPr>
          <p:grpSpPr>
            <a:xfrm>
              <a:off x="5609935" y="4108759"/>
              <a:ext cx="3315195" cy="2217757"/>
              <a:chOff x="5609935" y="4108759"/>
              <a:chExt cx="3315195" cy="2217757"/>
            </a:xfrm>
          </p:grpSpPr>
          <p:sp>
            <p:nvSpPr>
              <p:cNvPr id="38" name="Block Arc 14">
                <a:extLst>
                  <a:ext uri="{FF2B5EF4-FFF2-40B4-BE49-F238E27FC236}">
                    <a16:creationId xmlns:a16="http://schemas.microsoft.com/office/drawing/2014/main" id="{583A3DE8-0615-BE1B-9718-5398D45E2EC4}"/>
                  </a:ext>
                </a:extLst>
              </p:cNvPr>
              <p:cNvSpPr/>
              <p:nvPr/>
            </p:nvSpPr>
            <p:spPr>
              <a:xfrm rot="10800000">
                <a:off x="5609935" y="4108989"/>
                <a:ext cx="2561689" cy="2001811"/>
              </a:xfrm>
              <a:custGeom>
                <a:avLst/>
                <a:gdLst>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2036902 w 2544314"/>
                  <a:gd name="connsiteY6" fmla="*/ 8748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139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11188 w 2553584"/>
                  <a:gd name="connsiteY0" fmla="*/ 2013962 h 2013962"/>
                  <a:gd name="connsiteX1" fmla="*/ 9270 w 2553584"/>
                  <a:gd name="connsiteY1" fmla="*/ 2013962 h 2013962"/>
                  <a:gd name="connsiteX2" fmla="*/ 613555 w 2553584"/>
                  <a:gd name="connsiteY2" fmla="*/ 575611 h 2013962"/>
                  <a:gd name="connsiteX3" fmla="*/ 1101131 w 2553584"/>
                  <a:gd name="connsiteY3" fmla="*/ 35004 h 2013962"/>
                  <a:gd name="connsiteX4" fmla="*/ 2553584 w 2553584"/>
                  <a:gd name="connsiteY4" fmla="*/ 0 h 2013962"/>
                  <a:gd name="connsiteX5" fmla="*/ 1998547 w 2553584"/>
                  <a:gd name="connsiteY5" fmla="*/ 760549 h 2013962"/>
                  <a:gd name="connsiteX6" fmla="*/ 1384845 w 2553584"/>
                  <a:gd name="connsiteY6" fmla="*/ 1362590 h 2013962"/>
                  <a:gd name="connsiteX7" fmla="*/ 1111188 w 2553584"/>
                  <a:gd name="connsiteY7" fmla="*/ 2013962 h 2013962"/>
                  <a:gd name="connsiteX0" fmla="*/ 1112586 w 2554982"/>
                  <a:gd name="connsiteY0" fmla="*/ 2013962 h 2013962"/>
                  <a:gd name="connsiteX1" fmla="*/ 10668 w 2554982"/>
                  <a:gd name="connsiteY1" fmla="*/ 2013962 h 2013962"/>
                  <a:gd name="connsiteX2" fmla="*/ 614953 w 2554982"/>
                  <a:gd name="connsiteY2" fmla="*/ 575611 h 2013962"/>
                  <a:gd name="connsiteX3" fmla="*/ 1102529 w 2554982"/>
                  <a:gd name="connsiteY3" fmla="*/ 35004 h 2013962"/>
                  <a:gd name="connsiteX4" fmla="*/ 2554982 w 2554982"/>
                  <a:gd name="connsiteY4" fmla="*/ 0 h 2013962"/>
                  <a:gd name="connsiteX5" fmla="*/ 1999945 w 2554982"/>
                  <a:gd name="connsiteY5" fmla="*/ 760549 h 2013962"/>
                  <a:gd name="connsiteX6" fmla="*/ 1386243 w 2554982"/>
                  <a:gd name="connsiteY6" fmla="*/ 1362590 h 2013962"/>
                  <a:gd name="connsiteX7" fmla="*/ 1112586 w 2554982"/>
                  <a:gd name="connsiteY7" fmla="*/ 2013962 h 2013962"/>
                  <a:gd name="connsiteX0" fmla="*/ 1113358 w 2555754"/>
                  <a:gd name="connsiteY0" fmla="*/ 2013962 h 2013962"/>
                  <a:gd name="connsiteX1" fmla="*/ 11440 w 2555754"/>
                  <a:gd name="connsiteY1" fmla="*/ 2013962 h 2013962"/>
                  <a:gd name="connsiteX2" fmla="*/ 615725 w 2555754"/>
                  <a:gd name="connsiteY2" fmla="*/ 575611 h 2013962"/>
                  <a:gd name="connsiteX3" fmla="*/ 1103301 w 2555754"/>
                  <a:gd name="connsiteY3" fmla="*/ 35004 h 2013962"/>
                  <a:gd name="connsiteX4" fmla="*/ 2555754 w 2555754"/>
                  <a:gd name="connsiteY4" fmla="*/ 0 h 2013962"/>
                  <a:gd name="connsiteX5" fmla="*/ 2000717 w 2555754"/>
                  <a:gd name="connsiteY5" fmla="*/ 760549 h 2013962"/>
                  <a:gd name="connsiteX6" fmla="*/ 1387015 w 2555754"/>
                  <a:gd name="connsiteY6" fmla="*/ 1362590 h 2013962"/>
                  <a:gd name="connsiteX7" fmla="*/ 1113358 w 2555754"/>
                  <a:gd name="connsiteY7" fmla="*/ 2013962 h 2013962"/>
                  <a:gd name="connsiteX0" fmla="*/ 1120440 w 2562836"/>
                  <a:gd name="connsiteY0" fmla="*/ 2013962 h 2013962"/>
                  <a:gd name="connsiteX1" fmla="*/ 18522 w 2562836"/>
                  <a:gd name="connsiteY1" fmla="*/ 2013962 h 2013962"/>
                  <a:gd name="connsiteX2" fmla="*/ 622807 w 2562836"/>
                  <a:gd name="connsiteY2" fmla="*/ 575611 h 2013962"/>
                  <a:gd name="connsiteX3" fmla="*/ 1110383 w 2562836"/>
                  <a:gd name="connsiteY3" fmla="*/ 35004 h 2013962"/>
                  <a:gd name="connsiteX4" fmla="*/ 2562836 w 2562836"/>
                  <a:gd name="connsiteY4" fmla="*/ 0 h 2013962"/>
                  <a:gd name="connsiteX5" fmla="*/ 2007799 w 2562836"/>
                  <a:gd name="connsiteY5" fmla="*/ 760549 h 2013962"/>
                  <a:gd name="connsiteX6" fmla="*/ 1394097 w 2562836"/>
                  <a:gd name="connsiteY6" fmla="*/ 1362590 h 2013962"/>
                  <a:gd name="connsiteX7" fmla="*/ 1120440 w 2562836"/>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02989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2036 w 2544432"/>
                  <a:gd name="connsiteY0" fmla="*/ 2013962 h 2013962"/>
                  <a:gd name="connsiteX1" fmla="*/ 118 w 2544432"/>
                  <a:gd name="connsiteY1" fmla="*/ 2002989 h 2013962"/>
                  <a:gd name="connsiteX2" fmla="*/ 604403 w 2544432"/>
                  <a:gd name="connsiteY2" fmla="*/ 575611 h 2013962"/>
                  <a:gd name="connsiteX3" fmla="*/ 1091979 w 2544432"/>
                  <a:gd name="connsiteY3" fmla="*/ 35004 h 2013962"/>
                  <a:gd name="connsiteX4" fmla="*/ 2544432 w 2544432"/>
                  <a:gd name="connsiteY4" fmla="*/ 0 h 2013962"/>
                  <a:gd name="connsiteX5" fmla="*/ 1989395 w 2544432"/>
                  <a:gd name="connsiteY5" fmla="*/ 760549 h 2013962"/>
                  <a:gd name="connsiteX6" fmla="*/ 1375693 w 2544432"/>
                  <a:gd name="connsiteY6" fmla="*/ 1362590 h 2013962"/>
                  <a:gd name="connsiteX7" fmla="*/ 1102036 w 2544432"/>
                  <a:gd name="connsiteY7" fmla="*/ 2013962 h 2013962"/>
                  <a:gd name="connsiteX0" fmla="*/ 1102036 w 2555404"/>
                  <a:gd name="connsiteY0" fmla="*/ 1995674 h 1995674"/>
                  <a:gd name="connsiteX1" fmla="*/ 118 w 2555404"/>
                  <a:gd name="connsiteY1" fmla="*/ 1984701 h 1995674"/>
                  <a:gd name="connsiteX2" fmla="*/ 604403 w 2555404"/>
                  <a:gd name="connsiteY2" fmla="*/ 557323 h 1995674"/>
                  <a:gd name="connsiteX3" fmla="*/ 1091979 w 2555404"/>
                  <a:gd name="connsiteY3" fmla="*/ 16716 h 1995674"/>
                  <a:gd name="connsiteX4" fmla="*/ 2555404 w 2555404"/>
                  <a:gd name="connsiteY4" fmla="*/ 0 h 1995674"/>
                  <a:gd name="connsiteX5" fmla="*/ 1989395 w 2555404"/>
                  <a:gd name="connsiteY5" fmla="*/ 742261 h 1995674"/>
                  <a:gd name="connsiteX6" fmla="*/ 1375693 w 2555404"/>
                  <a:gd name="connsiteY6" fmla="*/ 1344302 h 1995674"/>
                  <a:gd name="connsiteX7" fmla="*/ 1102036 w 2555404"/>
                  <a:gd name="connsiteY7" fmla="*/ 1995674 h 1995674"/>
                  <a:gd name="connsiteX0" fmla="*/ 1102036 w 2555404"/>
                  <a:gd name="connsiteY0" fmla="*/ 1995674 h 1995674"/>
                  <a:gd name="connsiteX1" fmla="*/ 118 w 2555404"/>
                  <a:gd name="connsiteY1" fmla="*/ 1984701 h 1995674"/>
                  <a:gd name="connsiteX2" fmla="*/ 604403 w 2555404"/>
                  <a:gd name="connsiteY2" fmla="*/ 557323 h 1995674"/>
                  <a:gd name="connsiteX3" fmla="*/ 1091979 w 2555404"/>
                  <a:gd name="connsiteY3" fmla="*/ 16716 h 1995674"/>
                  <a:gd name="connsiteX4" fmla="*/ 2555404 w 2555404"/>
                  <a:gd name="connsiteY4" fmla="*/ 0 h 1995674"/>
                  <a:gd name="connsiteX5" fmla="*/ 1989395 w 2555404"/>
                  <a:gd name="connsiteY5" fmla="*/ 742261 h 1995674"/>
                  <a:gd name="connsiteX6" fmla="*/ 1375693 w 2555404"/>
                  <a:gd name="connsiteY6" fmla="*/ 1344302 h 1995674"/>
                  <a:gd name="connsiteX7" fmla="*/ 1102036 w 2555404"/>
                  <a:gd name="connsiteY7" fmla="*/ 1995674 h 1995674"/>
                  <a:gd name="connsiteX0" fmla="*/ 1102026 w 2555394"/>
                  <a:gd name="connsiteY0" fmla="*/ 1995674 h 1995674"/>
                  <a:gd name="connsiteX1" fmla="*/ 108 w 2555394"/>
                  <a:gd name="connsiteY1" fmla="*/ 1984701 h 1995674"/>
                  <a:gd name="connsiteX2" fmla="*/ 604393 w 2555394"/>
                  <a:gd name="connsiteY2" fmla="*/ 557323 h 1995674"/>
                  <a:gd name="connsiteX3" fmla="*/ 1091969 w 2555394"/>
                  <a:gd name="connsiteY3" fmla="*/ 16716 h 1995674"/>
                  <a:gd name="connsiteX4" fmla="*/ 2555394 w 2555394"/>
                  <a:gd name="connsiteY4" fmla="*/ 0 h 1995674"/>
                  <a:gd name="connsiteX5" fmla="*/ 1989385 w 2555394"/>
                  <a:gd name="connsiteY5" fmla="*/ 742261 h 1995674"/>
                  <a:gd name="connsiteX6" fmla="*/ 1375683 w 2555394"/>
                  <a:gd name="connsiteY6" fmla="*/ 1344302 h 1995674"/>
                  <a:gd name="connsiteX7" fmla="*/ 1102026 w 2555394"/>
                  <a:gd name="connsiteY7" fmla="*/ 1995674 h 1995674"/>
                  <a:gd name="connsiteX0" fmla="*/ 1102184 w 2555552"/>
                  <a:gd name="connsiteY0" fmla="*/ 1995674 h 1995674"/>
                  <a:gd name="connsiteX1" fmla="*/ 266 w 2555552"/>
                  <a:gd name="connsiteY1" fmla="*/ 1984701 h 1995674"/>
                  <a:gd name="connsiteX2" fmla="*/ 604551 w 2555552"/>
                  <a:gd name="connsiteY2" fmla="*/ 557323 h 1995674"/>
                  <a:gd name="connsiteX3" fmla="*/ 1092127 w 2555552"/>
                  <a:gd name="connsiteY3" fmla="*/ 16716 h 1995674"/>
                  <a:gd name="connsiteX4" fmla="*/ 2555552 w 2555552"/>
                  <a:gd name="connsiteY4" fmla="*/ 0 h 1995674"/>
                  <a:gd name="connsiteX5" fmla="*/ 1989543 w 2555552"/>
                  <a:gd name="connsiteY5" fmla="*/ 742261 h 1995674"/>
                  <a:gd name="connsiteX6" fmla="*/ 1375841 w 2555552"/>
                  <a:gd name="connsiteY6" fmla="*/ 1344302 h 1995674"/>
                  <a:gd name="connsiteX7" fmla="*/ 1102184 w 2555552"/>
                  <a:gd name="connsiteY7" fmla="*/ 1995674 h 1995674"/>
                  <a:gd name="connsiteX0" fmla="*/ 1102184 w 2561689"/>
                  <a:gd name="connsiteY0" fmla="*/ 2001811 h 2001811"/>
                  <a:gd name="connsiteX1" fmla="*/ 266 w 2561689"/>
                  <a:gd name="connsiteY1" fmla="*/ 1990838 h 2001811"/>
                  <a:gd name="connsiteX2" fmla="*/ 604551 w 2561689"/>
                  <a:gd name="connsiteY2" fmla="*/ 563460 h 2001811"/>
                  <a:gd name="connsiteX3" fmla="*/ 1092127 w 2561689"/>
                  <a:gd name="connsiteY3" fmla="*/ 22853 h 2001811"/>
                  <a:gd name="connsiteX4" fmla="*/ 2561689 w 2561689"/>
                  <a:gd name="connsiteY4" fmla="*/ 0 h 2001811"/>
                  <a:gd name="connsiteX5" fmla="*/ 1989543 w 2561689"/>
                  <a:gd name="connsiteY5" fmla="*/ 748398 h 2001811"/>
                  <a:gd name="connsiteX6" fmla="*/ 1375841 w 2561689"/>
                  <a:gd name="connsiteY6" fmla="*/ 1350439 h 2001811"/>
                  <a:gd name="connsiteX7" fmla="*/ 1102184 w 2561689"/>
                  <a:gd name="connsiteY7" fmla="*/ 2001811 h 2001811"/>
                  <a:gd name="connsiteX0" fmla="*/ 1102184 w 2561689"/>
                  <a:gd name="connsiteY0" fmla="*/ 2002417 h 2002417"/>
                  <a:gd name="connsiteX1" fmla="*/ 266 w 2561689"/>
                  <a:gd name="connsiteY1" fmla="*/ 1991444 h 2002417"/>
                  <a:gd name="connsiteX2" fmla="*/ 604551 w 2561689"/>
                  <a:gd name="connsiteY2" fmla="*/ 564066 h 2002417"/>
                  <a:gd name="connsiteX3" fmla="*/ 1092127 w 2561689"/>
                  <a:gd name="connsiteY3" fmla="*/ 23459 h 2002417"/>
                  <a:gd name="connsiteX4" fmla="*/ 2561689 w 2561689"/>
                  <a:gd name="connsiteY4" fmla="*/ 606 h 2002417"/>
                  <a:gd name="connsiteX5" fmla="*/ 1989543 w 2561689"/>
                  <a:gd name="connsiteY5" fmla="*/ 749004 h 2002417"/>
                  <a:gd name="connsiteX6" fmla="*/ 1375841 w 2561689"/>
                  <a:gd name="connsiteY6" fmla="*/ 1351045 h 2002417"/>
                  <a:gd name="connsiteX7" fmla="*/ 1102184 w 2561689"/>
                  <a:gd name="connsiteY7" fmla="*/ 2002417 h 2002417"/>
                  <a:gd name="connsiteX0" fmla="*/ 1102184 w 2561689"/>
                  <a:gd name="connsiteY0" fmla="*/ 2001811 h 2001811"/>
                  <a:gd name="connsiteX1" fmla="*/ 266 w 2561689"/>
                  <a:gd name="connsiteY1" fmla="*/ 1990838 h 2001811"/>
                  <a:gd name="connsiteX2" fmla="*/ 604551 w 2561689"/>
                  <a:gd name="connsiteY2" fmla="*/ 563460 h 2001811"/>
                  <a:gd name="connsiteX3" fmla="*/ 1092127 w 2561689"/>
                  <a:gd name="connsiteY3" fmla="*/ 22853 h 2001811"/>
                  <a:gd name="connsiteX4" fmla="*/ 2561689 w 2561689"/>
                  <a:gd name="connsiteY4" fmla="*/ 0 h 2001811"/>
                  <a:gd name="connsiteX5" fmla="*/ 1989543 w 2561689"/>
                  <a:gd name="connsiteY5" fmla="*/ 748398 h 2001811"/>
                  <a:gd name="connsiteX6" fmla="*/ 1375841 w 2561689"/>
                  <a:gd name="connsiteY6" fmla="*/ 1350439 h 2001811"/>
                  <a:gd name="connsiteX7" fmla="*/ 1102184 w 2561689"/>
                  <a:gd name="connsiteY7" fmla="*/ 2001811 h 2001811"/>
                  <a:gd name="connsiteX0" fmla="*/ 1102184 w 2561689"/>
                  <a:gd name="connsiteY0" fmla="*/ 2001811 h 2001811"/>
                  <a:gd name="connsiteX1" fmla="*/ 266 w 2561689"/>
                  <a:gd name="connsiteY1" fmla="*/ 1990838 h 2001811"/>
                  <a:gd name="connsiteX2" fmla="*/ 604551 w 2561689"/>
                  <a:gd name="connsiteY2" fmla="*/ 563460 h 2001811"/>
                  <a:gd name="connsiteX3" fmla="*/ 1101332 w 2561689"/>
                  <a:gd name="connsiteY3" fmla="*/ 13648 h 2001811"/>
                  <a:gd name="connsiteX4" fmla="*/ 2561689 w 2561689"/>
                  <a:gd name="connsiteY4" fmla="*/ 0 h 2001811"/>
                  <a:gd name="connsiteX5" fmla="*/ 1989543 w 2561689"/>
                  <a:gd name="connsiteY5" fmla="*/ 748398 h 2001811"/>
                  <a:gd name="connsiteX6" fmla="*/ 1375841 w 2561689"/>
                  <a:gd name="connsiteY6" fmla="*/ 1350439 h 2001811"/>
                  <a:gd name="connsiteX7" fmla="*/ 1102184 w 2561689"/>
                  <a:gd name="connsiteY7" fmla="*/ 2001811 h 200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1689" h="2001811">
                    <a:moveTo>
                      <a:pt x="1102184" y="2001811"/>
                    </a:moveTo>
                    <a:lnTo>
                      <a:pt x="266" y="1990838"/>
                    </a:lnTo>
                    <a:cubicBezTo>
                      <a:pt x="-9521" y="1597493"/>
                      <a:pt x="251812" y="925181"/>
                      <a:pt x="604551" y="563460"/>
                    </a:cubicBezTo>
                    <a:cubicBezTo>
                      <a:pt x="872253" y="271734"/>
                      <a:pt x="1006177" y="183929"/>
                      <a:pt x="1101332" y="13648"/>
                    </a:cubicBezTo>
                    <a:lnTo>
                      <a:pt x="2561689" y="0"/>
                    </a:lnTo>
                    <a:cubicBezTo>
                      <a:pt x="2367152" y="329716"/>
                      <a:pt x="2203130" y="494882"/>
                      <a:pt x="1989543" y="748398"/>
                    </a:cubicBezTo>
                    <a:cubicBezTo>
                      <a:pt x="1783780" y="957208"/>
                      <a:pt x="1552309" y="1141537"/>
                      <a:pt x="1375841" y="1350439"/>
                    </a:cubicBezTo>
                    <a:cubicBezTo>
                      <a:pt x="1199373" y="1559341"/>
                      <a:pt x="1102184" y="1756739"/>
                      <a:pt x="1102184" y="2001811"/>
                    </a:cubicBezTo>
                    <a:close/>
                  </a:path>
                </a:pathLst>
              </a:cu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39" name="Freeform 29">
                <a:extLst>
                  <a:ext uri="{FF2B5EF4-FFF2-40B4-BE49-F238E27FC236}">
                    <a16:creationId xmlns:a16="http://schemas.microsoft.com/office/drawing/2014/main" id="{F7B4A466-003A-4735-1695-35997F6E051F}"/>
                  </a:ext>
                </a:extLst>
              </p:cNvPr>
              <p:cNvSpPr/>
              <p:nvPr/>
            </p:nvSpPr>
            <p:spPr>
              <a:xfrm>
                <a:off x="5613157" y="4108759"/>
                <a:ext cx="1879307" cy="2002162"/>
              </a:xfrm>
              <a:custGeom>
                <a:avLst/>
                <a:gdLst>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303"/>
                  <a:gd name="connsiteY0" fmla="*/ 0 h 2002162"/>
                  <a:gd name="connsiteX1" fmla="*/ 1879273 w 1879303"/>
                  <a:gd name="connsiteY1" fmla="*/ 3399 h 2002162"/>
                  <a:gd name="connsiteX2" fmla="*/ 463890 w 1879303"/>
                  <a:gd name="connsiteY2" fmla="*/ 1998505 h 2002162"/>
                  <a:gd name="connsiteX3" fmla="*/ 0 w 1879303"/>
                  <a:gd name="connsiteY3" fmla="*/ 2002162 h 2002162"/>
                  <a:gd name="connsiteX4" fmla="*/ 1454366 w 1879303"/>
                  <a:gd name="connsiteY4" fmla="*/ 0 h 2002162"/>
                  <a:gd name="connsiteX0" fmla="*/ 1454366 w 1879307"/>
                  <a:gd name="connsiteY0" fmla="*/ 0 h 2002162"/>
                  <a:gd name="connsiteX1" fmla="*/ 1879273 w 1879307"/>
                  <a:gd name="connsiteY1" fmla="*/ 3399 h 2002162"/>
                  <a:gd name="connsiteX2" fmla="*/ 463890 w 1879307"/>
                  <a:gd name="connsiteY2" fmla="*/ 1998505 h 2002162"/>
                  <a:gd name="connsiteX3" fmla="*/ 0 w 1879307"/>
                  <a:gd name="connsiteY3" fmla="*/ 2002162 h 2002162"/>
                  <a:gd name="connsiteX4" fmla="*/ 1454366 w 1879307"/>
                  <a:gd name="connsiteY4" fmla="*/ 0 h 2002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9307" h="2002162">
                    <a:moveTo>
                      <a:pt x="1454366" y="0"/>
                    </a:moveTo>
                    <a:lnTo>
                      <a:pt x="1879273" y="3399"/>
                    </a:lnTo>
                    <a:cubicBezTo>
                      <a:pt x="1885406" y="881793"/>
                      <a:pt x="1061262" y="984778"/>
                      <a:pt x="463890" y="1998505"/>
                    </a:cubicBezTo>
                    <a:lnTo>
                      <a:pt x="0" y="2002162"/>
                    </a:lnTo>
                    <a:cubicBezTo>
                      <a:pt x="577713" y="951204"/>
                      <a:pt x="1420682" y="821165"/>
                      <a:pt x="1454366"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40" name="TextBox 39">
                <a:extLst>
                  <a:ext uri="{FF2B5EF4-FFF2-40B4-BE49-F238E27FC236}">
                    <a16:creationId xmlns:a16="http://schemas.microsoft.com/office/drawing/2014/main" id="{D6827E9E-AF6F-E01A-82DE-9E77C60A5232}"/>
                  </a:ext>
                </a:extLst>
              </p:cNvPr>
              <p:cNvSpPr txBox="1"/>
              <p:nvPr/>
            </p:nvSpPr>
            <p:spPr>
              <a:xfrm>
                <a:off x="7507805" y="5398570"/>
                <a:ext cx="1417325" cy="927946"/>
              </a:xfrm>
              <a:prstGeom prst="rect">
                <a:avLst/>
              </a:prstGeom>
              <a:noFill/>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تحقيق الأهداف الاستراتيجية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TextBox 40">
                <a:extLst>
                  <a:ext uri="{FF2B5EF4-FFF2-40B4-BE49-F238E27FC236}">
                    <a16:creationId xmlns:a16="http://schemas.microsoft.com/office/drawing/2014/main" id="{2760A523-66FE-0E07-1756-83614F51E48A}"/>
                  </a:ext>
                </a:extLst>
              </p:cNvPr>
              <p:cNvSpPr txBox="1"/>
              <p:nvPr/>
            </p:nvSpPr>
            <p:spPr>
              <a:xfrm>
                <a:off x="6856347" y="5004075"/>
                <a:ext cx="904310" cy="523220"/>
              </a:xfrm>
              <a:prstGeom prst="rect">
                <a:avLst/>
              </a:prstGeom>
              <a:noFill/>
            </p:spPr>
            <p:txBody>
              <a:bodyPr wrap="square" rtlCol="0">
                <a:spAutoFit/>
              </a:bodyPr>
              <a:lstStyle/>
              <a:p>
                <a:pPr algn="ctr"/>
                <a:r>
                  <a:rPr lang="en-US" sz="2800" dirty="0">
                    <a:solidFill>
                      <a:prstClr val="black"/>
                    </a:solidFill>
                    <a:latin typeface="Calibri" panose="020F0502020204030204"/>
                  </a:rPr>
                  <a:t>01</a:t>
                </a:r>
              </a:p>
            </p:txBody>
          </p:sp>
        </p:grpSp>
        <p:sp>
          <p:nvSpPr>
            <p:cNvPr id="37" name="Teardrop 36">
              <a:extLst>
                <a:ext uri="{FF2B5EF4-FFF2-40B4-BE49-F238E27FC236}">
                  <a16:creationId xmlns:a16="http://schemas.microsoft.com/office/drawing/2014/main" id="{F84B19CB-FF69-FCC7-EF58-7CEBF49C6890}"/>
                </a:ext>
              </a:extLst>
            </p:cNvPr>
            <p:cNvSpPr/>
            <p:nvPr/>
          </p:nvSpPr>
          <p:spPr>
            <a:xfrm rot="8100000">
              <a:off x="5176112" y="3119944"/>
              <a:ext cx="1960821" cy="1960821"/>
            </a:xfrm>
            <a:prstGeom prst="teardrop">
              <a:avLst/>
            </a:prstGeom>
            <a:gradFill flip="none" rotWithShape="1">
              <a:gsLst>
                <a:gs pos="0">
                  <a:sysClr val="window" lastClr="FFFFFF">
                    <a:lumMod val="87000"/>
                  </a:sysClr>
                </a:gs>
                <a:gs pos="100000">
                  <a:sysClr val="window" lastClr="FFFFFF"/>
                </a:gs>
              </a:gsLst>
              <a:lin ang="0" scaled="1"/>
              <a:tileRect/>
            </a:gradFill>
            <a:ln w="63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800" b="0" i="0" u="none" strike="noStrike" kern="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grpSp>
    </p:spTree>
    <p:extLst>
      <p:ext uri="{BB962C8B-B14F-4D97-AF65-F5344CB8AC3E}">
        <p14:creationId xmlns:p14="http://schemas.microsoft.com/office/powerpoint/2010/main" val="228536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الأداء الاستراتيجي في تحقيق الأهداف المؤسسية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id="{7DE84A4E-15C0-C2C2-DCC7-2905D301AC8B}"/>
              </a:ext>
            </a:extLst>
          </p:cNvPr>
          <p:cNvGrpSpPr/>
          <p:nvPr/>
        </p:nvGrpSpPr>
        <p:grpSpPr>
          <a:xfrm>
            <a:off x="6295184" y="2789440"/>
            <a:ext cx="2865833" cy="944918"/>
            <a:chOff x="6903595" y="5862584"/>
            <a:chExt cx="4131410" cy="1362201"/>
          </a:xfrm>
        </p:grpSpPr>
        <p:grpSp>
          <p:nvGrpSpPr>
            <p:cNvPr id="43" name="Group 42">
              <a:extLst>
                <a:ext uri="{FF2B5EF4-FFF2-40B4-BE49-F238E27FC236}">
                  <a16:creationId xmlns:a16="http://schemas.microsoft.com/office/drawing/2014/main" id="{3BA3FAD2-4EEB-EE7D-465E-8273B346FBBE}"/>
                </a:ext>
              </a:extLst>
            </p:cNvPr>
            <p:cNvGrpSpPr/>
            <p:nvPr/>
          </p:nvGrpSpPr>
          <p:grpSpPr>
            <a:xfrm flipH="1">
              <a:off x="6903595" y="5862584"/>
              <a:ext cx="4131410" cy="1362201"/>
              <a:chOff x="529378" y="656101"/>
              <a:chExt cx="4131410" cy="1362201"/>
            </a:xfrm>
          </p:grpSpPr>
          <p:sp>
            <p:nvSpPr>
              <p:cNvPr id="46" name="Freeform: Shape 45">
                <a:extLst>
                  <a:ext uri="{FF2B5EF4-FFF2-40B4-BE49-F238E27FC236}">
                    <a16:creationId xmlns:a16="http://schemas.microsoft.com/office/drawing/2014/main" id="{5B0BEF33-68DF-3FFF-E380-75EF9BC240A9}"/>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dirty="0"/>
              </a:p>
            </p:txBody>
          </p:sp>
          <p:sp>
            <p:nvSpPr>
              <p:cNvPr id="47" name="Freeform: Shape 46">
                <a:extLst>
                  <a:ext uri="{FF2B5EF4-FFF2-40B4-BE49-F238E27FC236}">
                    <a16:creationId xmlns:a16="http://schemas.microsoft.com/office/drawing/2014/main" id="{39C854A5-DEF3-C201-E5A8-A7E4EC07970A}"/>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id="{C98C696F-D74C-A1B9-A16C-367727A75C2E}"/>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dirty="0"/>
              </a:p>
            </p:txBody>
          </p:sp>
        </p:grpSp>
        <p:sp>
          <p:nvSpPr>
            <p:cNvPr id="44" name="TextBox 31">
              <a:extLst>
                <a:ext uri="{FF2B5EF4-FFF2-40B4-BE49-F238E27FC236}">
                  <a16:creationId xmlns:a16="http://schemas.microsoft.com/office/drawing/2014/main" id="{33A58BEE-1597-AAA4-69FC-986EA3A4F5A4}"/>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05</a:t>
              </a:r>
            </a:p>
          </p:txBody>
        </p:sp>
        <p:sp>
          <p:nvSpPr>
            <p:cNvPr id="45" name="TextBox 44">
              <a:extLst>
                <a:ext uri="{FF2B5EF4-FFF2-40B4-BE49-F238E27FC236}">
                  <a16:creationId xmlns:a16="http://schemas.microsoft.com/office/drawing/2014/main" id="{DB8F6A32-C7A5-6B0C-0127-6A13A4D8B796}"/>
                </a:ext>
              </a:extLst>
            </p:cNvPr>
            <p:cNvSpPr txBox="1"/>
            <p:nvPr/>
          </p:nvSpPr>
          <p:spPr>
            <a:xfrm>
              <a:off x="7207372" y="5997854"/>
              <a:ext cx="2386533" cy="103657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التقدم وتحقيق الأهداف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48">
            <a:extLst>
              <a:ext uri="{FF2B5EF4-FFF2-40B4-BE49-F238E27FC236}">
                <a16:creationId xmlns:a16="http://schemas.microsoft.com/office/drawing/2014/main" id="{E82E9230-E9CE-F752-B1DE-C814AB121F39}"/>
              </a:ext>
            </a:extLst>
          </p:cNvPr>
          <p:cNvGrpSpPr/>
          <p:nvPr/>
        </p:nvGrpSpPr>
        <p:grpSpPr>
          <a:xfrm>
            <a:off x="6302075" y="3996581"/>
            <a:ext cx="2865835" cy="944920"/>
            <a:chOff x="6903594" y="7616737"/>
            <a:chExt cx="4131411" cy="1362203"/>
          </a:xfrm>
        </p:grpSpPr>
        <p:grpSp>
          <p:nvGrpSpPr>
            <p:cNvPr id="50" name="Group 49">
              <a:extLst>
                <a:ext uri="{FF2B5EF4-FFF2-40B4-BE49-F238E27FC236}">
                  <a16:creationId xmlns:a16="http://schemas.microsoft.com/office/drawing/2014/main" id="{D3331678-B162-C0B2-063D-2F8A4F727A3A}"/>
                </a:ext>
              </a:extLst>
            </p:cNvPr>
            <p:cNvGrpSpPr/>
            <p:nvPr/>
          </p:nvGrpSpPr>
          <p:grpSpPr>
            <a:xfrm flipH="1">
              <a:off x="6903594" y="7616737"/>
              <a:ext cx="4131411" cy="1362203"/>
              <a:chOff x="529378" y="656099"/>
              <a:chExt cx="4131411" cy="1362203"/>
            </a:xfrm>
          </p:grpSpPr>
          <p:sp>
            <p:nvSpPr>
              <p:cNvPr id="53" name="Freeform: Shape 52">
                <a:extLst>
                  <a:ext uri="{FF2B5EF4-FFF2-40B4-BE49-F238E27FC236}">
                    <a16:creationId xmlns:a16="http://schemas.microsoft.com/office/drawing/2014/main" id="{EE11199D-2E43-046C-7F1D-4B9CE550C958}"/>
                  </a:ext>
                </a:extLst>
              </p:cNvPr>
              <p:cNvSpPr/>
              <p:nvPr/>
            </p:nvSpPr>
            <p:spPr>
              <a:xfrm>
                <a:off x="529378" y="656099"/>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876104F0-DE14-DA7F-3129-802556F6D3BE}"/>
                  </a:ext>
                </a:extLst>
              </p:cNvPr>
              <p:cNvSpPr/>
              <p:nvPr/>
            </p:nvSpPr>
            <p:spPr>
              <a:xfrm>
                <a:off x="1533137" y="656099"/>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04B2E2F2-AB40-170D-F2E7-FF8DAEF0E001}"/>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dirty="0"/>
              </a:p>
            </p:txBody>
          </p:sp>
        </p:grpSp>
        <p:sp>
          <p:nvSpPr>
            <p:cNvPr id="51" name="TextBox 50">
              <a:extLst>
                <a:ext uri="{FF2B5EF4-FFF2-40B4-BE49-F238E27FC236}">
                  <a16:creationId xmlns:a16="http://schemas.microsoft.com/office/drawing/2014/main" id="{6B830ABF-5205-8DBC-8574-DAC6BE2C524E}"/>
                </a:ext>
              </a:extLst>
            </p:cNvPr>
            <p:cNvSpPr txBox="1"/>
            <p:nvPr/>
          </p:nvSpPr>
          <p:spPr>
            <a:xfrm>
              <a:off x="10031246" y="8095162"/>
              <a:ext cx="98369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06</a:t>
              </a:r>
            </a:p>
          </p:txBody>
        </p:sp>
        <p:sp>
          <p:nvSpPr>
            <p:cNvPr id="52" name="TextBox 51">
              <a:extLst>
                <a:ext uri="{FF2B5EF4-FFF2-40B4-BE49-F238E27FC236}">
                  <a16:creationId xmlns:a16="http://schemas.microsoft.com/office/drawing/2014/main" id="{F5FA6824-7879-B416-C555-A7FF5CC5F4D0}"/>
                </a:ext>
              </a:extLst>
            </p:cNvPr>
            <p:cNvSpPr txBox="1"/>
            <p:nvPr/>
          </p:nvSpPr>
          <p:spPr>
            <a:xfrm>
              <a:off x="7073947" y="7755817"/>
              <a:ext cx="2767075" cy="1036577"/>
            </a:xfrm>
            <a:prstGeom prst="rect">
              <a:avLst/>
            </a:prstGeom>
            <a:noFill/>
            <a:ln>
              <a:noFill/>
            </a:ln>
          </p:spPr>
          <p:txBody>
            <a:bodyPr wrap="square" rtlCol="0">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ميزة تنافسية مستدامة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6" name="Group 55">
            <a:extLst>
              <a:ext uri="{FF2B5EF4-FFF2-40B4-BE49-F238E27FC236}">
                <a16:creationId xmlns:a16="http://schemas.microsoft.com/office/drawing/2014/main" id="{1FA3738E-B22E-1952-761F-BE62AAEF949F}"/>
              </a:ext>
            </a:extLst>
          </p:cNvPr>
          <p:cNvGrpSpPr/>
          <p:nvPr/>
        </p:nvGrpSpPr>
        <p:grpSpPr>
          <a:xfrm>
            <a:off x="2810363" y="4008020"/>
            <a:ext cx="2865833" cy="944918"/>
            <a:chOff x="7314141" y="525473"/>
            <a:chExt cx="4131410" cy="1362201"/>
          </a:xfrm>
        </p:grpSpPr>
        <p:grpSp>
          <p:nvGrpSpPr>
            <p:cNvPr id="57" name="Group 56">
              <a:extLst>
                <a:ext uri="{FF2B5EF4-FFF2-40B4-BE49-F238E27FC236}">
                  <a16:creationId xmlns:a16="http://schemas.microsoft.com/office/drawing/2014/main" id="{2F206183-5FC4-7A9F-885C-FDD09D06AC2E}"/>
                </a:ext>
              </a:extLst>
            </p:cNvPr>
            <p:cNvGrpSpPr/>
            <p:nvPr/>
          </p:nvGrpSpPr>
          <p:grpSpPr>
            <a:xfrm flipH="1">
              <a:off x="7314141" y="525473"/>
              <a:ext cx="4131410" cy="1362201"/>
              <a:chOff x="529378" y="656101"/>
              <a:chExt cx="4131410" cy="1362201"/>
            </a:xfrm>
          </p:grpSpPr>
          <p:sp>
            <p:nvSpPr>
              <p:cNvPr id="60" name="Freeform: Shape 59">
                <a:extLst>
                  <a:ext uri="{FF2B5EF4-FFF2-40B4-BE49-F238E27FC236}">
                    <a16:creationId xmlns:a16="http://schemas.microsoft.com/office/drawing/2014/main" id="{3788394B-8E30-1975-8B74-7CED079A7F24}"/>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solidFill>
                  <a:srgbClr val="FFCC66"/>
                </a:solid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4386C848-76CF-9E6C-E778-235E024E3478}"/>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id="{391DEF14-A2C9-6692-B0F3-DE0678BBE76F}"/>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solidFill>
                  <a:srgbClr val="FFCC66"/>
                </a:solidFill>
                <a:prstDash val="solid"/>
                <a:miter/>
              </a:ln>
            </p:spPr>
            <p:txBody>
              <a:bodyPr rtlCol="0" anchor="ctr"/>
              <a:lstStyle/>
              <a:p>
                <a:endParaRPr lang="en-US" dirty="0"/>
              </a:p>
            </p:txBody>
          </p:sp>
        </p:grpSp>
        <p:sp>
          <p:nvSpPr>
            <p:cNvPr id="58" name="TextBox 31">
              <a:extLst>
                <a:ext uri="{FF2B5EF4-FFF2-40B4-BE49-F238E27FC236}">
                  <a16:creationId xmlns:a16="http://schemas.microsoft.com/office/drawing/2014/main" id="{186903AA-A84E-8760-B794-A44900C1EE15}"/>
                </a:ext>
              </a:extLst>
            </p:cNvPr>
            <p:cNvSpPr txBox="1"/>
            <p:nvPr/>
          </p:nvSpPr>
          <p:spPr>
            <a:xfrm>
              <a:off x="10495143" y="1021908"/>
              <a:ext cx="844320" cy="665540"/>
            </a:xfrm>
            <a:prstGeom prst="rect">
              <a:avLst/>
            </a:prstGeom>
            <a:noFill/>
            <a:ln>
              <a:solidFill>
                <a:srgbClr val="FFCC66"/>
              </a:solidFill>
            </a:ln>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07</a:t>
              </a:r>
            </a:p>
          </p:txBody>
        </p:sp>
        <p:sp>
          <p:nvSpPr>
            <p:cNvPr id="59" name="TextBox 58">
              <a:extLst>
                <a:ext uri="{FF2B5EF4-FFF2-40B4-BE49-F238E27FC236}">
                  <a16:creationId xmlns:a16="http://schemas.microsoft.com/office/drawing/2014/main" id="{B43FAE52-9060-1645-F1D4-0CDE877DB3AE}"/>
                </a:ext>
              </a:extLst>
            </p:cNvPr>
            <p:cNvSpPr txBox="1"/>
            <p:nvPr/>
          </p:nvSpPr>
          <p:spPr>
            <a:xfrm>
              <a:off x="7384913" y="619985"/>
              <a:ext cx="2672071" cy="103657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تشجيع العمل الجماعي والمساءلة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3" name="Group 62">
            <a:extLst>
              <a:ext uri="{FF2B5EF4-FFF2-40B4-BE49-F238E27FC236}">
                <a16:creationId xmlns:a16="http://schemas.microsoft.com/office/drawing/2014/main" id="{EFEC6888-B1B4-4710-C8D8-82761C181AC4}"/>
              </a:ext>
            </a:extLst>
          </p:cNvPr>
          <p:cNvGrpSpPr/>
          <p:nvPr/>
        </p:nvGrpSpPr>
        <p:grpSpPr>
          <a:xfrm>
            <a:off x="2841119" y="5291237"/>
            <a:ext cx="2865832" cy="944919"/>
            <a:chOff x="7071546" y="4108429"/>
            <a:chExt cx="4131410" cy="1362201"/>
          </a:xfrm>
        </p:grpSpPr>
        <p:grpSp>
          <p:nvGrpSpPr>
            <p:cNvPr id="64" name="Group 63">
              <a:extLst>
                <a:ext uri="{FF2B5EF4-FFF2-40B4-BE49-F238E27FC236}">
                  <a16:creationId xmlns:a16="http://schemas.microsoft.com/office/drawing/2014/main" id="{18FF6688-C986-4B3C-BD2B-A2D3AF002B3C}"/>
                </a:ext>
              </a:extLst>
            </p:cNvPr>
            <p:cNvGrpSpPr/>
            <p:nvPr/>
          </p:nvGrpSpPr>
          <p:grpSpPr>
            <a:xfrm flipH="1">
              <a:off x="7071546" y="4108429"/>
              <a:ext cx="4131410" cy="1362201"/>
              <a:chOff x="529378" y="656101"/>
              <a:chExt cx="4131410" cy="1362201"/>
            </a:xfrm>
          </p:grpSpPr>
          <p:sp>
            <p:nvSpPr>
              <p:cNvPr id="67" name="Freeform: Shape 66">
                <a:extLst>
                  <a:ext uri="{FF2B5EF4-FFF2-40B4-BE49-F238E27FC236}">
                    <a16:creationId xmlns:a16="http://schemas.microsoft.com/office/drawing/2014/main" id="{99F6279C-90D6-7C12-34E8-FD08476212D6}"/>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3988C7C2-795E-4CA3-D2AB-ABB5E4A3893E}"/>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53F44E74-E8D4-D412-36D6-3C37AB343194}"/>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dirty="0"/>
              </a:p>
            </p:txBody>
          </p:sp>
        </p:grpSp>
        <p:sp>
          <p:nvSpPr>
            <p:cNvPr id="65" name="TextBox 64">
              <a:extLst>
                <a:ext uri="{FF2B5EF4-FFF2-40B4-BE49-F238E27FC236}">
                  <a16:creationId xmlns:a16="http://schemas.microsoft.com/office/drawing/2014/main" id="{A899E1E4-D22E-421A-C6B8-EFE2FAAFC660}"/>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08</a:t>
              </a:r>
            </a:p>
          </p:txBody>
        </p:sp>
        <p:sp>
          <p:nvSpPr>
            <p:cNvPr id="66" name="TextBox 65">
              <a:extLst>
                <a:ext uri="{FF2B5EF4-FFF2-40B4-BE49-F238E27FC236}">
                  <a16:creationId xmlns:a16="http://schemas.microsoft.com/office/drawing/2014/main" id="{2E5AB135-3510-EC35-C6DC-441C7B661DA4}"/>
                </a:ext>
              </a:extLst>
            </p:cNvPr>
            <p:cNvSpPr txBox="1"/>
            <p:nvPr/>
          </p:nvSpPr>
          <p:spPr>
            <a:xfrm>
              <a:off x="7366885" y="4233823"/>
              <a:ext cx="2170801" cy="1036577"/>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المخاطر بشكل استراتيجي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37332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1000"/>
                                        <p:tgtEl>
                                          <p:spTgt spid="56"/>
                                        </p:tgtEl>
                                      </p:cBhvr>
                                    </p:animEffect>
                                    <p:anim calcmode="lin" valueType="num">
                                      <p:cBhvr>
                                        <p:cTn id="22" dur="1000" fill="hold"/>
                                        <p:tgtEl>
                                          <p:spTgt spid="56"/>
                                        </p:tgtEl>
                                        <p:attrNameLst>
                                          <p:attrName>ppt_x</p:attrName>
                                        </p:attrNameLst>
                                      </p:cBhvr>
                                      <p:tavLst>
                                        <p:tav tm="0">
                                          <p:val>
                                            <p:strVal val="#ppt_x"/>
                                          </p:val>
                                        </p:tav>
                                        <p:tav tm="100000">
                                          <p:val>
                                            <p:strVal val="#ppt_x"/>
                                          </p:val>
                                        </p:tav>
                                      </p:tavLst>
                                    </p:anim>
                                    <p:anim calcmode="lin" valueType="num">
                                      <p:cBhvr>
                                        <p:cTn id="2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000"/>
                                        <p:tgtEl>
                                          <p:spTgt spid="63"/>
                                        </p:tgtEl>
                                      </p:cBhvr>
                                    </p:animEffect>
                                    <p:anim calcmode="lin" valueType="num">
                                      <p:cBhvr>
                                        <p:cTn id="29" dur="1000" fill="hold"/>
                                        <p:tgtEl>
                                          <p:spTgt spid="63"/>
                                        </p:tgtEl>
                                        <p:attrNameLst>
                                          <p:attrName>ppt_x</p:attrName>
                                        </p:attrNameLst>
                                      </p:cBhvr>
                                      <p:tavLst>
                                        <p:tav tm="0">
                                          <p:val>
                                            <p:strVal val="#ppt_x"/>
                                          </p:val>
                                        </p:tav>
                                        <p:tav tm="100000">
                                          <p:val>
                                            <p:strVal val="#ppt_x"/>
                                          </p:val>
                                        </p:tav>
                                      </p:tavLst>
                                    </p:anim>
                                    <p:anim calcmode="lin" valueType="num">
                                      <p:cBhvr>
                                        <p:cTn id="30"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التوزيع الفعال للموارد</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C1AB93D-6211-A190-3E7D-21B0A678F588}"/>
              </a:ext>
            </a:extLst>
          </p:cNvPr>
          <p:cNvGrpSpPr/>
          <p:nvPr/>
        </p:nvGrpSpPr>
        <p:grpSpPr>
          <a:xfrm>
            <a:off x="5855184" y="2326978"/>
            <a:ext cx="2492457" cy="2722906"/>
            <a:chOff x="3666961" y="173843"/>
            <a:chExt cx="2492457" cy="2722906"/>
          </a:xfrm>
        </p:grpSpPr>
        <p:grpSp>
          <p:nvGrpSpPr>
            <p:cNvPr id="15" name="Group 14">
              <a:extLst>
                <a:ext uri="{FF2B5EF4-FFF2-40B4-BE49-F238E27FC236}">
                  <a16:creationId xmlns:a16="http://schemas.microsoft.com/office/drawing/2014/main" id="{0672C9BE-8E46-1B67-1543-AF00F1D25885}"/>
                </a:ext>
              </a:extLst>
            </p:cNvPr>
            <p:cNvGrpSpPr/>
            <p:nvPr/>
          </p:nvGrpSpPr>
          <p:grpSpPr>
            <a:xfrm>
              <a:off x="3666961" y="173843"/>
              <a:ext cx="2492457" cy="2722906"/>
              <a:chOff x="5897695" y="2545254"/>
              <a:chExt cx="2492457" cy="2722906"/>
            </a:xfrm>
          </p:grpSpPr>
          <p:sp>
            <p:nvSpPr>
              <p:cNvPr id="17" name="Shape">
                <a:extLst>
                  <a:ext uri="{FF2B5EF4-FFF2-40B4-BE49-F238E27FC236}">
                    <a16:creationId xmlns:a16="http://schemas.microsoft.com/office/drawing/2014/main" id="{95209971-8427-CE90-5E11-86C93DBB7FB5}"/>
                  </a:ext>
                </a:extLst>
              </p:cNvPr>
              <p:cNvSpPr/>
              <p:nvPr/>
            </p:nvSpPr>
            <p:spPr>
              <a:xfrm flipH="1">
                <a:off x="6780809" y="3428372"/>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1"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FFCC5E"/>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02</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18" name="Shape">
                <a:extLst>
                  <a:ext uri="{FF2B5EF4-FFF2-40B4-BE49-F238E27FC236}">
                    <a16:creationId xmlns:a16="http://schemas.microsoft.com/office/drawing/2014/main" id="{B7E7F07F-9155-CA72-A663-A28E733B1DFE}"/>
                  </a:ext>
                </a:extLst>
              </p:cNvPr>
              <p:cNvSpPr/>
              <p:nvPr/>
            </p:nvSpPr>
            <p:spPr>
              <a:xfrm flipH="1">
                <a:off x="5897695" y="2545254"/>
                <a:ext cx="1358395"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2" y="21121"/>
                    </a:cubicBezTo>
                    <a:cubicBezTo>
                      <a:pt x="14974" y="17578"/>
                      <a:pt x="17700" y="14768"/>
                      <a:pt x="21198" y="13689"/>
                    </a:cubicBezTo>
                    <a:cubicBezTo>
                      <a:pt x="21453" y="12770"/>
                      <a:pt x="21600" y="11806"/>
                      <a:pt x="21600" y="10803"/>
                    </a:cubicBezTo>
                    <a:cubicBezTo>
                      <a:pt x="21600" y="4833"/>
                      <a:pt x="16762" y="0"/>
                      <a:pt x="10800" y="0"/>
                    </a:cubicBezTo>
                    <a:close/>
                  </a:path>
                </a:pathLst>
              </a:custGeom>
              <a:solidFill>
                <a:srgbClr val="FFE3A3"/>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19" name="TextBox 18">
                <a:extLst>
                  <a:ext uri="{FF2B5EF4-FFF2-40B4-BE49-F238E27FC236}">
                    <a16:creationId xmlns:a16="http://schemas.microsoft.com/office/drawing/2014/main" id="{2A5E47DA-5861-DC95-1B53-BB7D4D671B83}"/>
                  </a:ext>
                </a:extLst>
              </p:cNvPr>
              <p:cNvSpPr txBox="1"/>
              <p:nvPr/>
            </p:nvSpPr>
            <p:spPr>
              <a:xfrm>
                <a:off x="6780809" y="4867666"/>
                <a:ext cx="160934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تقييم الموارد المتاحة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6" name="Picture 15">
              <a:extLst>
                <a:ext uri="{FF2B5EF4-FFF2-40B4-BE49-F238E27FC236}">
                  <a16:creationId xmlns:a16="http://schemas.microsoft.com/office/drawing/2014/main" id="{C7D51E9C-98E8-12CC-358E-6C9FDD322B4C}"/>
                </a:ext>
              </a:extLst>
            </p:cNvPr>
            <p:cNvPicPr>
              <a:picLocks noChangeAspect="1"/>
            </p:cNvPicPr>
            <p:nvPr/>
          </p:nvPicPr>
          <p:blipFill>
            <a:blip r:embed="rId3"/>
            <a:stretch>
              <a:fillRect/>
            </a:stretch>
          </p:blipFill>
          <p:spPr>
            <a:xfrm>
              <a:off x="4114171" y="555957"/>
              <a:ext cx="609469" cy="609469"/>
            </a:xfrm>
            <a:prstGeom prst="rect">
              <a:avLst/>
            </a:prstGeom>
          </p:spPr>
        </p:pic>
      </p:grpSp>
      <p:grpSp>
        <p:nvGrpSpPr>
          <p:cNvPr id="42" name="Group 41">
            <a:extLst>
              <a:ext uri="{FF2B5EF4-FFF2-40B4-BE49-F238E27FC236}">
                <a16:creationId xmlns:a16="http://schemas.microsoft.com/office/drawing/2014/main" id="{D2FCC9EC-77B5-6AA2-247D-671CB7923D4C}"/>
              </a:ext>
            </a:extLst>
          </p:cNvPr>
          <p:cNvGrpSpPr/>
          <p:nvPr/>
        </p:nvGrpSpPr>
        <p:grpSpPr>
          <a:xfrm>
            <a:off x="2282571" y="2326978"/>
            <a:ext cx="2485576" cy="2722906"/>
            <a:chOff x="94348" y="173843"/>
            <a:chExt cx="2485576" cy="2722906"/>
          </a:xfrm>
        </p:grpSpPr>
        <p:grpSp>
          <p:nvGrpSpPr>
            <p:cNvPr id="43" name="Group 42">
              <a:extLst>
                <a:ext uri="{FF2B5EF4-FFF2-40B4-BE49-F238E27FC236}">
                  <a16:creationId xmlns:a16="http://schemas.microsoft.com/office/drawing/2014/main" id="{1369695D-C0A7-2575-3BDA-315F20821CA1}"/>
                </a:ext>
              </a:extLst>
            </p:cNvPr>
            <p:cNvGrpSpPr/>
            <p:nvPr/>
          </p:nvGrpSpPr>
          <p:grpSpPr>
            <a:xfrm>
              <a:off x="94348" y="173843"/>
              <a:ext cx="2485576" cy="2722906"/>
              <a:chOff x="2325082" y="2545254"/>
              <a:chExt cx="2485576" cy="2722906"/>
            </a:xfrm>
          </p:grpSpPr>
          <p:sp>
            <p:nvSpPr>
              <p:cNvPr id="45" name="Shape">
                <a:extLst>
                  <a:ext uri="{FF2B5EF4-FFF2-40B4-BE49-F238E27FC236}">
                    <a16:creationId xmlns:a16="http://schemas.microsoft.com/office/drawing/2014/main" id="{DAD9AC4A-6DFB-6D51-99AA-6672001F1FAF}"/>
                  </a:ext>
                </a:extLst>
              </p:cNvPr>
              <p:cNvSpPr/>
              <p:nvPr/>
            </p:nvSpPr>
            <p:spPr>
              <a:xfrm flipH="1">
                <a:off x="3208199" y="3428372"/>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1"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FFCC5E"/>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04</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46" name="Shape">
                <a:extLst>
                  <a:ext uri="{FF2B5EF4-FFF2-40B4-BE49-F238E27FC236}">
                    <a16:creationId xmlns:a16="http://schemas.microsoft.com/office/drawing/2014/main" id="{DFC1EFFB-88A8-428F-4230-DB7B27C61543}"/>
                  </a:ext>
                </a:extLst>
              </p:cNvPr>
              <p:cNvSpPr/>
              <p:nvPr/>
            </p:nvSpPr>
            <p:spPr>
              <a:xfrm flipH="1">
                <a:off x="2325082"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8" y="21121"/>
                    </a:cubicBezTo>
                    <a:cubicBezTo>
                      <a:pt x="8617" y="21434"/>
                      <a:pt x="9689" y="21600"/>
                      <a:pt x="10800" y="21600"/>
                    </a:cubicBezTo>
                    <a:cubicBezTo>
                      <a:pt x="16762" y="21600"/>
                      <a:pt x="21600" y="16767"/>
                      <a:pt x="21600" y="10797"/>
                    </a:cubicBezTo>
                    <a:cubicBezTo>
                      <a:pt x="21600" y="4833"/>
                      <a:pt x="16768" y="0"/>
                      <a:pt x="10800" y="0"/>
                    </a:cubicBezTo>
                    <a:close/>
                  </a:path>
                </a:pathLst>
              </a:custGeom>
              <a:solidFill>
                <a:srgbClr val="FFE3A3"/>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47" name="TextBox 46">
                <a:extLst>
                  <a:ext uri="{FF2B5EF4-FFF2-40B4-BE49-F238E27FC236}">
                    <a16:creationId xmlns:a16="http://schemas.microsoft.com/office/drawing/2014/main" id="{8CEEA7E9-AC33-2E1E-3C36-903C84640CA5}"/>
                  </a:ext>
                </a:extLst>
              </p:cNvPr>
              <p:cNvSpPr txBox="1"/>
              <p:nvPr/>
            </p:nvSpPr>
            <p:spPr>
              <a:xfrm>
                <a:off x="2966056" y="4867666"/>
                <a:ext cx="184460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المرونة في التوزيع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4" name="Picture 43">
              <a:extLst>
                <a:ext uri="{FF2B5EF4-FFF2-40B4-BE49-F238E27FC236}">
                  <a16:creationId xmlns:a16="http://schemas.microsoft.com/office/drawing/2014/main" id="{D090D1B1-9223-D52E-66FA-C8FD760D2155}"/>
                </a:ext>
              </a:extLst>
            </p:cNvPr>
            <p:cNvPicPr>
              <a:picLocks noChangeAspect="1"/>
            </p:cNvPicPr>
            <p:nvPr/>
          </p:nvPicPr>
          <p:blipFill>
            <a:blip r:embed="rId4"/>
            <a:stretch>
              <a:fillRect/>
            </a:stretch>
          </p:blipFill>
          <p:spPr>
            <a:xfrm>
              <a:off x="266578" y="391948"/>
              <a:ext cx="937488" cy="937488"/>
            </a:xfrm>
            <a:prstGeom prst="rect">
              <a:avLst/>
            </a:prstGeom>
          </p:spPr>
        </p:pic>
      </p:grpSp>
      <p:grpSp>
        <p:nvGrpSpPr>
          <p:cNvPr id="48" name="Group 47">
            <a:extLst>
              <a:ext uri="{FF2B5EF4-FFF2-40B4-BE49-F238E27FC236}">
                <a16:creationId xmlns:a16="http://schemas.microsoft.com/office/drawing/2014/main" id="{6E23FFAA-8777-9427-763D-E1585C5BBA07}"/>
              </a:ext>
            </a:extLst>
          </p:cNvPr>
          <p:cNvGrpSpPr/>
          <p:nvPr/>
        </p:nvGrpSpPr>
        <p:grpSpPr>
          <a:xfrm>
            <a:off x="4048806" y="2326978"/>
            <a:ext cx="2407129" cy="3041455"/>
            <a:chOff x="3960316" y="1917976"/>
            <a:chExt cx="2407129" cy="3041455"/>
          </a:xfrm>
        </p:grpSpPr>
        <p:grpSp>
          <p:nvGrpSpPr>
            <p:cNvPr id="49" name="Group 48">
              <a:extLst>
                <a:ext uri="{FF2B5EF4-FFF2-40B4-BE49-F238E27FC236}">
                  <a16:creationId xmlns:a16="http://schemas.microsoft.com/office/drawing/2014/main" id="{92E86202-2B27-7549-08C7-599270C86EAB}"/>
                </a:ext>
              </a:extLst>
            </p:cNvPr>
            <p:cNvGrpSpPr/>
            <p:nvPr/>
          </p:nvGrpSpPr>
          <p:grpSpPr>
            <a:xfrm>
              <a:off x="3960316" y="1917976"/>
              <a:ext cx="2407129" cy="3041455"/>
              <a:chOff x="4091317" y="2545254"/>
              <a:chExt cx="2407129" cy="3041455"/>
            </a:xfrm>
          </p:grpSpPr>
          <p:sp>
            <p:nvSpPr>
              <p:cNvPr id="51" name="Shape">
                <a:extLst>
                  <a:ext uri="{FF2B5EF4-FFF2-40B4-BE49-F238E27FC236}">
                    <a16:creationId xmlns:a16="http://schemas.microsoft.com/office/drawing/2014/main" id="{24F66626-2048-12EF-9737-805CDA8743B3}"/>
                  </a:ext>
                </a:extLst>
              </p:cNvPr>
              <p:cNvSpPr/>
              <p:nvPr/>
            </p:nvSpPr>
            <p:spPr>
              <a:xfrm flipH="1">
                <a:off x="5014578" y="3428372"/>
                <a:ext cx="1358395"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2"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3D8E92"/>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03</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52" name="Shape">
                <a:extLst>
                  <a:ext uri="{FF2B5EF4-FFF2-40B4-BE49-F238E27FC236}">
                    <a16:creationId xmlns:a16="http://schemas.microsoft.com/office/drawing/2014/main" id="{1F37F3EE-D1B0-534A-F34D-CD6CB1458B21}"/>
                  </a:ext>
                </a:extLst>
              </p:cNvPr>
              <p:cNvSpPr/>
              <p:nvPr/>
            </p:nvSpPr>
            <p:spPr>
              <a:xfrm flipH="1">
                <a:off x="4091317"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1" y="21121"/>
                    </a:cubicBezTo>
                    <a:cubicBezTo>
                      <a:pt x="14974" y="17578"/>
                      <a:pt x="17700" y="14768"/>
                      <a:pt x="21198" y="13689"/>
                    </a:cubicBezTo>
                    <a:cubicBezTo>
                      <a:pt x="21453" y="12770"/>
                      <a:pt x="21600" y="11806"/>
                      <a:pt x="21600" y="10803"/>
                    </a:cubicBezTo>
                    <a:cubicBezTo>
                      <a:pt x="21600" y="4833"/>
                      <a:pt x="16762" y="0"/>
                      <a:pt x="10800" y="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53" name="TextBox 52">
                <a:extLst>
                  <a:ext uri="{FF2B5EF4-FFF2-40B4-BE49-F238E27FC236}">
                    <a16:creationId xmlns:a16="http://schemas.microsoft.com/office/drawing/2014/main" id="{4F6AB307-257A-187F-56FC-CCBEEAD6C232}"/>
                  </a:ext>
                </a:extLst>
              </p:cNvPr>
              <p:cNvSpPr txBox="1"/>
              <p:nvPr/>
            </p:nvSpPr>
            <p:spPr>
              <a:xfrm>
                <a:off x="4889103" y="4867666"/>
                <a:ext cx="1609343"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استخدام الأدوات التكنولوجية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0" name="Picture 49">
              <a:extLst>
                <a:ext uri="{FF2B5EF4-FFF2-40B4-BE49-F238E27FC236}">
                  <a16:creationId xmlns:a16="http://schemas.microsoft.com/office/drawing/2014/main" id="{3B7221B9-33E2-192F-BE9C-B0E0A859BD71}"/>
                </a:ext>
              </a:extLst>
            </p:cNvPr>
            <p:cNvPicPr>
              <a:picLocks noChangeAspect="1"/>
            </p:cNvPicPr>
            <p:nvPr/>
          </p:nvPicPr>
          <p:blipFill>
            <a:blip r:embed="rId5"/>
            <a:stretch>
              <a:fillRect/>
            </a:stretch>
          </p:blipFill>
          <p:spPr>
            <a:xfrm>
              <a:off x="4290566" y="2300090"/>
              <a:ext cx="697901" cy="697901"/>
            </a:xfrm>
            <a:prstGeom prst="rect">
              <a:avLst/>
            </a:prstGeom>
          </p:spPr>
        </p:pic>
      </p:grpSp>
      <p:grpSp>
        <p:nvGrpSpPr>
          <p:cNvPr id="54" name="Group 53">
            <a:extLst>
              <a:ext uri="{FF2B5EF4-FFF2-40B4-BE49-F238E27FC236}">
                <a16:creationId xmlns:a16="http://schemas.microsoft.com/office/drawing/2014/main" id="{EEE50CA7-1C53-CFCB-AC9B-12AA96F9B307}"/>
              </a:ext>
            </a:extLst>
          </p:cNvPr>
          <p:cNvGrpSpPr/>
          <p:nvPr/>
        </p:nvGrpSpPr>
        <p:grpSpPr>
          <a:xfrm>
            <a:off x="7621416" y="2326978"/>
            <a:ext cx="2492460" cy="3041455"/>
            <a:chOff x="7532926" y="1917976"/>
            <a:chExt cx="2492460" cy="3041455"/>
          </a:xfrm>
        </p:grpSpPr>
        <p:grpSp>
          <p:nvGrpSpPr>
            <p:cNvPr id="55" name="Group 54">
              <a:extLst>
                <a:ext uri="{FF2B5EF4-FFF2-40B4-BE49-F238E27FC236}">
                  <a16:creationId xmlns:a16="http://schemas.microsoft.com/office/drawing/2014/main" id="{CEA6CED7-EAAE-38B9-E770-FF90A27989D9}"/>
                </a:ext>
              </a:extLst>
            </p:cNvPr>
            <p:cNvGrpSpPr/>
            <p:nvPr/>
          </p:nvGrpSpPr>
          <p:grpSpPr>
            <a:xfrm>
              <a:off x="7532926" y="1917976"/>
              <a:ext cx="2492460" cy="3041455"/>
              <a:chOff x="7663927" y="2545254"/>
              <a:chExt cx="2492460" cy="3041455"/>
            </a:xfrm>
          </p:grpSpPr>
          <p:sp>
            <p:nvSpPr>
              <p:cNvPr id="57" name="Shape">
                <a:extLst>
                  <a:ext uri="{FF2B5EF4-FFF2-40B4-BE49-F238E27FC236}">
                    <a16:creationId xmlns:a16="http://schemas.microsoft.com/office/drawing/2014/main" id="{535FAC0D-7E8C-E182-9BC8-BE72013C5011}"/>
                  </a:ext>
                </a:extLst>
              </p:cNvPr>
              <p:cNvSpPr/>
              <p:nvPr/>
            </p:nvSpPr>
            <p:spPr>
              <a:xfrm flipH="1">
                <a:off x="8547044" y="3428375"/>
                <a:ext cx="1358402" cy="1358402"/>
              </a:xfrm>
              <a:custGeom>
                <a:avLst/>
                <a:gdLst/>
                <a:ahLst/>
                <a:cxnLst>
                  <a:cxn ang="0">
                    <a:pos x="wd2" y="hd2"/>
                  </a:cxn>
                  <a:cxn ang="5400000">
                    <a:pos x="wd2" y="hd2"/>
                  </a:cxn>
                  <a:cxn ang="10800000">
                    <a:pos x="wd2" y="hd2"/>
                  </a:cxn>
                  <a:cxn ang="16200000">
                    <a:pos x="wd2" y="hd2"/>
                  </a:cxn>
                </a:cxnLst>
                <a:rect l="0" t="0" r="r" b="b"/>
                <a:pathLst>
                  <a:path w="21600" h="21600" extrusionOk="0">
                    <a:moveTo>
                      <a:pt x="13991" y="479"/>
                    </a:moveTo>
                    <a:cubicBezTo>
                      <a:pt x="12983" y="166"/>
                      <a:pt x="11911" y="0"/>
                      <a:pt x="10800" y="0"/>
                    </a:cubicBezTo>
                    <a:cubicBezTo>
                      <a:pt x="4838" y="0"/>
                      <a:pt x="0" y="4832"/>
                      <a:pt x="0" y="10800"/>
                    </a:cubicBezTo>
                    <a:cubicBezTo>
                      <a:pt x="0" y="16762"/>
                      <a:pt x="4832" y="21600"/>
                      <a:pt x="10800" y="21600"/>
                    </a:cubicBezTo>
                    <a:cubicBezTo>
                      <a:pt x="16762" y="21600"/>
                      <a:pt x="21600" y="16768"/>
                      <a:pt x="21600" y="10800"/>
                    </a:cubicBezTo>
                    <a:cubicBezTo>
                      <a:pt x="21600" y="9798"/>
                      <a:pt x="21453" y="8834"/>
                      <a:pt x="21198" y="7915"/>
                    </a:cubicBezTo>
                    <a:cubicBezTo>
                      <a:pt x="17706" y="6830"/>
                      <a:pt x="14974" y="4015"/>
                      <a:pt x="13991" y="479"/>
                    </a:cubicBezTo>
                    <a:close/>
                  </a:path>
                </a:pathLst>
              </a:custGeom>
              <a:solidFill>
                <a:srgbClr val="3D8E92"/>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01</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58" name="Shape">
                <a:extLst>
                  <a:ext uri="{FF2B5EF4-FFF2-40B4-BE49-F238E27FC236}">
                    <a16:creationId xmlns:a16="http://schemas.microsoft.com/office/drawing/2014/main" id="{30FF796E-867E-784C-AD16-DD474A85B4A6}"/>
                  </a:ext>
                </a:extLst>
              </p:cNvPr>
              <p:cNvSpPr/>
              <p:nvPr/>
            </p:nvSpPr>
            <p:spPr>
              <a:xfrm flipH="1">
                <a:off x="7663927"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1" y="21121"/>
                    </a:cubicBezTo>
                    <a:cubicBezTo>
                      <a:pt x="14974" y="17578"/>
                      <a:pt x="17700" y="14768"/>
                      <a:pt x="21198" y="13689"/>
                    </a:cubicBezTo>
                    <a:cubicBezTo>
                      <a:pt x="21453" y="12770"/>
                      <a:pt x="21600" y="11806"/>
                      <a:pt x="21600" y="10803"/>
                    </a:cubicBezTo>
                    <a:cubicBezTo>
                      <a:pt x="21600" y="4833"/>
                      <a:pt x="16768" y="0"/>
                      <a:pt x="10800" y="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59" name="TextBox 58">
                <a:extLst>
                  <a:ext uri="{FF2B5EF4-FFF2-40B4-BE49-F238E27FC236}">
                    <a16:creationId xmlns:a16="http://schemas.microsoft.com/office/drawing/2014/main" id="{C1B9083F-09A8-98D6-87A5-7C52829F2514}"/>
                  </a:ext>
                </a:extLst>
              </p:cNvPr>
              <p:cNvSpPr txBox="1"/>
              <p:nvPr/>
            </p:nvSpPr>
            <p:spPr>
              <a:xfrm>
                <a:off x="8547044" y="4867666"/>
                <a:ext cx="1609343"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6" name="Picture 55">
              <a:extLst>
                <a:ext uri="{FF2B5EF4-FFF2-40B4-BE49-F238E27FC236}">
                  <a16:creationId xmlns:a16="http://schemas.microsoft.com/office/drawing/2014/main" id="{A96789A8-2AA4-687D-FFB9-293B1E4365EF}"/>
                </a:ext>
              </a:extLst>
            </p:cNvPr>
            <p:cNvPicPr>
              <a:picLocks noChangeAspect="1"/>
            </p:cNvPicPr>
            <p:nvPr/>
          </p:nvPicPr>
          <p:blipFill>
            <a:blip r:embed="rId6">
              <a:biLevel thresh="75000"/>
            </a:blip>
            <a:stretch>
              <a:fillRect/>
            </a:stretch>
          </p:blipFill>
          <p:spPr>
            <a:xfrm>
              <a:off x="7909899" y="2248364"/>
              <a:ext cx="604456" cy="604456"/>
            </a:xfrm>
            <a:prstGeom prst="rect">
              <a:avLst/>
            </a:prstGeom>
          </p:spPr>
        </p:pic>
      </p:grpSp>
    </p:spTree>
    <p:extLst>
      <p:ext uri="{BB962C8B-B14F-4D97-AF65-F5344CB8AC3E}">
        <p14:creationId xmlns:p14="http://schemas.microsoft.com/office/powerpoint/2010/main" val="30737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تحسين توزيع الموارد</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93296523-0318-CE28-9B77-13ACA874EA41}"/>
              </a:ext>
            </a:extLst>
          </p:cNvPr>
          <p:cNvGrpSpPr/>
          <p:nvPr/>
        </p:nvGrpSpPr>
        <p:grpSpPr>
          <a:xfrm flipH="1">
            <a:off x="1616302" y="2372560"/>
            <a:ext cx="2163667" cy="3375262"/>
            <a:chOff x="8541696" y="2116818"/>
            <a:chExt cx="2163667" cy="3375262"/>
          </a:xfrm>
          <a:solidFill>
            <a:srgbClr val="FFCC5E"/>
          </a:solidFill>
        </p:grpSpPr>
        <p:sp>
          <p:nvSpPr>
            <p:cNvPr id="35" name="Shape">
              <a:extLst>
                <a:ext uri="{FF2B5EF4-FFF2-40B4-BE49-F238E27FC236}">
                  <a16:creationId xmlns:a16="http://schemas.microsoft.com/office/drawing/2014/main" id="{1D133B1C-C078-EBF3-4444-765DE7BC54C0}"/>
                </a:ext>
              </a:extLst>
            </p:cNvPr>
            <p:cNvSpPr/>
            <p:nvPr/>
          </p:nvSpPr>
          <p:spPr>
            <a:xfrm>
              <a:off x="8541696" y="2116818"/>
              <a:ext cx="2163667" cy="3375262"/>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lnTo>
                    <a:pt x="10793" y="0"/>
                  </a:lnTo>
                  <a:cubicBezTo>
                    <a:pt x="4835" y="0"/>
                    <a:pt x="0" y="3100"/>
                    <a:pt x="0" y="6919"/>
                  </a:cubicBezTo>
                  <a:lnTo>
                    <a:pt x="0" y="8509"/>
                  </a:lnTo>
                  <a:lnTo>
                    <a:pt x="15836" y="8509"/>
                  </a:lnTo>
                  <a:cubicBezTo>
                    <a:pt x="16016" y="8509"/>
                    <a:pt x="16155" y="8420"/>
                    <a:pt x="16155" y="8304"/>
                  </a:cubicBezTo>
                  <a:lnTo>
                    <a:pt x="16155" y="7896"/>
                  </a:lnTo>
                  <a:cubicBezTo>
                    <a:pt x="16155" y="7771"/>
                    <a:pt x="16377" y="7691"/>
                    <a:pt x="16543" y="7771"/>
                  </a:cubicBezTo>
                  <a:lnTo>
                    <a:pt x="18857" y="8802"/>
                  </a:lnTo>
                  <a:cubicBezTo>
                    <a:pt x="18995" y="8864"/>
                    <a:pt x="18995" y="8997"/>
                    <a:pt x="18857" y="9059"/>
                  </a:cubicBezTo>
                  <a:lnTo>
                    <a:pt x="16543" y="10089"/>
                  </a:lnTo>
                  <a:cubicBezTo>
                    <a:pt x="16377" y="10161"/>
                    <a:pt x="16155" y="10089"/>
                    <a:pt x="16155" y="9965"/>
                  </a:cubicBezTo>
                  <a:lnTo>
                    <a:pt x="16155" y="9557"/>
                  </a:lnTo>
                  <a:cubicBezTo>
                    <a:pt x="16155" y="9441"/>
                    <a:pt x="16016" y="9352"/>
                    <a:pt x="15836" y="9352"/>
                  </a:cubicBezTo>
                  <a:lnTo>
                    <a:pt x="0" y="9352"/>
                  </a:lnTo>
                  <a:lnTo>
                    <a:pt x="0" y="19415"/>
                  </a:lnTo>
                  <a:cubicBezTo>
                    <a:pt x="0" y="20623"/>
                    <a:pt x="1524" y="21600"/>
                    <a:pt x="3408" y="21600"/>
                  </a:cubicBezTo>
                  <a:lnTo>
                    <a:pt x="18192" y="21600"/>
                  </a:lnTo>
                  <a:cubicBezTo>
                    <a:pt x="20076" y="21600"/>
                    <a:pt x="21600" y="20623"/>
                    <a:pt x="21600" y="19415"/>
                  </a:cubicBezTo>
                  <a:lnTo>
                    <a:pt x="21600" y="6928"/>
                  </a:lnTo>
                  <a:cubicBezTo>
                    <a:pt x="21600" y="3100"/>
                    <a:pt x="16765" y="0"/>
                    <a:pt x="10793" y="0"/>
                  </a:cubicBezTo>
                  <a:close/>
                  <a:moveTo>
                    <a:pt x="18178" y="6963"/>
                  </a:moveTo>
                  <a:lnTo>
                    <a:pt x="3422" y="6963"/>
                  </a:lnTo>
                  <a:cubicBezTo>
                    <a:pt x="2522" y="6963"/>
                    <a:pt x="1829" y="6430"/>
                    <a:pt x="1995" y="5862"/>
                  </a:cubicBezTo>
                  <a:cubicBezTo>
                    <a:pt x="2799" y="3215"/>
                    <a:pt x="6429" y="1208"/>
                    <a:pt x="10807" y="1208"/>
                  </a:cubicBezTo>
                  <a:cubicBezTo>
                    <a:pt x="15171" y="1208"/>
                    <a:pt x="18815" y="3206"/>
                    <a:pt x="19619" y="5862"/>
                  </a:cubicBezTo>
                  <a:cubicBezTo>
                    <a:pt x="19771" y="6430"/>
                    <a:pt x="19092" y="6963"/>
                    <a:pt x="18178" y="6963"/>
                  </a:cubicBezTo>
                  <a:close/>
                </a:path>
              </a:pathLst>
            </a:custGeom>
            <a:grp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solidFill>
                  <a:srgbClr val="168489"/>
                </a:solidFill>
              </a:endParaRPr>
            </a:p>
          </p:txBody>
        </p:sp>
        <p:sp>
          <p:nvSpPr>
            <p:cNvPr id="36" name="TextBox 35">
              <a:extLst>
                <a:ext uri="{FF2B5EF4-FFF2-40B4-BE49-F238E27FC236}">
                  <a16:creationId xmlns:a16="http://schemas.microsoft.com/office/drawing/2014/main" id="{7E58CB32-E33B-6DF1-BBC6-18609034212D}"/>
                </a:ext>
              </a:extLst>
            </p:cNvPr>
            <p:cNvSpPr txBox="1"/>
            <p:nvPr/>
          </p:nvSpPr>
          <p:spPr>
            <a:xfrm>
              <a:off x="8658780" y="4070685"/>
              <a:ext cx="2046582" cy="927946"/>
            </a:xfrm>
            <a:prstGeom prst="rect">
              <a:avLst/>
            </a:prstGeom>
            <a:grp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استخدام مؤشرات الأداء الرئيسية  </a:t>
              </a:r>
              <a:r>
                <a:rPr lang="en-US" sz="2400" b="1" dirty="0">
                  <a:latin typeface="Times New Roman" panose="02020603050405020304" pitchFamily="18" charset="0"/>
                  <a:ea typeface="Calibri" panose="020F0502020204030204" pitchFamily="34" charset="0"/>
                  <a:cs typeface="Adobe Arabic" panose="02040503050201020203" pitchFamily="18" charset="-78"/>
                </a:rPr>
                <a:t>(KPIs)</a:t>
              </a:r>
              <a:r>
                <a:rPr lang="ar-EG" sz="2400" b="1" dirty="0">
                  <a:latin typeface="Times New Roman" panose="02020603050405020304" pitchFamily="18" charset="0"/>
                  <a:ea typeface="Calibri" panose="020F0502020204030204" pitchFamily="34" charset="0"/>
                  <a:cs typeface="Adobe Arabic" panose="02040503050201020203" pitchFamily="18" charset="-78"/>
                </a:rPr>
                <a:t>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id="{4250390D-A79C-81E4-D946-8A72D1B614F3}"/>
              </a:ext>
            </a:extLst>
          </p:cNvPr>
          <p:cNvGrpSpPr/>
          <p:nvPr/>
        </p:nvGrpSpPr>
        <p:grpSpPr>
          <a:xfrm flipH="1">
            <a:off x="3920141" y="2372560"/>
            <a:ext cx="2163667" cy="3386365"/>
            <a:chOff x="6237857" y="2116818"/>
            <a:chExt cx="2163667" cy="3386365"/>
          </a:xfrm>
        </p:grpSpPr>
        <p:sp>
          <p:nvSpPr>
            <p:cNvPr id="38" name="Shape">
              <a:extLst>
                <a:ext uri="{FF2B5EF4-FFF2-40B4-BE49-F238E27FC236}">
                  <a16:creationId xmlns:a16="http://schemas.microsoft.com/office/drawing/2014/main" id="{6B16A2A1-32C9-7DE1-2391-EE492215182F}"/>
                </a:ext>
              </a:extLst>
            </p:cNvPr>
            <p:cNvSpPr/>
            <p:nvPr/>
          </p:nvSpPr>
          <p:spPr>
            <a:xfrm>
              <a:off x="6237857" y="3587944"/>
              <a:ext cx="2163667" cy="1915239"/>
            </a:xfrm>
            <a:custGeom>
              <a:avLst/>
              <a:gdLst/>
              <a:ahLst/>
              <a:cxnLst>
                <a:cxn ang="0">
                  <a:pos x="wd2" y="hd2"/>
                </a:cxn>
                <a:cxn ang="5400000">
                  <a:pos x="wd2" y="hd2"/>
                </a:cxn>
                <a:cxn ang="10800000">
                  <a:pos x="wd2" y="hd2"/>
                </a:cxn>
                <a:cxn ang="16200000">
                  <a:pos x="wd2" y="hd2"/>
                </a:cxn>
              </a:cxnLst>
              <a:rect l="0" t="0" r="r" b="b"/>
              <a:pathLst>
                <a:path w="21600" h="21600" extrusionOk="0">
                  <a:moveTo>
                    <a:pt x="0" y="17750"/>
                  </a:moveTo>
                  <a:cubicBezTo>
                    <a:pt x="0" y="19878"/>
                    <a:pt x="1524" y="21600"/>
                    <a:pt x="3408" y="21600"/>
                  </a:cubicBezTo>
                  <a:lnTo>
                    <a:pt x="18192" y="21600"/>
                  </a:lnTo>
                  <a:cubicBezTo>
                    <a:pt x="20076" y="21600"/>
                    <a:pt x="21600" y="19878"/>
                    <a:pt x="21600" y="17750"/>
                  </a:cubicBezTo>
                  <a:lnTo>
                    <a:pt x="21600" y="0"/>
                  </a:lnTo>
                  <a:lnTo>
                    <a:pt x="0" y="0"/>
                  </a:lnTo>
                  <a:lnTo>
                    <a:pt x="0" y="17750"/>
                  </a:lnTo>
                  <a:close/>
                </a:path>
              </a:pathLst>
            </a:custGeom>
            <a:solidFill>
              <a:srgbClr val="50A3A7"/>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solidFill>
                  <a:srgbClr val="168489"/>
                </a:solidFill>
              </a:endParaRPr>
            </a:p>
          </p:txBody>
        </p:sp>
        <p:sp>
          <p:nvSpPr>
            <p:cNvPr id="39" name="Shape">
              <a:extLst>
                <a:ext uri="{FF2B5EF4-FFF2-40B4-BE49-F238E27FC236}">
                  <a16:creationId xmlns:a16="http://schemas.microsoft.com/office/drawing/2014/main" id="{45AEAD7D-DD8C-B6C7-A57B-B6136ED0D99E}"/>
                </a:ext>
              </a:extLst>
            </p:cNvPr>
            <p:cNvSpPr/>
            <p:nvPr/>
          </p:nvSpPr>
          <p:spPr>
            <a:xfrm>
              <a:off x="6237857" y="2116818"/>
              <a:ext cx="2163664" cy="1329566"/>
            </a:xfrm>
            <a:custGeom>
              <a:avLst/>
              <a:gdLst/>
              <a:ahLst/>
              <a:cxnLst>
                <a:cxn ang="0">
                  <a:pos x="wd2" y="hd2"/>
                </a:cxn>
                <a:cxn ang="5400000">
                  <a:pos x="wd2" y="hd2"/>
                </a:cxn>
                <a:cxn ang="10800000">
                  <a:pos x="wd2" y="hd2"/>
                </a:cxn>
                <a:cxn ang="16200000">
                  <a:pos x="wd2" y="hd2"/>
                </a:cxn>
              </a:cxnLst>
              <a:rect l="0" t="0" r="r" b="b"/>
              <a:pathLst>
                <a:path w="21600" h="21600" extrusionOk="0">
                  <a:moveTo>
                    <a:pt x="21586" y="17564"/>
                  </a:moveTo>
                  <a:cubicBezTo>
                    <a:pt x="21586" y="7869"/>
                    <a:pt x="16751" y="0"/>
                    <a:pt x="10793" y="0"/>
                  </a:cubicBezTo>
                  <a:lnTo>
                    <a:pt x="10793" y="0"/>
                  </a:lnTo>
                  <a:cubicBezTo>
                    <a:pt x="4835" y="0"/>
                    <a:pt x="0" y="7869"/>
                    <a:pt x="0" y="17564"/>
                  </a:cubicBezTo>
                  <a:lnTo>
                    <a:pt x="0" y="21600"/>
                  </a:lnTo>
                  <a:lnTo>
                    <a:pt x="21600" y="21600"/>
                  </a:lnTo>
                  <a:lnTo>
                    <a:pt x="21600" y="17564"/>
                  </a:lnTo>
                  <a:close/>
                  <a:moveTo>
                    <a:pt x="18164" y="17654"/>
                  </a:moveTo>
                  <a:lnTo>
                    <a:pt x="3408" y="17654"/>
                  </a:lnTo>
                  <a:cubicBezTo>
                    <a:pt x="2508" y="17654"/>
                    <a:pt x="1815" y="16301"/>
                    <a:pt x="1981" y="14858"/>
                  </a:cubicBezTo>
                  <a:cubicBezTo>
                    <a:pt x="2785" y="8139"/>
                    <a:pt x="6415" y="3044"/>
                    <a:pt x="10793" y="3044"/>
                  </a:cubicBezTo>
                  <a:cubicBezTo>
                    <a:pt x="15157" y="3044"/>
                    <a:pt x="18801" y="8117"/>
                    <a:pt x="19605" y="14858"/>
                  </a:cubicBezTo>
                  <a:cubicBezTo>
                    <a:pt x="19771" y="16301"/>
                    <a:pt x="19078" y="17654"/>
                    <a:pt x="18164" y="17654"/>
                  </a:cubicBezTo>
                  <a:close/>
                </a:path>
              </a:pathLst>
            </a:custGeom>
            <a:solidFill>
              <a:srgbClr val="50A3A7"/>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solidFill>
                  <a:srgbClr val="168489"/>
                </a:solidFill>
              </a:endParaRPr>
            </a:p>
          </p:txBody>
        </p:sp>
        <p:sp>
          <p:nvSpPr>
            <p:cNvPr id="40" name="TextBox 39">
              <a:extLst>
                <a:ext uri="{FF2B5EF4-FFF2-40B4-BE49-F238E27FC236}">
                  <a16:creationId xmlns:a16="http://schemas.microsoft.com/office/drawing/2014/main" id="{773B52F3-3CBB-3A61-3774-3454FD1CEC45}"/>
                </a:ext>
              </a:extLst>
            </p:cNvPr>
            <p:cNvSpPr txBox="1"/>
            <p:nvPr/>
          </p:nvSpPr>
          <p:spPr>
            <a:xfrm>
              <a:off x="6444621" y="4013637"/>
              <a:ext cx="1806174" cy="927946"/>
            </a:xfrm>
            <a:prstGeom prst="rect">
              <a:avLst/>
            </a:prstGeom>
            <a:noFill/>
            <a:ln>
              <a:noFill/>
            </a:ln>
          </p:spPr>
          <p:txBody>
            <a:bodyPr wrap="square" rtlCol="0">
              <a:spAutoFit/>
            </a:bodyPr>
            <a:lstStyle/>
            <a:p>
              <a:pPr algn="ctr" rtl="1">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التركيز على التكامل بين الإدارات</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2C37CE21-07D2-A1DA-F088-6A5B12CEB6EE}"/>
              </a:ext>
            </a:extLst>
          </p:cNvPr>
          <p:cNvGrpSpPr/>
          <p:nvPr/>
        </p:nvGrpSpPr>
        <p:grpSpPr>
          <a:xfrm flipH="1">
            <a:off x="6234537" y="2372560"/>
            <a:ext cx="2166988" cy="3386365"/>
            <a:chOff x="3920140" y="2116818"/>
            <a:chExt cx="2166988" cy="3386365"/>
          </a:xfrm>
        </p:grpSpPr>
        <p:sp>
          <p:nvSpPr>
            <p:cNvPr id="60" name="Shape">
              <a:extLst>
                <a:ext uri="{FF2B5EF4-FFF2-40B4-BE49-F238E27FC236}">
                  <a16:creationId xmlns:a16="http://schemas.microsoft.com/office/drawing/2014/main" id="{38B6CCA0-8BB3-9CFA-8F69-6EC38392BAF8}"/>
                </a:ext>
              </a:extLst>
            </p:cNvPr>
            <p:cNvSpPr/>
            <p:nvPr/>
          </p:nvSpPr>
          <p:spPr>
            <a:xfrm>
              <a:off x="3920140" y="2116818"/>
              <a:ext cx="2163664" cy="1329566"/>
            </a:xfrm>
            <a:custGeom>
              <a:avLst/>
              <a:gdLst/>
              <a:ahLst/>
              <a:cxnLst>
                <a:cxn ang="0">
                  <a:pos x="wd2" y="hd2"/>
                </a:cxn>
                <a:cxn ang="5400000">
                  <a:pos x="wd2" y="hd2"/>
                </a:cxn>
                <a:cxn ang="10800000">
                  <a:pos x="wd2" y="hd2"/>
                </a:cxn>
                <a:cxn ang="16200000">
                  <a:pos x="wd2" y="hd2"/>
                </a:cxn>
              </a:cxnLst>
              <a:rect l="0" t="0" r="r" b="b"/>
              <a:pathLst>
                <a:path w="21600" h="21600" extrusionOk="0">
                  <a:moveTo>
                    <a:pt x="21586" y="17564"/>
                  </a:moveTo>
                  <a:cubicBezTo>
                    <a:pt x="21586" y="7869"/>
                    <a:pt x="16751" y="0"/>
                    <a:pt x="10793" y="0"/>
                  </a:cubicBezTo>
                  <a:lnTo>
                    <a:pt x="10793" y="0"/>
                  </a:lnTo>
                  <a:cubicBezTo>
                    <a:pt x="4835" y="0"/>
                    <a:pt x="0" y="7869"/>
                    <a:pt x="0" y="17564"/>
                  </a:cubicBezTo>
                  <a:lnTo>
                    <a:pt x="0" y="21600"/>
                  </a:lnTo>
                  <a:lnTo>
                    <a:pt x="21600" y="21600"/>
                  </a:lnTo>
                  <a:lnTo>
                    <a:pt x="21600" y="17564"/>
                  </a:lnTo>
                  <a:close/>
                  <a:moveTo>
                    <a:pt x="18178" y="17654"/>
                  </a:moveTo>
                  <a:lnTo>
                    <a:pt x="3422" y="17654"/>
                  </a:lnTo>
                  <a:cubicBezTo>
                    <a:pt x="2522" y="17654"/>
                    <a:pt x="1829" y="16301"/>
                    <a:pt x="1995" y="14858"/>
                  </a:cubicBezTo>
                  <a:cubicBezTo>
                    <a:pt x="2799" y="8139"/>
                    <a:pt x="6429" y="3044"/>
                    <a:pt x="10807" y="3044"/>
                  </a:cubicBezTo>
                  <a:cubicBezTo>
                    <a:pt x="15171" y="3044"/>
                    <a:pt x="18815" y="8117"/>
                    <a:pt x="19619" y="14858"/>
                  </a:cubicBezTo>
                  <a:cubicBezTo>
                    <a:pt x="19771" y="16301"/>
                    <a:pt x="19078" y="17654"/>
                    <a:pt x="18178" y="17654"/>
                  </a:cubicBezTo>
                  <a:close/>
                </a:path>
              </a:pathLst>
            </a:custGeom>
            <a:solidFill>
              <a:srgbClr val="9FCFD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solidFill>
                  <a:srgbClr val="168489"/>
                </a:solidFill>
              </a:endParaRPr>
            </a:p>
          </p:txBody>
        </p:sp>
        <p:sp>
          <p:nvSpPr>
            <p:cNvPr id="61" name="Shape">
              <a:extLst>
                <a:ext uri="{FF2B5EF4-FFF2-40B4-BE49-F238E27FC236}">
                  <a16:creationId xmlns:a16="http://schemas.microsoft.com/office/drawing/2014/main" id="{80639F1D-956E-095B-214B-2495DB40BC46}"/>
                </a:ext>
              </a:extLst>
            </p:cNvPr>
            <p:cNvSpPr/>
            <p:nvPr/>
          </p:nvSpPr>
          <p:spPr>
            <a:xfrm>
              <a:off x="3920140" y="3587944"/>
              <a:ext cx="2163667" cy="1915239"/>
            </a:xfrm>
            <a:custGeom>
              <a:avLst/>
              <a:gdLst/>
              <a:ahLst/>
              <a:cxnLst>
                <a:cxn ang="0">
                  <a:pos x="wd2" y="hd2"/>
                </a:cxn>
                <a:cxn ang="5400000">
                  <a:pos x="wd2" y="hd2"/>
                </a:cxn>
                <a:cxn ang="10800000">
                  <a:pos x="wd2" y="hd2"/>
                </a:cxn>
                <a:cxn ang="16200000">
                  <a:pos x="wd2" y="hd2"/>
                </a:cxn>
              </a:cxnLst>
              <a:rect l="0" t="0" r="r" b="b"/>
              <a:pathLst>
                <a:path w="21600" h="21600" extrusionOk="0">
                  <a:moveTo>
                    <a:pt x="0" y="17750"/>
                  </a:moveTo>
                  <a:cubicBezTo>
                    <a:pt x="0" y="19878"/>
                    <a:pt x="1524" y="21600"/>
                    <a:pt x="3408" y="21600"/>
                  </a:cubicBezTo>
                  <a:lnTo>
                    <a:pt x="18192" y="21600"/>
                  </a:lnTo>
                  <a:cubicBezTo>
                    <a:pt x="20076" y="21600"/>
                    <a:pt x="21600" y="19878"/>
                    <a:pt x="21600" y="17750"/>
                  </a:cubicBezTo>
                  <a:lnTo>
                    <a:pt x="21600" y="0"/>
                  </a:lnTo>
                  <a:lnTo>
                    <a:pt x="0" y="0"/>
                  </a:lnTo>
                  <a:lnTo>
                    <a:pt x="0" y="17750"/>
                  </a:lnTo>
                  <a:close/>
                </a:path>
              </a:pathLst>
            </a:custGeom>
            <a:solidFill>
              <a:srgbClr val="9FCFD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62" name="TextBox 61">
              <a:extLst>
                <a:ext uri="{FF2B5EF4-FFF2-40B4-BE49-F238E27FC236}">
                  <a16:creationId xmlns:a16="http://schemas.microsoft.com/office/drawing/2014/main" id="{11D006EB-234B-D126-A73A-A30AD0B6037D}"/>
                </a:ext>
              </a:extLst>
            </p:cNvPr>
            <p:cNvSpPr txBox="1"/>
            <p:nvPr/>
          </p:nvSpPr>
          <p:spPr>
            <a:xfrm>
              <a:off x="4075088" y="4011955"/>
              <a:ext cx="2012040"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إدارة الموارد البشرية بذكاء</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3" name="Group 62">
            <a:extLst>
              <a:ext uri="{FF2B5EF4-FFF2-40B4-BE49-F238E27FC236}">
                <a16:creationId xmlns:a16="http://schemas.microsoft.com/office/drawing/2014/main" id="{E99ED2C6-5E71-BF43-993D-99B04DE33272}"/>
              </a:ext>
            </a:extLst>
          </p:cNvPr>
          <p:cNvGrpSpPr/>
          <p:nvPr/>
        </p:nvGrpSpPr>
        <p:grpSpPr>
          <a:xfrm flipH="1">
            <a:off x="8541696" y="2372559"/>
            <a:ext cx="2163667" cy="3376652"/>
            <a:chOff x="1616302" y="2116817"/>
            <a:chExt cx="2163667" cy="3376652"/>
          </a:xfrm>
        </p:grpSpPr>
        <p:sp>
          <p:nvSpPr>
            <p:cNvPr id="64" name="Shape">
              <a:extLst>
                <a:ext uri="{FF2B5EF4-FFF2-40B4-BE49-F238E27FC236}">
                  <a16:creationId xmlns:a16="http://schemas.microsoft.com/office/drawing/2014/main" id="{F013EB59-36B3-5458-840A-9B4C11E9AC4B}"/>
                </a:ext>
              </a:extLst>
            </p:cNvPr>
            <p:cNvSpPr/>
            <p:nvPr/>
          </p:nvSpPr>
          <p:spPr>
            <a:xfrm>
              <a:off x="1616302" y="2116817"/>
              <a:ext cx="2163667" cy="3376652"/>
            </a:xfrm>
            <a:custGeom>
              <a:avLst/>
              <a:gdLst/>
              <a:ahLst/>
              <a:cxnLst>
                <a:cxn ang="0">
                  <a:pos x="wd2" y="hd2"/>
                </a:cxn>
                <a:cxn ang="5400000">
                  <a:pos x="wd2" y="hd2"/>
                </a:cxn>
                <a:cxn ang="10800000">
                  <a:pos x="wd2" y="hd2"/>
                </a:cxn>
                <a:cxn ang="16200000">
                  <a:pos x="wd2" y="hd2"/>
                </a:cxn>
              </a:cxnLst>
              <a:rect l="0" t="0" r="r" b="b"/>
              <a:pathLst>
                <a:path w="21600" h="21600" extrusionOk="0">
                  <a:moveTo>
                    <a:pt x="2591" y="8931"/>
                  </a:moveTo>
                  <a:cubicBezTo>
                    <a:pt x="2591" y="8700"/>
                    <a:pt x="2882" y="8505"/>
                    <a:pt x="3256" y="8505"/>
                  </a:cubicBezTo>
                  <a:lnTo>
                    <a:pt x="21586" y="8505"/>
                  </a:lnTo>
                  <a:lnTo>
                    <a:pt x="21586" y="6916"/>
                  </a:lnTo>
                  <a:cubicBezTo>
                    <a:pt x="21586" y="3098"/>
                    <a:pt x="16751" y="0"/>
                    <a:pt x="10793" y="0"/>
                  </a:cubicBezTo>
                  <a:lnTo>
                    <a:pt x="10793" y="0"/>
                  </a:lnTo>
                  <a:cubicBezTo>
                    <a:pt x="4835" y="0"/>
                    <a:pt x="0" y="3098"/>
                    <a:pt x="0" y="6916"/>
                  </a:cubicBezTo>
                  <a:lnTo>
                    <a:pt x="0" y="19416"/>
                  </a:lnTo>
                  <a:cubicBezTo>
                    <a:pt x="0" y="20623"/>
                    <a:pt x="1524" y="21600"/>
                    <a:pt x="3408" y="21600"/>
                  </a:cubicBezTo>
                  <a:lnTo>
                    <a:pt x="18192" y="21600"/>
                  </a:lnTo>
                  <a:cubicBezTo>
                    <a:pt x="20076" y="21600"/>
                    <a:pt x="21600" y="20623"/>
                    <a:pt x="21600" y="19416"/>
                  </a:cubicBezTo>
                  <a:lnTo>
                    <a:pt x="21600" y="9348"/>
                  </a:lnTo>
                  <a:lnTo>
                    <a:pt x="3270" y="9348"/>
                  </a:lnTo>
                  <a:cubicBezTo>
                    <a:pt x="2896" y="9348"/>
                    <a:pt x="2591" y="9162"/>
                    <a:pt x="2591" y="8931"/>
                  </a:cubicBezTo>
                  <a:close/>
                  <a:moveTo>
                    <a:pt x="1981" y="5851"/>
                  </a:moveTo>
                  <a:cubicBezTo>
                    <a:pt x="2785" y="3205"/>
                    <a:pt x="6415" y="1199"/>
                    <a:pt x="10793" y="1199"/>
                  </a:cubicBezTo>
                  <a:cubicBezTo>
                    <a:pt x="15171" y="1199"/>
                    <a:pt x="18801" y="3196"/>
                    <a:pt x="19605" y="5851"/>
                  </a:cubicBezTo>
                  <a:cubicBezTo>
                    <a:pt x="19771" y="6419"/>
                    <a:pt x="19092" y="6951"/>
                    <a:pt x="18178" y="6951"/>
                  </a:cubicBezTo>
                  <a:lnTo>
                    <a:pt x="3422" y="6951"/>
                  </a:lnTo>
                  <a:cubicBezTo>
                    <a:pt x="2494" y="6951"/>
                    <a:pt x="1801" y="6419"/>
                    <a:pt x="1981" y="5851"/>
                  </a:cubicBezTo>
                  <a:close/>
                </a:path>
              </a:pathLst>
            </a:custGeom>
            <a:solidFill>
              <a:srgbClr val="B0B0B0"/>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65" name="TextBox 64">
              <a:extLst>
                <a:ext uri="{FF2B5EF4-FFF2-40B4-BE49-F238E27FC236}">
                  <a16:creationId xmlns:a16="http://schemas.microsoft.com/office/drawing/2014/main" id="{90AB829E-5C5F-A8E9-3227-7DE1702060C3}"/>
                </a:ext>
              </a:extLst>
            </p:cNvPr>
            <p:cNvSpPr txBox="1"/>
            <p:nvPr/>
          </p:nvSpPr>
          <p:spPr>
            <a:xfrm>
              <a:off x="1846336" y="4018237"/>
              <a:ext cx="1642732" cy="927946"/>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مواءمة الموارد مع الأولويات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68823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حالة عملية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136216" y="3128918"/>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تقنية تعمل على تطوير منتج جديد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FCED5DB6-7C11-0AFE-5F34-21F6897742A8}"/>
              </a:ext>
            </a:extLst>
          </p:cNvPr>
          <p:cNvSpPr txBox="1"/>
          <p:nvPr/>
        </p:nvSpPr>
        <p:spPr>
          <a:xfrm>
            <a:off x="4136216" y="383436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 الحاجة لتوزيع الموارد بين البحث والتطوير، التسويق، والإنتاج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3" name="Picture 22" descr="A small notepad with a pencil on top&#10;&#10;Description automatically generated">
            <a:extLst>
              <a:ext uri="{FF2B5EF4-FFF2-40B4-BE49-F238E27FC236}">
                <a16:creationId xmlns:a16="http://schemas.microsoft.com/office/drawing/2014/main" id="{CB4126F9-92D1-CD51-8F4B-568F6F01D10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42117" y1="15267" x2="42117" y2="15267"/>
                      </a14:backgroundRemoval>
                    </a14:imgEffect>
                  </a14:imgLayer>
                </a14:imgProps>
              </a:ext>
              <a:ext uri="{28A0092B-C50C-407E-A947-70E740481C1C}">
                <a14:useLocalDpi xmlns:a14="http://schemas.microsoft.com/office/drawing/2010/main" val="0"/>
              </a:ext>
            </a:extLst>
          </a:blip>
          <a:stretch>
            <a:fillRect/>
          </a:stretch>
        </p:blipFill>
        <p:spPr>
          <a:xfrm>
            <a:off x="660436" y="3687094"/>
            <a:ext cx="4229690" cy="2495898"/>
          </a:xfrm>
          <a:prstGeom prst="rect">
            <a:avLst/>
          </a:prstGeom>
        </p:spPr>
      </p:pic>
    </p:spTree>
    <p:extLst>
      <p:ext uri="{BB962C8B-B14F-4D97-AF65-F5344CB8AC3E}">
        <p14:creationId xmlns:p14="http://schemas.microsoft.com/office/powerpoint/2010/main" val="3627520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مؤسسات ناجحة في تطبيق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3" name="Group 42">
            <a:extLst>
              <a:ext uri="{FF2B5EF4-FFF2-40B4-BE49-F238E27FC236}">
                <a16:creationId xmlns:a16="http://schemas.microsoft.com/office/drawing/2014/main" id="{C62D2FE7-982F-4BFB-F635-F4195C062405}"/>
              </a:ext>
            </a:extLst>
          </p:cNvPr>
          <p:cNvGrpSpPr/>
          <p:nvPr/>
        </p:nvGrpSpPr>
        <p:grpSpPr>
          <a:xfrm>
            <a:off x="4012236" y="2544260"/>
            <a:ext cx="2126661" cy="2101879"/>
            <a:chOff x="4012236" y="2544260"/>
            <a:chExt cx="2126661" cy="2101879"/>
          </a:xfrm>
        </p:grpSpPr>
        <p:grpSp>
          <p:nvGrpSpPr>
            <p:cNvPr id="37" name="Group 36">
              <a:extLst>
                <a:ext uri="{FF2B5EF4-FFF2-40B4-BE49-F238E27FC236}">
                  <a16:creationId xmlns:a16="http://schemas.microsoft.com/office/drawing/2014/main" id="{F4C39660-C61C-0452-075A-D2F6B15DD6D4}"/>
                </a:ext>
              </a:extLst>
            </p:cNvPr>
            <p:cNvGrpSpPr/>
            <p:nvPr/>
          </p:nvGrpSpPr>
          <p:grpSpPr>
            <a:xfrm>
              <a:off x="4012236" y="2544260"/>
              <a:ext cx="2126661" cy="2101879"/>
              <a:chOff x="4012236" y="2544260"/>
              <a:chExt cx="2126661" cy="2101879"/>
            </a:xfrm>
          </p:grpSpPr>
          <p:grpSp>
            <p:nvGrpSpPr>
              <p:cNvPr id="24" name="Group 23">
                <a:extLst>
                  <a:ext uri="{FF2B5EF4-FFF2-40B4-BE49-F238E27FC236}">
                    <a16:creationId xmlns:a16="http://schemas.microsoft.com/office/drawing/2014/main" id="{7ECFA5E0-0D29-E484-F1EC-16C846E74564}"/>
                  </a:ext>
                </a:extLst>
              </p:cNvPr>
              <p:cNvGrpSpPr/>
              <p:nvPr/>
            </p:nvGrpSpPr>
            <p:grpSpPr>
              <a:xfrm>
                <a:off x="4252266" y="2544260"/>
                <a:ext cx="1886631" cy="2101879"/>
                <a:chOff x="4110520" y="2599940"/>
                <a:chExt cx="1886631" cy="2101879"/>
              </a:xfrm>
            </p:grpSpPr>
            <p:sp>
              <p:nvSpPr>
                <p:cNvPr id="25" name="Freeform: Shape 24">
                  <a:extLst>
                    <a:ext uri="{FF2B5EF4-FFF2-40B4-BE49-F238E27FC236}">
                      <a16:creationId xmlns:a16="http://schemas.microsoft.com/office/drawing/2014/main" id="{26878337-78CA-7DC7-9310-CE2D51191CE8}"/>
                    </a:ext>
                  </a:extLst>
                </p:cNvPr>
                <p:cNvSpPr/>
                <p:nvPr/>
              </p:nvSpPr>
              <p:spPr>
                <a:xfrm>
                  <a:off x="4328978" y="3103975"/>
                  <a:ext cx="1569424" cy="657962"/>
                </a:xfrm>
                <a:custGeom>
                  <a:avLst/>
                  <a:gdLst>
                    <a:gd name="connsiteX0" fmla="*/ 1046282 w 2092565"/>
                    <a:gd name="connsiteY0" fmla="*/ 0 h 877282"/>
                    <a:gd name="connsiteX1" fmla="*/ 2089870 w 2092565"/>
                    <a:gd name="connsiteY1" fmla="*/ 850548 h 877282"/>
                    <a:gd name="connsiteX2" fmla="*/ 2092565 w 2092565"/>
                    <a:gd name="connsiteY2" fmla="*/ 877282 h 877282"/>
                    <a:gd name="connsiteX3" fmla="*/ 1774694 w 2092565"/>
                    <a:gd name="connsiteY3" fmla="*/ 877282 h 877282"/>
                    <a:gd name="connsiteX4" fmla="*/ 1741826 w 2092565"/>
                    <a:gd name="connsiteY4" fmla="*/ 771401 h 877282"/>
                    <a:gd name="connsiteX5" fmla="*/ 1046282 w 2092565"/>
                    <a:gd name="connsiteY5" fmla="*/ 310363 h 877282"/>
                    <a:gd name="connsiteX6" fmla="*/ 350738 w 2092565"/>
                    <a:gd name="connsiteY6" fmla="*/ 771401 h 877282"/>
                    <a:gd name="connsiteX7" fmla="*/ 317871 w 2092565"/>
                    <a:gd name="connsiteY7" fmla="*/ 877282 h 877282"/>
                    <a:gd name="connsiteX8" fmla="*/ 0 w 2092565"/>
                    <a:gd name="connsiteY8" fmla="*/ 877282 h 877282"/>
                    <a:gd name="connsiteX9" fmla="*/ 2695 w 2092565"/>
                    <a:gd name="connsiteY9" fmla="*/ 850548 h 877282"/>
                    <a:gd name="connsiteX10" fmla="*/ 1046282 w 2092565"/>
                    <a:gd name="connsiteY10" fmla="*/ 0 h 87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2565" h="877282">
                      <a:moveTo>
                        <a:pt x="1046282" y="0"/>
                      </a:moveTo>
                      <a:cubicBezTo>
                        <a:pt x="1561054" y="0"/>
                        <a:pt x="1990541" y="365141"/>
                        <a:pt x="2089870" y="850548"/>
                      </a:cubicBezTo>
                      <a:lnTo>
                        <a:pt x="2092565" y="877282"/>
                      </a:lnTo>
                      <a:lnTo>
                        <a:pt x="1774694" y="877282"/>
                      </a:lnTo>
                      <a:lnTo>
                        <a:pt x="1741826" y="771401"/>
                      </a:lnTo>
                      <a:cubicBezTo>
                        <a:pt x="1627231" y="500468"/>
                        <a:pt x="1358957" y="310363"/>
                        <a:pt x="1046282" y="310363"/>
                      </a:cubicBezTo>
                      <a:cubicBezTo>
                        <a:pt x="733607" y="310363"/>
                        <a:pt x="465333" y="500468"/>
                        <a:pt x="350738" y="771401"/>
                      </a:cubicBezTo>
                      <a:lnTo>
                        <a:pt x="317871" y="877282"/>
                      </a:lnTo>
                      <a:lnTo>
                        <a:pt x="0" y="877282"/>
                      </a:lnTo>
                      <a:lnTo>
                        <a:pt x="2695" y="850548"/>
                      </a:lnTo>
                      <a:cubicBezTo>
                        <a:pt x="102023" y="365141"/>
                        <a:pt x="531511" y="0"/>
                        <a:pt x="1046282" y="0"/>
                      </a:cubicBezTo>
                      <a:close/>
                    </a:path>
                  </a:pathLst>
                </a:custGeom>
                <a:solidFill>
                  <a:srgbClr val="9ACCCE"/>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D4D537C7-4994-638A-E351-F375B63A637A}"/>
                    </a:ext>
                  </a:extLst>
                </p:cNvPr>
                <p:cNvSpPr/>
                <p:nvPr/>
              </p:nvSpPr>
              <p:spPr>
                <a:xfrm>
                  <a:off x="4314767" y="3855910"/>
                  <a:ext cx="1597844" cy="845909"/>
                </a:xfrm>
                <a:custGeom>
                  <a:avLst/>
                  <a:gdLst>
                    <a:gd name="connsiteX0" fmla="*/ 6316 w 2130458"/>
                    <a:gd name="connsiteY0" fmla="*/ 0 h 1127878"/>
                    <a:gd name="connsiteX1" fmla="*/ 313528 w 2130458"/>
                    <a:gd name="connsiteY1" fmla="*/ 0 h 1127878"/>
                    <a:gd name="connsiteX2" fmla="*/ 310364 w 2130458"/>
                    <a:gd name="connsiteY2" fmla="*/ 62648 h 1127878"/>
                    <a:gd name="connsiteX3" fmla="*/ 1065229 w 2130458"/>
                    <a:gd name="connsiteY3" fmla="*/ 817513 h 1127878"/>
                    <a:gd name="connsiteX4" fmla="*/ 1820094 w 2130458"/>
                    <a:gd name="connsiteY4" fmla="*/ 62648 h 1127878"/>
                    <a:gd name="connsiteX5" fmla="*/ 1816931 w 2130458"/>
                    <a:gd name="connsiteY5" fmla="*/ 0 h 1127878"/>
                    <a:gd name="connsiteX6" fmla="*/ 2124143 w 2130458"/>
                    <a:gd name="connsiteY6" fmla="*/ 0 h 1127878"/>
                    <a:gd name="connsiteX7" fmla="*/ 2130458 w 2130458"/>
                    <a:gd name="connsiteY7" fmla="*/ 62649 h 1127878"/>
                    <a:gd name="connsiteX8" fmla="*/ 1065229 w 2130458"/>
                    <a:gd name="connsiteY8" fmla="*/ 1127878 h 1127878"/>
                    <a:gd name="connsiteX9" fmla="*/ 0 w 2130458"/>
                    <a:gd name="connsiteY9" fmla="*/ 62649 h 1127878"/>
                    <a:gd name="connsiteX10" fmla="*/ 6316 w 2130458"/>
                    <a:gd name="connsiteY10" fmla="*/ 0 h 11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458" h="1127878">
                      <a:moveTo>
                        <a:pt x="6316" y="0"/>
                      </a:moveTo>
                      <a:lnTo>
                        <a:pt x="313528" y="0"/>
                      </a:lnTo>
                      <a:lnTo>
                        <a:pt x="310364" y="62648"/>
                      </a:lnTo>
                      <a:cubicBezTo>
                        <a:pt x="310364" y="479548"/>
                        <a:pt x="648329" y="817513"/>
                        <a:pt x="1065229" y="817513"/>
                      </a:cubicBezTo>
                      <a:cubicBezTo>
                        <a:pt x="1482129" y="817513"/>
                        <a:pt x="1820094" y="479548"/>
                        <a:pt x="1820094" y="62648"/>
                      </a:cubicBezTo>
                      <a:lnTo>
                        <a:pt x="1816931" y="0"/>
                      </a:lnTo>
                      <a:lnTo>
                        <a:pt x="2124143" y="0"/>
                      </a:lnTo>
                      <a:lnTo>
                        <a:pt x="2130458" y="62649"/>
                      </a:lnTo>
                      <a:cubicBezTo>
                        <a:pt x="2130458" y="650959"/>
                        <a:pt x="1653539" y="1127878"/>
                        <a:pt x="1065229" y="1127878"/>
                      </a:cubicBezTo>
                      <a:cubicBezTo>
                        <a:pt x="476919" y="1127878"/>
                        <a:pt x="0" y="650959"/>
                        <a:pt x="0" y="62649"/>
                      </a:cubicBezTo>
                      <a:lnTo>
                        <a:pt x="6316" y="0"/>
                      </a:lnTo>
                      <a:close/>
                    </a:path>
                  </a:pathLst>
                </a:cu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4A03DF9F-82EB-B7CE-2616-6385082B9064}"/>
                    </a:ext>
                  </a:extLst>
                </p:cNvPr>
                <p:cNvSpPr txBox="1"/>
                <p:nvPr/>
              </p:nvSpPr>
              <p:spPr>
                <a:xfrm>
                  <a:off x="4110520" y="2599940"/>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أمازون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2" name="Rectangle 31">
                <a:extLst>
                  <a:ext uri="{FF2B5EF4-FFF2-40B4-BE49-F238E27FC236}">
                    <a16:creationId xmlns:a16="http://schemas.microsoft.com/office/drawing/2014/main" id="{D050D3AD-1851-F973-BE92-45EC43611B3A}"/>
                  </a:ext>
                </a:extLst>
              </p:cNvPr>
              <p:cNvSpPr/>
              <p:nvPr/>
            </p:nvSpPr>
            <p:spPr>
              <a:xfrm>
                <a:off x="4012236" y="3800230"/>
                <a:ext cx="480060" cy="93974"/>
              </a:xfrm>
              <a:prstGeom prst="rect">
                <a:avLst/>
              </a:pr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pic>
          <p:nvPicPr>
            <p:cNvPr id="39" name="Picture 38" descr="A black and orange logo&#10;&#10;Description automatically generated">
              <a:extLst>
                <a:ext uri="{FF2B5EF4-FFF2-40B4-BE49-F238E27FC236}">
                  <a16:creationId xmlns:a16="http://schemas.microsoft.com/office/drawing/2014/main" id="{BCC187DE-C4FC-C3E9-48E6-44CE29AEA6E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60632" y1="52299" x2="60632" y2="52299"/>
                          <a14:foregroundMark x1="55460" y1="78736" x2="55460" y2="78736"/>
                          <a14:foregroundMark x1="55460" y1="77586" x2="55460" y2="77586"/>
                          <a14:foregroundMark x1="68678" y1="72126" x2="68678" y2="72126"/>
                        </a14:backgroundRemoval>
                      </a14:imgEffect>
                    </a14:imgLayer>
                  </a14:imgProps>
                </a:ext>
                <a:ext uri="{28A0092B-C50C-407E-A947-70E740481C1C}">
                  <a14:useLocalDpi xmlns:a14="http://schemas.microsoft.com/office/drawing/2010/main" val="0"/>
                </a:ext>
              </a:extLst>
            </a:blip>
            <a:stretch>
              <a:fillRect/>
            </a:stretch>
          </p:blipFill>
          <p:spPr>
            <a:xfrm>
              <a:off x="4689439" y="3342417"/>
              <a:ext cx="1103574" cy="1103574"/>
            </a:xfrm>
            <a:prstGeom prst="rect">
              <a:avLst/>
            </a:prstGeom>
          </p:spPr>
        </p:pic>
      </p:grpSp>
      <p:grpSp>
        <p:nvGrpSpPr>
          <p:cNvPr id="42" name="Group 41">
            <a:extLst>
              <a:ext uri="{FF2B5EF4-FFF2-40B4-BE49-F238E27FC236}">
                <a16:creationId xmlns:a16="http://schemas.microsoft.com/office/drawing/2014/main" id="{808FA582-973D-1C94-D30B-5AA5E109D498}"/>
              </a:ext>
            </a:extLst>
          </p:cNvPr>
          <p:cNvGrpSpPr/>
          <p:nvPr/>
        </p:nvGrpSpPr>
        <p:grpSpPr>
          <a:xfrm>
            <a:off x="6018574" y="3048295"/>
            <a:ext cx="2186514" cy="2234973"/>
            <a:chOff x="6018574" y="3048295"/>
            <a:chExt cx="2186514" cy="2234973"/>
          </a:xfrm>
        </p:grpSpPr>
        <p:grpSp>
          <p:nvGrpSpPr>
            <p:cNvPr id="36" name="Group 35">
              <a:extLst>
                <a:ext uri="{FF2B5EF4-FFF2-40B4-BE49-F238E27FC236}">
                  <a16:creationId xmlns:a16="http://schemas.microsoft.com/office/drawing/2014/main" id="{9394FFB8-FAC7-B9F2-4719-B5F379DADE6A}"/>
                </a:ext>
              </a:extLst>
            </p:cNvPr>
            <p:cNvGrpSpPr/>
            <p:nvPr/>
          </p:nvGrpSpPr>
          <p:grpSpPr>
            <a:xfrm>
              <a:off x="6018574" y="3048295"/>
              <a:ext cx="2186514" cy="2234973"/>
              <a:chOff x="6018574" y="3048295"/>
              <a:chExt cx="2186514" cy="2234973"/>
            </a:xfrm>
          </p:grpSpPr>
          <p:grpSp>
            <p:nvGrpSpPr>
              <p:cNvPr id="20" name="Group 19">
                <a:extLst>
                  <a:ext uri="{FF2B5EF4-FFF2-40B4-BE49-F238E27FC236}">
                    <a16:creationId xmlns:a16="http://schemas.microsoft.com/office/drawing/2014/main" id="{D74C63F3-7CE1-6E1B-9E49-F6290A57F3FB}"/>
                  </a:ext>
                </a:extLst>
              </p:cNvPr>
              <p:cNvGrpSpPr/>
              <p:nvPr/>
            </p:nvGrpSpPr>
            <p:grpSpPr>
              <a:xfrm>
                <a:off x="6318457" y="3048295"/>
                <a:ext cx="1886631" cy="2234973"/>
                <a:chOff x="6176711" y="3103975"/>
                <a:chExt cx="1886631" cy="2234973"/>
              </a:xfrm>
            </p:grpSpPr>
            <p:sp>
              <p:nvSpPr>
                <p:cNvPr id="21" name="Freeform: Shape 20">
                  <a:extLst>
                    <a:ext uri="{FF2B5EF4-FFF2-40B4-BE49-F238E27FC236}">
                      <a16:creationId xmlns:a16="http://schemas.microsoft.com/office/drawing/2014/main" id="{4BFC3A37-8923-37D9-CE2D-E8D55E841A40}"/>
                    </a:ext>
                  </a:extLst>
                </p:cNvPr>
                <p:cNvSpPr/>
                <p:nvPr/>
              </p:nvSpPr>
              <p:spPr>
                <a:xfrm>
                  <a:off x="6321105" y="3103975"/>
                  <a:ext cx="1597844" cy="845909"/>
                </a:xfrm>
                <a:custGeom>
                  <a:avLst/>
                  <a:gdLst>
                    <a:gd name="connsiteX0" fmla="*/ 1065229 w 2130458"/>
                    <a:gd name="connsiteY0" fmla="*/ 0 h 1127878"/>
                    <a:gd name="connsiteX1" fmla="*/ 2130458 w 2130458"/>
                    <a:gd name="connsiteY1" fmla="*/ 1065229 h 1127878"/>
                    <a:gd name="connsiteX2" fmla="*/ 2124142 w 2130458"/>
                    <a:gd name="connsiteY2" fmla="*/ 1127878 h 1127878"/>
                    <a:gd name="connsiteX3" fmla="*/ 1816931 w 2130458"/>
                    <a:gd name="connsiteY3" fmla="*/ 1127878 h 1127878"/>
                    <a:gd name="connsiteX4" fmla="*/ 1820094 w 2130458"/>
                    <a:gd name="connsiteY4" fmla="*/ 1065228 h 1127878"/>
                    <a:gd name="connsiteX5" fmla="*/ 1065229 w 2130458"/>
                    <a:gd name="connsiteY5" fmla="*/ 310363 h 1127878"/>
                    <a:gd name="connsiteX6" fmla="*/ 310364 w 2130458"/>
                    <a:gd name="connsiteY6" fmla="*/ 1065228 h 1127878"/>
                    <a:gd name="connsiteX7" fmla="*/ 313528 w 2130458"/>
                    <a:gd name="connsiteY7" fmla="*/ 1127878 h 1127878"/>
                    <a:gd name="connsiteX8" fmla="*/ 6316 w 2130458"/>
                    <a:gd name="connsiteY8" fmla="*/ 1127878 h 1127878"/>
                    <a:gd name="connsiteX9" fmla="*/ 0 w 2130458"/>
                    <a:gd name="connsiteY9" fmla="*/ 1065229 h 1127878"/>
                    <a:gd name="connsiteX10" fmla="*/ 1065229 w 2130458"/>
                    <a:gd name="connsiteY10" fmla="*/ 0 h 11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458" h="1127878">
                      <a:moveTo>
                        <a:pt x="1065229" y="0"/>
                      </a:moveTo>
                      <a:cubicBezTo>
                        <a:pt x="1653539" y="0"/>
                        <a:pt x="2130458" y="476919"/>
                        <a:pt x="2130458" y="1065229"/>
                      </a:cubicBezTo>
                      <a:lnTo>
                        <a:pt x="2124142" y="1127878"/>
                      </a:lnTo>
                      <a:lnTo>
                        <a:pt x="1816931" y="1127878"/>
                      </a:lnTo>
                      <a:lnTo>
                        <a:pt x="1820094" y="1065228"/>
                      </a:lnTo>
                      <a:cubicBezTo>
                        <a:pt x="1820094" y="648328"/>
                        <a:pt x="1482129" y="310363"/>
                        <a:pt x="1065229" y="310363"/>
                      </a:cubicBezTo>
                      <a:cubicBezTo>
                        <a:pt x="648329" y="310363"/>
                        <a:pt x="310364" y="648328"/>
                        <a:pt x="310364" y="1065228"/>
                      </a:cubicBezTo>
                      <a:lnTo>
                        <a:pt x="313528" y="1127878"/>
                      </a:lnTo>
                      <a:lnTo>
                        <a:pt x="6316" y="1127878"/>
                      </a:lnTo>
                      <a:lnTo>
                        <a:pt x="0" y="1065229"/>
                      </a:lnTo>
                      <a:cubicBezTo>
                        <a:pt x="0" y="476919"/>
                        <a:pt x="476919" y="0"/>
                        <a:pt x="1065229" y="0"/>
                      </a:cubicBezTo>
                      <a:close/>
                    </a:path>
                  </a:pathLst>
                </a:cu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0FF4B407-33FD-3BD8-D796-C2CD4AB2EFF4}"/>
                    </a:ext>
                  </a:extLst>
                </p:cNvPr>
                <p:cNvSpPr/>
                <p:nvPr/>
              </p:nvSpPr>
              <p:spPr>
                <a:xfrm>
                  <a:off x="6335316" y="4043857"/>
                  <a:ext cx="1569423" cy="657962"/>
                </a:xfrm>
                <a:custGeom>
                  <a:avLst/>
                  <a:gdLst>
                    <a:gd name="connsiteX0" fmla="*/ 0 w 2092564"/>
                    <a:gd name="connsiteY0" fmla="*/ 0 h 877282"/>
                    <a:gd name="connsiteX1" fmla="*/ 317872 w 2092564"/>
                    <a:gd name="connsiteY1" fmla="*/ 0 h 877282"/>
                    <a:gd name="connsiteX2" fmla="*/ 350738 w 2092564"/>
                    <a:gd name="connsiteY2" fmla="*/ 105879 h 877282"/>
                    <a:gd name="connsiteX3" fmla="*/ 1046282 w 2092564"/>
                    <a:gd name="connsiteY3" fmla="*/ 566917 h 877282"/>
                    <a:gd name="connsiteX4" fmla="*/ 1741826 w 2092564"/>
                    <a:gd name="connsiteY4" fmla="*/ 105879 h 877282"/>
                    <a:gd name="connsiteX5" fmla="*/ 1774693 w 2092564"/>
                    <a:gd name="connsiteY5" fmla="*/ 0 h 877282"/>
                    <a:gd name="connsiteX6" fmla="*/ 2092564 w 2092564"/>
                    <a:gd name="connsiteY6" fmla="*/ 0 h 877282"/>
                    <a:gd name="connsiteX7" fmla="*/ 2089869 w 2092564"/>
                    <a:gd name="connsiteY7" fmla="*/ 26734 h 877282"/>
                    <a:gd name="connsiteX8" fmla="*/ 1046282 w 2092564"/>
                    <a:gd name="connsiteY8" fmla="*/ 877282 h 877282"/>
                    <a:gd name="connsiteX9" fmla="*/ 2695 w 2092564"/>
                    <a:gd name="connsiteY9" fmla="*/ 26734 h 877282"/>
                    <a:gd name="connsiteX10" fmla="*/ 0 w 2092564"/>
                    <a:gd name="connsiteY10" fmla="*/ 0 h 87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2564" h="877282">
                      <a:moveTo>
                        <a:pt x="0" y="0"/>
                      </a:moveTo>
                      <a:lnTo>
                        <a:pt x="317872" y="0"/>
                      </a:lnTo>
                      <a:lnTo>
                        <a:pt x="350738" y="105879"/>
                      </a:lnTo>
                      <a:cubicBezTo>
                        <a:pt x="465333" y="376812"/>
                        <a:pt x="733607" y="566917"/>
                        <a:pt x="1046282" y="566917"/>
                      </a:cubicBezTo>
                      <a:cubicBezTo>
                        <a:pt x="1358957" y="566917"/>
                        <a:pt x="1627231" y="376812"/>
                        <a:pt x="1741826" y="105879"/>
                      </a:cubicBezTo>
                      <a:lnTo>
                        <a:pt x="1774693" y="0"/>
                      </a:lnTo>
                      <a:lnTo>
                        <a:pt x="2092564" y="0"/>
                      </a:lnTo>
                      <a:lnTo>
                        <a:pt x="2089869" y="26734"/>
                      </a:lnTo>
                      <a:cubicBezTo>
                        <a:pt x="1990541" y="512141"/>
                        <a:pt x="1561053" y="877282"/>
                        <a:pt x="1046282" y="877282"/>
                      </a:cubicBezTo>
                      <a:cubicBezTo>
                        <a:pt x="531511" y="877282"/>
                        <a:pt x="102024" y="512141"/>
                        <a:pt x="2695" y="26734"/>
                      </a:cubicBezTo>
                      <a:lnTo>
                        <a:pt x="0" y="0"/>
                      </a:lnTo>
                      <a:close/>
                    </a:path>
                  </a:pathLst>
                </a:custGeom>
                <a:solidFill>
                  <a:srgbClr val="3D8E92"/>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F7AC30B-B118-4C36-A320-F0BA0C73CB3B}"/>
                    </a:ext>
                  </a:extLst>
                </p:cNvPr>
                <p:cNvSpPr txBox="1"/>
                <p:nvPr/>
              </p:nvSpPr>
              <p:spPr>
                <a:xfrm>
                  <a:off x="6176711" y="4938454"/>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شركة تسلا</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3" name="Rectangle 32">
                <a:extLst>
                  <a:ext uri="{FF2B5EF4-FFF2-40B4-BE49-F238E27FC236}">
                    <a16:creationId xmlns:a16="http://schemas.microsoft.com/office/drawing/2014/main" id="{78EFF12B-028C-7FA1-2013-7A7A9B7920D3}"/>
                  </a:ext>
                </a:extLst>
              </p:cNvPr>
              <p:cNvSpPr/>
              <p:nvPr/>
            </p:nvSpPr>
            <p:spPr>
              <a:xfrm>
                <a:off x="6018574" y="3800230"/>
                <a:ext cx="480060" cy="93974"/>
              </a:xfrm>
              <a:prstGeom prst="rect">
                <a:avLst/>
              </a:pr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pic>
          <p:nvPicPr>
            <p:cNvPr id="41" name="Picture 40" descr="A black and white logo&#10;&#10;Description automatically generated">
              <a:extLst>
                <a:ext uri="{FF2B5EF4-FFF2-40B4-BE49-F238E27FC236}">
                  <a16:creationId xmlns:a16="http://schemas.microsoft.com/office/drawing/2014/main" id="{180D3E5B-906B-B918-16DF-FE40CFAD290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51111" y1="13333" x2="51111" y2="13333"/>
                        </a14:backgroundRemoval>
                      </a14:imgEffect>
                    </a14:imgLayer>
                  </a14:imgProps>
                </a:ext>
                <a:ext uri="{28A0092B-C50C-407E-A947-70E740481C1C}">
                  <a14:useLocalDpi xmlns:a14="http://schemas.microsoft.com/office/drawing/2010/main" val="0"/>
                </a:ext>
              </a:extLst>
            </a:blip>
            <a:stretch>
              <a:fillRect/>
            </a:stretch>
          </p:blipFill>
          <p:spPr>
            <a:xfrm>
              <a:off x="6717241" y="3388905"/>
              <a:ext cx="1071563" cy="1071563"/>
            </a:xfrm>
            <a:prstGeom prst="rect">
              <a:avLst/>
            </a:prstGeom>
          </p:spPr>
        </p:pic>
      </p:grpSp>
      <p:grpSp>
        <p:nvGrpSpPr>
          <p:cNvPr id="46" name="Group 45">
            <a:extLst>
              <a:ext uri="{FF2B5EF4-FFF2-40B4-BE49-F238E27FC236}">
                <a16:creationId xmlns:a16="http://schemas.microsoft.com/office/drawing/2014/main" id="{94ACAB72-457B-7B4E-606B-8B3851B7EB8A}"/>
              </a:ext>
            </a:extLst>
          </p:cNvPr>
          <p:cNvGrpSpPr/>
          <p:nvPr/>
        </p:nvGrpSpPr>
        <p:grpSpPr>
          <a:xfrm>
            <a:off x="8029870" y="2544260"/>
            <a:ext cx="2330908" cy="2101879"/>
            <a:chOff x="8024913" y="2544260"/>
            <a:chExt cx="2330908" cy="2101879"/>
          </a:xfrm>
        </p:grpSpPr>
        <p:grpSp>
          <p:nvGrpSpPr>
            <p:cNvPr id="35" name="Group 34">
              <a:extLst>
                <a:ext uri="{FF2B5EF4-FFF2-40B4-BE49-F238E27FC236}">
                  <a16:creationId xmlns:a16="http://schemas.microsoft.com/office/drawing/2014/main" id="{1651D2BA-53B5-D689-14FE-18C595A28A8E}"/>
                </a:ext>
              </a:extLst>
            </p:cNvPr>
            <p:cNvGrpSpPr/>
            <p:nvPr/>
          </p:nvGrpSpPr>
          <p:grpSpPr>
            <a:xfrm>
              <a:off x="8024913" y="2544260"/>
              <a:ext cx="2330908" cy="2101879"/>
              <a:chOff x="8024913" y="2544260"/>
              <a:chExt cx="2330908" cy="2101879"/>
            </a:xfrm>
          </p:grpSpPr>
          <p:grpSp>
            <p:nvGrpSpPr>
              <p:cNvPr id="16" name="Group 15">
                <a:extLst>
                  <a:ext uri="{FF2B5EF4-FFF2-40B4-BE49-F238E27FC236}">
                    <a16:creationId xmlns:a16="http://schemas.microsoft.com/office/drawing/2014/main" id="{977B4E5C-71DC-076E-A1B9-C09719C0DD8F}"/>
                  </a:ext>
                </a:extLst>
              </p:cNvPr>
              <p:cNvGrpSpPr/>
              <p:nvPr/>
            </p:nvGrpSpPr>
            <p:grpSpPr>
              <a:xfrm>
                <a:off x="8469190" y="2544260"/>
                <a:ext cx="1886631" cy="2101879"/>
                <a:chOff x="8327444" y="2599940"/>
                <a:chExt cx="1886631" cy="2101879"/>
              </a:xfrm>
            </p:grpSpPr>
            <p:sp>
              <p:nvSpPr>
                <p:cNvPr id="17" name="Freeform: Shape 16">
                  <a:extLst>
                    <a:ext uri="{FF2B5EF4-FFF2-40B4-BE49-F238E27FC236}">
                      <a16:creationId xmlns:a16="http://schemas.microsoft.com/office/drawing/2014/main" id="{374FB1D1-8711-E01B-88F4-8B279BF5CA6F}"/>
                    </a:ext>
                  </a:extLst>
                </p:cNvPr>
                <p:cNvSpPr/>
                <p:nvPr/>
              </p:nvSpPr>
              <p:spPr>
                <a:xfrm>
                  <a:off x="8341654" y="3103975"/>
                  <a:ext cx="1569423" cy="657962"/>
                </a:xfrm>
                <a:custGeom>
                  <a:avLst/>
                  <a:gdLst>
                    <a:gd name="connsiteX0" fmla="*/ 1046282 w 2092564"/>
                    <a:gd name="connsiteY0" fmla="*/ 0 h 877282"/>
                    <a:gd name="connsiteX1" fmla="*/ 2089869 w 2092564"/>
                    <a:gd name="connsiteY1" fmla="*/ 850548 h 877282"/>
                    <a:gd name="connsiteX2" fmla="*/ 2092564 w 2092564"/>
                    <a:gd name="connsiteY2" fmla="*/ 877282 h 877282"/>
                    <a:gd name="connsiteX3" fmla="*/ 1774694 w 2092564"/>
                    <a:gd name="connsiteY3" fmla="*/ 877282 h 877282"/>
                    <a:gd name="connsiteX4" fmla="*/ 1741827 w 2092564"/>
                    <a:gd name="connsiteY4" fmla="*/ 771401 h 877282"/>
                    <a:gd name="connsiteX5" fmla="*/ 1046283 w 2092564"/>
                    <a:gd name="connsiteY5" fmla="*/ 310363 h 877282"/>
                    <a:gd name="connsiteX6" fmla="*/ 350739 w 2092564"/>
                    <a:gd name="connsiteY6" fmla="*/ 771401 h 877282"/>
                    <a:gd name="connsiteX7" fmla="*/ 317872 w 2092564"/>
                    <a:gd name="connsiteY7" fmla="*/ 877282 h 877282"/>
                    <a:gd name="connsiteX8" fmla="*/ 0 w 2092564"/>
                    <a:gd name="connsiteY8" fmla="*/ 877282 h 877282"/>
                    <a:gd name="connsiteX9" fmla="*/ 2695 w 2092564"/>
                    <a:gd name="connsiteY9" fmla="*/ 850548 h 877282"/>
                    <a:gd name="connsiteX10" fmla="*/ 1046282 w 2092564"/>
                    <a:gd name="connsiteY10" fmla="*/ 0 h 87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2564" h="877282">
                      <a:moveTo>
                        <a:pt x="1046282" y="0"/>
                      </a:moveTo>
                      <a:cubicBezTo>
                        <a:pt x="1561053" y="0"/>
                        <a:pt x="1990541" y="365141"/>
                        <a:pt x="2089869" y="850548"/>
                      </a:cubicBezTo>
                      <a:lnTo>
                        <a:pt x="2092564" y="877282"/>
                      </a:lnTo>
                      <a:lnTo>
                        <a:pt x="1774694" y="877282"/>
                      </a:lnTo>
                      <a:lnTo>
                        <a:pt x="1741827" y="771401"/>
                      </a:lnTo>
                      <a:cubicBezTo>
                        <a:pt x="1627232" y="500468"/>
                        <a:pt x="1358958" y="310363"/>
                        <a:pt x="1046283" y="310363"/>
                      </a:cubicBezTo>
                      <a:cubicBezTo>
                        <a:pt x="733608" y="310363"/>
                        <a:pt x="465334" y="500468"/>
                        <a:pt x="350739" y="771401"/>
                      </a:cubicBezTo>
                      <a:lnTo>
                        <a:pt x="317872" y="877282"/>
                      </a:lnTo>
                      <a:lnTo>
                        <a:pt x="0" y="877282"/>
                      </a:lnTo>
                      <a:lnTo>
                        <a:pt x="2695" y="850548"/>
                      </a:lnTo>
                      <a:cubicBezTo>
                        <a:pt x="102023" y="365141"/>
                        <a:pt x="531511" y="0"/>
                        <a:pt x="1046282" y="0"/>
                      </a:cubicBezTo>
                      <a:close/>
                    </a:path>
                  </a:pathLst>
                </a:custGeom>
                <a:solidFill>
                  <a:srgbClr val="FFCC5E"/>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08D0D74C-4818-7703-DA07-66CCC676B4D6}"/>
                    </a:ext>
                  </a:extLst>
                </p:cNvPr>
                <p:cNvSpPr/>
                <p:nvPr/>
              </p:nvSpPr>
              <p:spPr>
                <a:xfrm>
                  <a:off x="8327444" y="3855910"/>
                  <a:ext cx="1597844" cy="845909"/>
                </a:xfrm>
                <a:custGeom>
                  <a:avLst/>
                  <a:gdLst>
                    <a:gd name="connsiteX0" fmla="*/ 6316 w 2130458"/>
                    <a:gd name="connsiteY0" fmla="*/ 0 h 1127878"/>
                    <a:gd name="connsiteX1" fmla="*/ 313529 w 2130458"/>
                    <a:gd name="connsiteY1" fmla="*/ 0 h 1127878"/>
                    <a:gd name="connsiteX2" fmla="*/ 310365 w 2130458"/>
                    <a:gd name="connsiteY2" fmla="*/ 62648 h 1127878"/>
                    <a:gd name="connsiteX3" fmla="*/ 1065230 w 2130458"/>
                    <a:gd name="connsiteY3" fmla="*/ 817513 h 1127878"/>
                    <a:gd name="connsiteX4" fmla="*/ 1820095 w 2130458"/>
                    <a:gd name="connsiteY4" fmla="*/ 62648 h 1127878"/>
                    <a:gd name="connsiteX5" fmla="*/ 1816932 w 2130458"/>
                    <a:gd name="connsiteY5" fmla="*/ 0 h 1127878"/>
                    <a:gd name="connsiteX6" fmla="*/ 2124142 w 2130458"/>
                    <a:gd name="connsiteY6" fmla="*/ 0 h 1127878"/>
                    <a:gd name="connsiteX7" fmla="*/ 2130458 w 2130458"/>
                    <a:gd name="connsiteY7" fmla="*/ 62649 h 1127878"/>
                    <a:gd name="connsiteX8" fmla="*/ 1065229 w 2130458"/>
                    <a:gd name="connsiteY8" fmla="*/ 1127878 h 1127878"/>
                    <a:gd name="connsiteX9" fmla="*/ 0 w 2130458"/>
                    <a:gd name="connsiteY9" fmla="*/ 62649 h 1127878"/>
                    <a:gd name="connsiteX10" fmla="*/ 6316 w 2130458"/>
                    <a:gd name="connsiteY10" fmla="*/ 0 h 11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458" h="1127878">
                      <a:moveTo>
                        <a:pt x="6316" y="0"/>
                      </a:moveTo>
                      <a:lnTo>
                        <a:pt x="313529" y="0"/>
                      </a:lnTo>
                      <a:lnTo>
                        <a:pt x="310365" y="62648"/>
                      </a:lnTo>
                      <a:cubicBezTo>
                        <a:pt x="310365" y="479548"/>
                        <a:pt x="648330" y="817513"/>
                        <a:pt x="1065230" y="817513"/>
                      </a:cubicBezTo>
                      <a:cubicBezTo>
                        <a:pt x="1482130" y="817513"/>
                        <a:pt x="1820095" y="479548"/>
                        <a:pt x="1820095" y="62648"/>
                      </a:cubicBezTo>
                      <a:lnTo>
                        <a:pt x="1816932" y="0"/>
                      </a:lnTo>
                      <a:lnTo>
                        <a:pt x="2124142" y="0"/>
                      </a:lnTo>
                      <a:lnTo>
                        <a:pt x="2130458" y="62649"/>
                      </a:lnTo>
                      <a:cubicBezTo>
                        <a:pt x="2130458" y="650959"/>
                        <a:pt x="1653539" y="1127878"/>
                        <a:pt x="1065229" y="1127878"/>
                      </a:cubicBezTo>
                      <a:cubicBezTo>
                        <a:pt x="476919" y="1127878"/>
                        <a:pt x="0" y="650959"/>
                        <a:pt x="0" y="62649"/>
                      </a:cubicBezTo>
                      <a:lnTo>
                        <a:pt x="6316" y="0"/>
                      </a:lnTo>
                      <a:close/>
                    </a:path>
                  </a:pathLst>
                </a:cu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72509A3-8367-1F6C-A7E7-398A0C53A02E}"/>
                    </a:ext>
                  </a:extLst>
                </p:cNvPr>
                <p:cNvSpPr txBox="1"/>
                <p:nvPr/>
              </p:nvSpPr>
              <p:spPr>
                <a:xfrm>
                  <a:off x="8327444" y="2599940"/>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شركة أبل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4" name="Rectangle 33">
                <a:extLst>
                  <a:ext uri="{FF2B5EF4-FFF2-40B4-BE49-F238E27FC236}">
                    <a16:creationId xmlns:a16="http://schemas.microsoft.com/office/drawing/2014/main" id="{5752A4A3-E661-E20B-406C-F873C156C244}"/>
                  </a:ext>
                </a:extLst>
              </p:cNvPr>
              <p:cNvSpPr/>
              <p:nvPr/>
            </p:nvSpPr>
            <p:spPr>
              <a:xfrm>
                <a:off x="8024913" y="3800230"/>
                <a:ext cx="480060" cy="93974"/>
              </a:xfrm>
              <a:prstGeom prst="rect">
                <a:avLst/>
              </a:pr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pic>
          <p:nvPicPr>
            <p:cNvPr id="45" name="Picture 44" descr="A black apple logo with a bite taken out&#10;&#10;Description automatically generated">
              <a:extLst>
                <a:ext uri="{FF2B5EF4-FFF2-40B4-BE49-F238E27FC236}">
                  <a16:creationId xmlns:a16="http://schemas.microsoft.com/office/drawing/2014/main" id="{757763D6-3AE6-B93B-D936-D68021094FC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524" b="90476" l="9942" r="89766">
                          <a14:foregroundMark x1="53509" y1="19048" x2="53509" y2="19048"/>
                          <a14:foregroundMark x1="56725" y1="90476" x2="56725" y2="90476"/>
                        </a14:backgroundRemoval>
                      </a14:imgEffect>
                    </a14:imgLayer>
                  </a14:imgProps>
                </a:ext>
                <a:ext uri="{28A0092B-C50C-407E-A947-70E740481C1C}">
                  <a14:useLocalDpi xmlns:a14="http://schemas.microsoft.com/office/drawing/2010/main" val="0"/>
                </a:ext>
              </a:extLst>
            </a:blip>
            <a:stretch>
              <a:fillRect/>
            </a:stretch>
          </p:blipFill>
          <p:spPr>
            <a:xfrm>
              <a:off x="8443826" y="3471249"/>
              <a:ext cx="1628776" cy="700088"/>
            </a:xfrm>
            <a:prstGeom prst="rect">
              <a:avLst/>
            </a:prstGeom>
          </p:spPr>
        </p:pic>
      </p:grpSp>
      <p:grpSp>
        <p:nvGrpSpPr>
          <p:cNvPr id="48" name="Group 47">
            <a:extLst>
              <a:ext uri="{FF2B5EF4-FFF2-40B4-BE49-F238E27FC236}">
                <a16:creationId xmlns:a16="http://schemas.microsoft.com/office/drawing/2014/main" id="{B8E4E7A5-116A-9F1F-4A9A-CB719D6B0C2A}"/>
              </a:ext>
            </a:extLst>
          </p:cNvPr>
          <p:cNvGrpSpPr/>
          <p:nvPr/>
        </p:nvGrpSpPr>
        <p:grpSpPr>
          <a:xfrm>
            <a:off x="2365635" y="3048295"/>
            <a:ext cx="1886631" cy="2234973"/>
            <a:chOff x="2365635" y="3048295"/>
            <a:chExt cx="1886631" cy="2234973"/>
          </a:xfrm>
        </p:grpSpPr>
        <p:grpSp>
          <p:nvGrpSpPr>
            <p:cNvPr id="28" name="Group 27">
              <a:extLst>
                <a:ext uri="{FF2B5EF4-FFF2-40B4-BE49-F238E27FC236}">
                  <a16:creationId xmlns:a16="http://schemas.microsoft.com/office/drawing/2014/main" id="{61F344C8-585D-3533-AE1F-3B68B0BB0A45}"/>
                </a:ext>
              </a:extLst>
            </p:cNvPr>
            <p:cNvGrpSpPr/>
            <p:nvPr/>
          </p:nvGrpSpPr>
          <p:grpSpPr>
            <a:xfrm>
              <a:off x="2365635" y="3048295"/>
              <a:ext cx="1886631" cy="2234973"/>
              <a:chOff x="2223889" y="3103975"/>
              <a:chExt cx="1886631" cy="2234973"/>
            </a:xfrm>
          </p:grpSpPr>
          <p:sp>
            <p:nvSpPr>
              <p:cNvPr id="29" name="Freeform: Shape 28">
                <a:extLst>
                  <a:ext uri="{FF2B5EF4-FFF2-40B4-BE49-F238E27FC236}">
                    <a16:creationId xmlns:a16="http://schemas.microsoft.com/office/drawing/2014/main" id="{5B0921F4-1EF2-F089-99C6-FB58D7494EE0}"/>
                  </a:ext>
                </a:extLst>
              </p:cNvPr>
              <p:cNvSpPr/>
              <p:nvPr/>
            </p:nvSpPr>
            <p:spPr>
              <a:xfrm>
                <a:off x="2308428" y="3103975"/>
                <a:ext cx="1597844" cy="845909"/>
              </a:xfrm>
              <a:custGeom>
                <a:avLst/>
                <a:gdLst>
                  <a:gd name="connsiteX0" fmla="*/ 1065229 w 2130458"/>
                  <a:gd name="connsiteY0" fmla="*/ 0 h 1127878"/>
                  <a:gd name="connsiteX1" fmla="*/ 2130458 w 2130458"/>
                  <a:gd name="connsiteY1" fmla="*/ 1065229 h 1127878"/>
                  <a:gd name="connsiteX2" fmla="*/ 2124143 w 2130458"/>
                  <a:gd name="connsiteY2" fmla="*/ 1127878 h 1127878"/>
                  <a:gd name="connsiteX3" fmla="*/ 1816931 w 2130458"/>
                  <a:gd name="connsiteY3" fmla="*/ 1127878 h 1127878"/>
                  <a:gd name="connsiteX4" fmla="*/ 1820094 w 2130458"/>
                  <a:gd name="connsiteY4" fmla="*/ 1065229 h 1127878"/>
                  <a:gd name="connsiteX5" fmla="*/ 1065229 w 2130458"/>
                  <a:gd name="connsiteY5" fmla="*/ 310364 h 1127878"/>
                  <a:gd name="connsiteX6" fmla="*/ 310364 w 2130458"/>
                  <a:gd name="connsiteY6" fmla="*/ 1065229 h 1127878"/>
                  <a:gd name="connsiteX7" fmla="*/ 313528 w 2130458"/>
                  <a:gd name="connsiteY7" fmla="*/ 1127878 h 1127878"/>
                  <a:gd name="connsiteX8" fmla="*/ 6316 w 2130458"/>
                  <a:gd name="connsiteY8" fmla="*/ 1127878 h 1127878"/>
                  <a:gd name="connsiteX9" fmla="*/ 0 w 2130458"/>
                  <a:gd name="connsiteY9" fmla="*/ 1065229 h 1127878"/>
                  <a:gd name="connsiteX10" fmla="*/ 1065229 w 2130458"/>
                  <a:gd name="connsiteY10" fmla="*/ 0 h 11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458" h="1127878">
                    <a:moveTo>
                      <a:pt x="1065229" y="0"/>
                    </a:moveTo>
                    <a:cubicBezTo>
                      <a:pt x="1653539" y="0"/>
                      <a:pt x="2130458" y="476919"/>
                      <a:pt x="2130458" y="1065229"/>
                    </a:cubicBezTo>
                    <a:lnTo>
                      <a:pt x="2124143" y="1127878"/>
                    </a:lnTo>
                    <a:lnTo>
                      <a:pt x="1816931" y="1127878"/>
                    </a:lnTo>
                    <a:lnTo>
                      <a:pt x="1820094" y="1065229"/>
                    </a:lnTo>
                    <a:cubicBezTo>
                      <a:pt x="1820094" y="648329"/>
                      <a:pt x="1482129" y="310364"/>
                      <a:pt x="1065229" y="310364"/>
                    </a:cubicBezTo>
                    <a:cubicBezTo>
                      <a:pt x="648329" y="310364"/>
                      <a:pt x="310364" y="648329"/>
                      <a:pt x="310364" y="1065229"/>
                    </a:cubicBezTo>
                    <a:lnTo>
                      <a:pt x="313528" y="1127878"/>
                    </a:lnTo>
                    <a:lnTo>
                      <a:pt x="6316" y="1127878"/>
                    </a:lnTo>
                    <a:lnTo>
                      <a:pt x="0" y="1065229"/>
                    </a:lnTo>
                    <a:cubicBezTo>
                      <a:pt x="0" y="476919"/>
                      <a:pt x="476919" y="0"/>
                      <a:pt x="1065229" y="0"/>
                    </a:cubicBezTo>
                    <a:close/>
                  </a:path>
                </a:pathLst>
              </a:custGeom>
              <a:solidFill>
                <a:srgbClr val="06395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925B57EB-77A8-91FE-0C71-9B3170079264}"/>
                  </a:ext>
                </a:extLst>
              </p:cNvPr>
              <p:cNvSpPr/>
              <p:nvPr/>
            </p:nvSpPr>
            <p:spPr>
              <a:xfrm>
                <a:off x="2322640" y="4043857"/>
                <a:ext cx="1569424" cy="657962"/>
              </a:xfrm>
              <a:custGeom>
                <a:avLst/>
                <a:gdLst>
                  <a:gd name="connsiteX0" fmla="*/ 0 w 2092565"/>
                  <a:gd name="connsiteY0" fmla="*/ 0 h 877282"/>
                  <a:gd name="connsiteX1" fmla="*/ 317871 w 2092565"/>
                  <a:gd name="connsiteY1" fmla="*/ 0 h 877282"/>
                  <a:gd name="connsiteX2" fmla="*/ 350738 w 2092565"/>
                  <a:gd name="connsiteY2" fmla="*/ 105880 h 877282"/>
                  <a:gd name="connsiteX3" fmla="*/ 1046282 w 2092565"/>
                  <a:gd name="connsiteY3" fmla="*/ 566918 h 877282"/>
                  <a:gd name="connsiteX4" fmla="*/ 1741826 w 2092565"/>
                  <a:gd name="connsiteY4" fmla="*/ 105880 h 877282"/>
                  <a:gd name="connsiteX5" fmla="*/ 1774693 w 2092565"/>
                  <a:gd name="connsiteY5" fmla="*/ 0 h 877282"/>
                  <a:gd name="connsiteX6" fmla="*/ 2092565 w 2092565"/>
                  <a:gd name="connsiteY6" fmla="*/ 0 h 877282"/>
                  <a:gd name="connsiteX7" fmla="*/ 2089870 w 2092565"/>
                  <a:gd name="connsiteY7" fmla="*/ 26734 h 877282"/>
                  <a:gd name="connsiteX8" fmla="*/ 1046282 w 2092565"/>
                  <a:gd name="connsiteY8" fmla="*/ 877282 h 877282"/>
                  <a:gd name="connsiteX9" fmla="*/ 2695 w 2092565"/>
                  <a:gd name="connsiteY9" fmla="*/ 26734 h 877282"/>
                  <a:gd name="connsiteX10" fmla="*/ 0 w 2092565"/>
                  <a:gd name="connsiteY10" fmla="*/ 0 h 87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2565" h="877282">
                    <a:moveTo>
                      <a:pt x="0" y="0"/>
                    </a:moveTo>
                    <a:lnTo>
                      <a:pt x="317871" y="0"/>
                    </a:lnTo>
                    <a:lnTo>
                      <a:pt x="350738" y="105880"/>
                    </a:lnTo>
                    <a:cubicBezTo>
                      <a:pt x="465333" y="376813"/>
                      <a:pt x="733607" y="566918"/>
                      <a:pt x="1046282" y="566918"/>
                    </a:cubicBezTo>
                    <a:cubicBezTo>
                      <a:pt x="1358957" y="566918"/>
                      <a:pt x="1627231" y="376813"/>
                      <a:pt x="1741826" y="105880"/>
                    </a:cubicBezTo>
                    <a:lnTo>
                      <a:pt x="1774693" y="0"/>
                    </a:lnTo>
                    <a:lnTo>
                      <a:pt x="2092565" y="0"/>
                    </a:lnTo>
                    <a:lnTo>
                      <a:pt x="2089870" y="26734"/>
                    </a:lnTo>
                    <a:cubicBezTo>
                      <a:pt x="1990541" y="512141"/>
                      <a:pt x="1561054" y="877282"/>
                      <a:pt x="1046282" y="877282"/>
                    </a:cubicBezTo>
                    <a:cubicBezTo>
                      <a:pt x="531511" y="877282"/>
                      <a:pt x="102024" y="512141"/>
                      <a:pt x="2695" y="26734"/>
                    </a:cubicBezTo>
                    <a:lnTo>
                      <a:pt x="0" y="0"/>
                    </a:lnTo>
                    <a:close/>
                  </a:path>
                </a:pathLst>
              </a:custGeom>
              <a:solidFill>
                <a:schemeClr val="bg1">
                  <a:lumMod val="75000"/>
                </a:scheme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6B3358D7-D3BE-BC70-DC45-FA3CA70048AA}"/>
                  </a:ext>
                </a:extLst>
              </p:cNvPr>
              <p:cNvSpPr txBox="1"/>
              <p:nvPr/>
            </p:nvSpPr>
            <p:spPr>
              <a:xfrm>
                <a:off x="2223889" y="4938454"/>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الحكومة الإستونية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7" name="Freeform: Shape 46">
              <a:extLst>
                <a:ext uri="{FF2B5EF4-FFF2-40B4-BE49-F238E27FC236}">
                  <a16:creationId xmlns:a16="http://schemas.microsoft.com/office/drawing/2014/main" id="{71EDDAFD-8858-8AC0-2BEE-7669E1EA19F0}"/>
                </a:ext>
              </a:extLst>
            </p:cNvPr>
            <p:cNvSpPr/>
            <p:nvPr/>
          </p:nvSpPr>
          <p:spPr>
            <a:xfrm>
              <a:off x="3036065" y="3570793"/>
              <a:ext cx="459440" cy="458874"/>
            </a:xfrm>
            <a:custGeom>
              <a:avLst/>
              <a:gdLst>
                <a:gd name="connsiteX0" fmla="*/ 182855 w 350777"/>
                <a:gd name="connsiteY0" fmla="*/ 0 h 350345"/>
                <a:gd name="connsiteX1" fmla="*/ 165976 w 350777"/>
                <a:gd name="connsiteY1" fmla="*/ 0 h 350345"/>
                <a:gd name="connsiteX2" fmla="*/ 0 w 350777"/>
                <a:gd name="connsiteY2" fmla="*/ 175172 h 350345"/>
                <a:gd name="connsiteX3" fmla="*/ 165976 w 350777"/>
                <a:gd name="connsiteY3" fmla="*/ 350345 h 350345"/>
                <a:gd name="connsiteX4" fmla="*/ 182855 w 350777"/>
                <a:gd name="connsiteY4" fmla="*/ 350345 h 350345"/>
                <a:gd name="connsiteX5" fmla="*/ 350778 w 350777"/>
                <a:gd name="connsiteY5" fmla="*/ 175172 h 350345"/>
                <a:gd name="connsiteX6" fmla="*/ 182855 w 350777"/>
                <a:gd name="connsiteY6" fmla="*/ 0 h 350345"/>
                <a:gd name="connsiteX7" fmla="*/ 298410 w 350777"/>
                <a:gd name="connsiteY7" fmla="*/ 70220 h 350345"/>
                <a:gd name="connsiteX8" fmla="*/ 257944 w 350777"/>
                <a:gd name="connsiteY8" fmla="*/ 93916 h 350345"/>
                <a:gd name="connsiteX9" fmla="*/ 202439 w 350777"/>
                <a:gd name="connsiteY9" fmla="*/ 15689 h 350345"/>
                <a:gd name="connsiteX10" fmla="*/ 298302 w 350777"/>
                <a:gd name="connsiteY10" fmla="*/ 70220 h 350345"/>
                <a:gd name="connsiteX11" fmla="*/ 182097 w 350777"/>
                <a:gd name="connsiteY11" fmla="*/ 16446 h 350345"/>
                <a:gd name="connsiteX12" fmla="*/ 245393 w 350777"/>
                <a:gd name="connsiteY12" fmla="*/ 98893 h 350345"/>
                <a:gd name="connsiteX13" fmla="*/ 182097 w 350777"/>
                <a:gd name="connsiteY13" fmla="*/ 110578 h 350345"/>
                <a:gd name="connsiteX14" fmla="*/ 182097 w 350777"/>
                <a:gd name="connsiteY14" fmla="*/ 16446 h 350345"/>
                <a:gd name="connsiteX15" fmla="*/ 182097 w 350777"/>
                <a:gd name="connsiteY15" fmla="*/ 124103 h 350345"/>
                <a:gd name="connsiteX16" fmla="*/ 250046 w 350777"/>
                <a:gd name="connsiteY16" fmla="*/ 111552 h 350345"/>
                <a:gd name="connsiteX17" fmla="*/ 260216 w 350777"/>
                <a:gd name="connsiteY17" fmla="*/ 174091 h 350345"/>
                <a:gd name="connsiteX18" fmla="*/ 182097 w 350777"/>
                <a:gd name="connsiteY18" fmla="*/ 174091 h 350345"/>
                <a:gd name="connsiteX19" fmla="*/ 182097 w 350777"/>
                <a:gd name="connsiteY19" fmla="*/ 124103 h 350345"/>
                <a:gd name="connsiteX20" fmla="*/ 182097 w 350777"/>
                <a:gd name="connsiteY20" fmla="*/ 187723 h 350345"/>
                <a:gd name="connsiteX21" fmla="*/ 259783 w 350777"/>
                <a:gd name="connsiteY21" fmla="*/ 187723 h 350345"/>
                <a:gd name="connsiteX22" fmla="*/ 246583 w 350777"/>
                <a:gd name="connsiteY22" fmla="*/ 248314 h 350345"/>
                <a:gd name="connsiteX23" fmla="*/ 182097 w 350777"/>
                <a:gd name="connsiteY23" fmla="*/ 237278 h 350345"/>
                <a:gd name="connsiteX24" fmla="*/ 182097 w 350777"/>
                <a:gd name="connsiteY24" fmla="*/ 187723 h 350345"/>
                <a:gd name="connsiteX25" fmla="*/ 145851 w 350777"/>
                <a:gd name="connsiteY25" fmla="*/ 16121 h 350345"/>
                <a:gd name="connsiteX26" fmla="*/ 91968 w 350777"/>
                <a:gd name="connsiteY26" fmla="*/ 91211 h 350345"/>
                <a:gd name="connsiteX27" fmla="*/ 54315 w 350777"/>
                <a:gd name="connsiteY27" fmla="*/ 67840 h 350345"/>
                <a:gd name="connsiteX28" fmla="*/ 145851 w 350777"/>
                <a:gd name="connsiteY28" fmla="*/ 16013 h 350345"/>
                <a:gd name="connsiteX29" fmla="*/ 45768 w 350777"/>
                <a:gd name="connsiteY29" fmla="*/ 78444 h 350345"/>
                <a:gd name="connsiteX30" fmla="*/ 86991 w 350777"/>
                <a:gd name="connsiteY30" fmla="*/ 103978 h 350345"/>
                <a:gd name="connsiteX31" fmla="*/ 74981 w 350777"/>
                <a:gd name="connsiteY31" fmla="*/ 174307 h 350345"/>
                <a:gd name="connsiteX32" fmla="*/ 13416 w 350777"/>
                <a:gd name="connsiteY32" fmla="*/ 174307 h 350345"/>
                <a:gd name="connsiteX33" fmla="*/ 45660 w 350777"/>
                <a:gd name="connsiteY33" fmla="*/ 78552 h 350345"/>
                <a:gd name="connsiteX34" fmla="*/ 50853 w 350777"/>
                <a:gd name="connsiteY34" fmla="*/ 278502 h 350345"/>
                <a:gd name="connsiteX35" fmla="*/ 13957 w 350777"/>
                <a:gd name="connsiteY35" fmla="*/ 187832 h 350345"/>
                <a:gd name="connsiteX36" fmla="*/ 75414 w 350777"/>
                <a:gd name="connsiteY36" fmla="*/ 187832 h 350345"/>
                <a:gd name="connsiteX37" fmla="*/ 90453 w 350777"/>
                <a:gd name="connsiteY37" fmla="*/ 255564 h 350345"/>
                <a:gd name="connsiteX38" fmla="*/ 50853 w 350777"/>
                <a:gd name="connsiteY38" fmla="*/ 278502 h 350345"/>
                <a:gd name="connsiteX39" fmla="*/ 59941 w 350777"/>
                <a:gd name="connsiteY39" fmla="*/ 288564 h 350345"/>
                <a:gd name="connsiteX40" fmla="*/ 95863 w 350777"/>
                <a:gd name="connsiteY40" fmla="*/ 267898 h 350345"/>
                <a:gd name="connsiteX41" fmla="*/ 145851 w 350777"/>
                <a:gd name="connsiteY41" fmla="*/ 334224 h 350345"/>
                <a:gd name="connsiteX42" fmla="*/ 60050 w 350777"/>
                <a:gd name="connsiteY42" fmla="*/ 288564 h 350345"/>
                <a:gd name="connsiteX43" fmla="*/ 168464 w 350777"/>
                <a:gd name="connsiteY43" fmla="*/ 335414 h 350345"/>
                <a:gd name="connsiteX44" fmla="*/ 108414 w 350777"/>
                <a:gd name="connsiteY44" fmla="*/ 262921 h 350345"/>
                <a:gd name="connsiteX45" fmla="*/ 168464 w 350777"/>
                <a:gd name="connsiteY45" fmla="*/ 251019 h 350345"/>
                <a:gd name="connsiteX46" fmla="*/ 168464 w 350777"/>
                <a:gd name="connsiteY46" fmla="*/ 335414 h 350345"/>
                <a:gd name="connsiteX47" fmla="*/ 168464 w 350777"/>
                <a:gd name="connsiteY47" fmla="*/ 237386 h 350345"/>
                <a:gd name="connsiteX48" fmla="*/ 102896 w 350777"/>
                <a:gd name="connsiteY48" fmla="*/ 250478 h 350345"/>
                <a:gd name="connsiteX49" fmla="*/ 88939 w 350777"/>
                <a:gd name="connsiteY49" fmla="*/ 187723 h 350345"/>
                <a:gd name="connsiteX50" fmla="*/ 168464 w 350777"/>
                <a:gd name="connsiteY50" fmla="*/ 187723 h 350345"/>
                <a:gd name="connsiteX51" fmla="*/ 168464 w 350777"/>
                <a:gd name="connsiteY51" fmla="*/ 237386 h 350345"/>
                <a:gd name="connsiteX52" fmla="*/ 168464 w 350777"/>
                <a:gd name="connsiteY52" fmla="*/ 174091 h 350345"/>
                <a:gd name="connsiteX53" fmla="*/ 88506 w 350777"/>
                <a:gd name="connsiteY53" fmla="*/ 174091 h 350345"/>
                <a:gd name="connsiteX54" fmla="*/ 99434 w 350777"/>
                <a:gd name="connsiteY54" fmla="*/ 109280 h 350345"/>
                <a:gd name="connsiteX55" fmla="*/ 168464 w 350777"/>
                <a:gd name="connsiteY55" fmla="*/ 123887 h 350345"/>
                <a:gd name="connsiteX56" fmla="*/ 168464 w 350777"/>
                <a:gd name="connsiteY56" fmla="*/ 174091 h 350345"/>
                <a:gd name="connsiteX57" fmla="*/ 168464 w 350777"/>
                <a:gd name="connsiteY57" fmla="*/ 110254 h 350345"/>
                <a:gd name="connsiteX58" fmla="*/ 104303 w 350777"/>
                <a:gd name="connsiteY58" fmla="*/ 96513 h 350345"/>
                <a:gd name="connsiteX59" fmla="*/ 168464 w 350777"/>
                <a:gd name="connsiteY59" fmla="*/ 14931 h 350345"/>
                <a:gd name="connsiteX60" fmla="*/ 168464 w 350777"/>
                <a:gd name="connsiteY60" fmla="*/ 110254 h 350345"/>
                <a:gd name="connsiteX61" fmla="*/ 181989 w 350777"/>
                <a:gd name="connsiteY61" fmla="*/ 333899 h 350345"/>
                <a:gd name="connsiteX62" fmla="*/ 181989 w 350777"/>
                <a:gd name="connsiteY62" fmla="*/ 250695 h 350345"/>
                <a:gd name="connsiteX63" fmla="*/ 241173 w 350777"/>
                <a:gd name="connsiteY63" fmla="*/ 260757 h 350345"/>
                <a:gd name="connsiteX64" fmla="*/ 181989 w 350777"/>
                <a:gd name="connsiteY64" fmla="*/ 333899 h 350345"/>
                <a:gd name="connsiteX65" fmla="*/ 202439 w 350777"/>
                <a:gd name="connsiteY65" fmla="*/ 334657 h 350345"/>
                <a:gd name="connsiteX66" fmla="*/ 254049 w 350777"/>
                <a:gd name="connsiteY66" fmla="*/ 265518 h 350345"/>
                <a:gd name="connsiteX67" fmla="*/ 292676 w 350777"/>
                <a:gd name="connsiteY67" fmla="*/ 286508 h 350345"/>
                <a:gd name="connsiteX68" fmla="*/ 202439 w 350777"/>
                <a:gd name="connsiteY68" fmla="*/ 334765 h 350345"/>
                <a:gd name="connsiteX69" fmla="*/ 301656 w 350777"/>
                <a:gd name="connsiteY69" fmla="*/ 276121 h 350345"/>
                <a:gd name="connsiteX70" fmla="*/ 259351 w 350777"/>
                <a:gd name="connsiteY70" fmla="*/ 252967 h 350345"/>
                <a:gd name="connsiteX71" fmla="*/ 273308 w 350777"/>
                <a:gd name="connsiteY71" fmla="*/ 187615 h 350345"/>
                <a:gd name="connsiteX72" fmla="*/ 336604 w 350777"/>
                <a:gd name="connsiteY72" fmla="*/ 187615 h 350345"/>
                <a:gd name="connsiteX73" fmla="*/ 301656 w 350777"/>
                <a:gd name="connsiteY73" fmla="*/ 276230 h 350345"/>
                <a:gd name="connsiteX74" fmla="*/ 337145 w 350777"/>
                <a:gd name="connsiteY74" fmla="*/ 173982 h 350345"/>
                <a:gd name="connsiteX75" fmla="*/ 273741 w 350777"/>
                <a:gd name="connsiteY75" fmla="*/ 173982 h 350345"/>
                <a:gd name="connsiteX76" fmla="*/ 262597 w 350777"/>
                <a:gd name="connsiteY76" fmla="*/ 106467 h 350345"/>
                <a:gd name="connsiteX77" fmla="*/ 306633 w 350777"/>
                <a:gd name="connsiteY77" fmla="*/ 80716 h 350345"/>
                <a:gd name="connsiteX78" fmla="*/ 337037 w 350777"/>
                <a:gd name="connsiteY78" fmla="*/ 173874 h 35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50777" h="350345">
                  <a:moveTo>
                    <a:pt x="182855" y="0"/>
                  </a:moveTo>
                  <a:lnTo>
                    <a:pt x="165976" y="0"/>
                  </a:lnTo>
                  <a:cubicBezTo>
                    <a:pt x="72817" y="4977"/>
                    <a:pt x="0" y="81798"/>
                    <a:pt x="0" y="175172"/>
                  </a:cubicBezTo>
                  <a:cubicBezTo>
                    <a:pt x="0" y="268547"/>
                    <a:pt x="72817" y="345368"/>
                    <a:pt x="165976" y="350345"/>
                  </a:cubicBezTo>
                  <a:lnTo>
                    <a:pt x="182855" y="350345"/>
                  </a:lnTo>
                  <a:cubicBezTo>
                    <a:pt x="277095" y="346450"/>
                    <a:pt x="350778" y="269629"/>
                    <a:pt x="350778" y="175172"/>
                  </a:cubicBezTo>
                  <a:cubicBezTo>
                    <a:pt x="350778" y="80716"/>
                    <a:pt x="277095" y="3895"/>
                    <a:pt x="182855" y="0"/>
                  </a:cubicBezTo>
                  <a:close/>
                  <a:moveTo>
                    <a:pt x="298410" y="70220"/>
                  </a:moveTo>
                  <a:cubicBezTo>
                    <a:pt x="285859" y="79742"/>
                    <a:pt x="272334" y="87640"/>
                    <a:pt x="257944" y="93916"/>
                  </a:cubicBezTo>
                  <a:cubicBezTo>
                    <a:pt x="245826" y="64161"/>
                    <a:pt x="226783" y="37328"/>
                    <a:pt x="202439" y="15689"/>
                  </a:cubicBezTo>
                  <a:cubicBezTo>
                    <a:pt x="239767" y="21964"/>
                    <a:pt x="273525" y="41115"/>
                    <a:pt x="298302" y="70220"/>
                  </a:cubicBezTo>
                  <a:close/>
                  <a:moveTo>
                    <a:pt x="182097" y="16446"/>
                  </a:moveTo>
                  <a:cubicBezTo>
                    <a:pt x="210337" y="38194"/>
                    <a:pt x="232193" y="66542"/>
                    <a:pt x="245393" y="98893"/>
                  </a:cubicBezTo>
                  <a:cubicBezTo>
                    <a:pt x="225052" y="106142"/>
                    <a:pt x="203845" y="110037"/>
                    <a:pt x="182097" y="110578"/>
                  </a:cubicBezTo>
                  <a:lnTo>
                    <a:pt x="182097" y="16446"/>
                  </a:lnTo>
                  <a:close/>
                  <a:moveTo>
                    <a:pt x="182097" y="124103"/>
                  </a:moveTo>
                  <a:cubicBezTo>
                    <a:pt x="205360" y="123670"/>
                    <a:pt x="228190" y="119450"/>
                    <a:pt x="250046" y="111552"/>
                  </a:cubicBezTo>
                  <a:cubicBezTo>
                    <a:pt x="256646" y="131677"/>
                    <a:pt x="260108" y="152667"/>
                    <a:pt x="260216" y="174091"/>
                  </a:cubicBezTo>
                  <a:lnTo>
                    <a:pt x="182097" y="174091"/>
                  </a:lnTo>
                  <a:lnTo>
                    <a:pt x="182097" y="124103"/>
                  </a:lnTo>
                  <a:close/>
                  <a:moveTo>
                    <a:pt x="182097" y="187723"/>
                  </a:moveTo>
                  <a:lnTo>
                    <a:pt x="259783" y="187723"/>
                  </a:lnTo>
                  <a:cubicBezTo>
                    <a:pt x="258485" y="208606"/>
                    <a:pt x="254157" y="229055"/>
                    <a:pt x="246583" y="248314"/>
                  </a:cubicBezTo>
                  <a:cubicBezTo>
                    <a:pt x="225809" y="241390"/>
                    <a:pt x="204170" y="237603"/>
                    <a:pt x="182097" y="237278"/>
                  </a:cubicBezTo>
                  <a:lnTo>
                    <a:pt x="182097" y="187723"/>
                  </a:lnTo>
                  <a:close/>
                  <a:moveTo>
                    <a:pt x="145851" y="16121"/>
                  </a:moveTo>
                  <a:cubicBezTo>
                    <a:pt x="122480" y="37004"/>
                    <a:pt x="103978" y="62755"/>
                    <a:pt x="91968" y="91211"/>
                  </a:cubicBezTo>
                  <a:cubicBezTo>
                    <a:pt x="78660" y="84827"/>
                    <a:pt x="66001" y="77037"/>
                    <a:pt x="54315" y="67840"/>
                  </a:cubicBezTo>
                  <a:cubicBezTo>
                    <a:pt x="78335" y="40682"/>
                    <a:pt x="110578" y="22613"/>
                    <a:pt x="145851" y="16013"/>
                  </a:cubicBezTo>
                  <a:close/>
                  <a:moveTo>
                    <a:pt x="45768" y="78444"/>
                  </a:moveTo>
                  <a:cubicBezTo>
                    <a:pt x="58535" y="88506"/>
                    <a:pt x="72385" y="97053"/>
                    <a:pt x="86991" y="103978"/>
                  </a:cubicBezTo>
                  <a:cubicBezTo>
                    <a:pt x="79093" y="126483"/>
                    <a:pt x="75089" y="150071"/>
                    <a:pt x="74981" y="174307"/>
                  </a:cubicBezTo>
                  <a:lnTo>
                    <a:pt x="13416" y="174307"/>
                  </a:lnTo>
                  <a:cubicBezTo>
                    <a:pt x="13633" y="139467"/>
                    <a:pt x="24777" y="106359"/>
                    <a:pt x="45660" y="78552"/>
                  </a:cubicBezTo>
                  <a:close/>
                  <a:moveTo>
                    <a:pt x="50853" y="278502"/>
                  </a:moveTo>
                  <a:cubicBezTo>
                    <a:pt x="29213" y="252534"/>
                    <a:pt x="16554" y="221265"/>
                    <a:pt x="13957" y="187832"/>
                  </a:cubicBezTo>
                  <a:lnTo>
                    <a:pt x="75414" y="187832"/>
                  </a:lnTo>
                  <a:cubicBezTo>
                    <a:pt x="76712" y="211311"/>
                    <a:pt x="81798" y="234140"/>
                    <a:pt x="90453" y="255564"/>
                  </a:cubicBezTo>
                  <a:cubicBezTo>
                    <a:pt x="76388" y="261731"/>
                    <a:pt x="63079" y="269521"/>
                    <a:pt x="50853" y="278502"/>
                  </a:cubicBezTo>
                  <a:close/>
                  <a:moveTo>
                    <a:pt x="59941" y="288564"/>
                  </a:moveTo>
                  <a:cubicBezTo>
                    <a:pt x="71086" y="280449"/>
                    <a:pt x="83096" y="273525"/>
                    <a:pt x="95863" y="267898"/>
                  </a:cubicBezTo>
                  <a:cubicBezTo>
                    <a:pt x="107873" y="293109"/>
                    <a:pt x="124644" y="315397"/>
                    <a:pt x="145851" y="334224"/>
                  </a:cubicBezTo>
                  <a:cubicBezTo>
                    <a:pt x="113391" y="328165"/>
                    <a:pt x="83312" y="312260"/>
                    <a:pt x="60050" y="288564"/>
                  </a:cubicBezTo>
                  <a:close/>
                  <a:moveTo>
                    <a:pt x="168464" y="335414"/>
                  </a:moveTo>
                  <a:cubicBezTo>
                    <a:pt x="142821" y="316154"/>
                    <a:pt x="122155" y="291161"/>
                    <a:pt x="108414" y="262921"/>
                  </a:cubicBezTo>
                  <a:cubicBezTo>
                    <a:pt x="127674" y="255888"/>
                    <a:pt x="147799" y="251885"/>
                    <a:pt x="168464" y="251019"/>
                  </a:cubicBezTo>
                  <a:lnTo>
                    <a:pt x="168464" y="335414"/>
                  </a:lnTo>
                  <a:close/>
                  <a:moveTo>
                    <a:pt x="168464" y="237386"/>
                  </a:moveTo>
                  <a:cubicBezTo>
                    <a:pt x="145959" y="238360"/>
                    <a:pt x="123887" y="242688"/>
                    <a:pt x="102896" y="250478"/>
                  </a:cubicBezTo>
                  <a:cubicBezTo>
                    <a:pt x="94890" y="230570"/>
                    <a:pt x="90237" y="209471"/>
                    <a:pt x="88939" y="187723"/>
                  </a:cubicBezTo>
                  <a:lnTo>
                    <a:pt x="168464" y="187723"/>
                  </a:lnTo>
                  <a:lnTo>
                    <a:pt x="168464" y="237386"/>
                  </a:lnTo>
                  <a:close/>
                  <a:moveTo>
                    <a:pt x="168464" y="174091"/>
                  </a:moveTo>
                  <a:lnTo>
                    <a:pt x="88506" y="174091"/>
                  </a:lnTo>
                  <a:cubicBezTo>
                    <a:pt x="88506" y="151910"/>
                    <a:pt x="92293" y="130054"/>
                    <a:pt x="99434" y="109280"/>
                  </a:cubicBezTo>
                  <a:cubicBezTo>
                    <a:pt x="121506" y="117936"/>
                    <a:pt x="144661" y="122913"/>
                    <a:pt x="168464" y="123887"/>
                  </a:cubicBezTo>
                  <a:lnTo>
                    <a:pt x="168464" y="174091"/>
                  </a:lnTo>
                  <a:close/>
                  <a:moveTo>
                    <a:pt x="168464" y="110254"/>
                  </a:moveTo>
                  <a:cubicBezTo>
                    <a:pt x="146392" y="109280"/>
                    <a:pt x="124860" y="104627"/>
                    <a:pt x="104303" y="96513"/>
                  </a:cubicBezTo>
                  <a:cubicBezTo>
                    <a:pt x="117936" y="64378"/>
                    <a:pt x="140008" y="36246"/>
                    <a:pt x="168464" y="14931"/>
                  </a:cubicBezTo>
                  <a:lnTo>
                    <a:pt x="168464" y="110254"/>
                  </a:lnTo>
                  <a:close/>
                  <a:moveTo>
                    <a:pt x="181989" y="333899"/>
                  </a:moveTo>
                  <a:lnTo>
                    <a:pt x="181989" y="250695"/>
                  </a:lnTo>
                  <a:cubicBezTo>
                    <a:pt x="202222" y="251128"/>
                    <a:pt x="222131" y="254482"/>
                    <a:pt x="241173" y="260757"/>
                  </a:cubicBezTo>
                  <a:cubicBezTo>
                    <a:pt x="227865" y="289105"/>
                    <a:pt x="207416" y="314315"/>
                    <a:pt x="181989" y="333899"/>
                  </a:cubicBezTo>
                  <a:close/>
                  <a:moveTo>
                    <a:pt x="202439" y="334657"/>
                  </a:moveTo>
                  <a:cubicBezTo>
                    <a:pt x="224511" y="315073"/>
                    <a:pt x="241822" y="291810"/>
                    <a:pt x="254049" y="265518"/>
                  </a:cubicBezTo>
                  <a:cubicBezTo>
                    <a:pt x="267682" y="271036"/>
                    <a:pt x="280666" y="278069"/>
                    <a:pt x="292676" y="286508"/>
                  </a:cubicBezTo>
                  <a:cubicBezTo>
                    <a:pt x="268547" y="312043"/>
                    <a:pt x="236845" y="328922"/>
                    <a:pt x="202439" y="334765"/>
                  </a:cubicBezTo>
                  <a:close/>
                  <a:moveTo>
                    <a:pt x="301656" y="276121"/>
                  </a:moveTo>
                  <a:cubicBezTo>
                    <a:pt x="288564" y="266816"/>
                    <a:pt x="274282" y="259026"/>
                    <a:pt x="259351" y="252967"/>
                  </a:cubicBezTo>
                  <a:cubicBezTo>
                    <a:pt x="267357" y="232193"/>
                    <a:pt x="272118" y="210229"/>
                    <a:pt x="273308" y="187615"/>
                  </a:cubicBezTo>
                  <a:lnTo>
                    <a:pt x="336604" y="187615"/>
                  </a:lnTo>
                  <a:cubicBezTo>
                    <a:pt x="334116" y="220075"/>
                    <a:pt x="322106" y="250695"/>
                    <a:pt x="301656" y="276230"/>
                  </a:cubicBezTo>
                  <a:close/>
                  <a:moveTo>
                    <a:pt x="337145" y="173982"/>
                  </a:moveTo>
                  <a:lnTo>
                    <a:pt x="273741" y="173982"/>
                  </a:lnTo>
                  <a:cubicBezTo>
                    <a:pt x="273633" y="150936"/>
                    <a:pt x="269846" y="128214"/>
                    <a:pt x="262597" y="106467"/>
                  </a:cubicBezTo>
                  <a:cubicBezTo>
                    <a:pt x="278177" y="99758"/>
                    <a:pt x="293000" y="91103"/>
                    <a:pt x="306633" y="80716"/>
                  </a:cubicBezTo>
                  <a:cubicBezTo>
                    <a:pt x="326325" y="108090"/>
                    <a:pt x="336821" y="140225"/>
                    <a:pt x="337037" y="173874"/>
                  </a:cubicBezTo>
                  <a:close/>
                </a:path>
              </a:pathLst>
            </a:custGeom>
            <a:solidFill>
              <a:srgbClr val="272525"/>
            </a:solidFill>
            <a:ln w="10814" cap="flat">
              <a:noFill/>
              <a:prstDash val="solid"/>
              <a:miter/>
            </a:ln>
          </p:spPr>
          <p:txBody>
            <a:bodyPr rtlCol="0" anchor="ctr"/>
            <a:lstStyle/>
            <a:p>
              <a:endParaRPr lang="en-US"/>
            </a:p>
          </p:txBody>
        </p:sp>
      </p:grpSp>
    </p:spTree>
    <p:extLst>
      <p:ext uri="{BB962C8B-B14F-4D97-AF65-F5344CB8AC3E}">
        <p14:creationId xmlns:p14="http://schemas.microsoft.com/office/powerpoint/2010/main" val="73550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دروس مستفادة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363836F-F7BC-D6FC-F134-55C13258AD84}"/>
              </a:ext>
            </a:extLst>
          </p:cNvPr>
          <p:cNvGrpSpPr/>
          <p:nvPr/>
        </p:nvGrpSpPr>
        <p:grpSpPr>
          <a:xfrm>
            <a:off x="7410440" y="2782383"/>
            <a:ext cx="2190000" cy="2139515"/>
            <a:chOff x="7465286" y="2755329"/>
            <a:chExt cx="2190000" cy="2139515"/>
          </a:xfrm>
        </p:grpSpPr>
        <p:sp>
          <p:nvSpPr>
            <p:cNvPr id="15" name="Freeform: Shape 14">
              <a:extLst>
                <a:ext uri="{FF2B5EF4-FFF2-40B4-BE49-F238E27FC236}">
                  <a16:creationId xmlns:a16="http://schemas.microsoft.com/office/drawing/2014/main" id="{FF2D39AC-7566-722C-1F15-FB36FF32DB7E}"/>
                </a:ext>
              </a:extLst>
            </p:cNvPr>
            <p:cNvSpPr/>
            <p:nvPr/>
          </p:nvSpPr>
          <p:spPr>
            <a:xfrm>
              <a:off x="7465286"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D0CECE"/>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146F61FD-B581-9DD7-BBF3-01F93E6CE03D}"/>
                </a:ext>
              </a:extLst>
            </p:cNvPr>
            <p:cNvSpPr txBox="1"/>
            <p:nvPr/>
          </p:nvSpPr>
          <p:spPr>
            <a:xfrm>
              <a:off x="8407467" y="3560256"/>
              <a:ext cx="305637" cy="369332"/>
            </a:xfrm>
            <a:prstGeom prst="rect">
              <a:avLst/>
            </a:prstGeom>
            <a:noFill/>
            <a:ln>
              <a:noFill/>
            </a:ln>
          </p:spPr>
          <p:txBody>
            <a:bodyPr wrap="square" rtlCol="0">
              <a:spAutoFit/>
            </a:bodyPr>
            <a:lstStyle/>
            <a:p>
              <a:r>
                <a:rPr lang="en-US" b="1" dirty="0"/>
                <a:t>1</a:t>
              </a:r>
            </a:p>
          </p:txBody>
        </p:sp>
        <p:sp>
          <p:nvSpPr>
            <p:cNvPr id="17" name="TextBox 16">
              <a:extLst>
                <a:ext uri="{FF2B5EF4-FFF2-40B4-BE49-F238E27FC236}">
                  <a16:creationId xmlns:a16="http://schemas.microsoft.com/office/drawing/2014/main" id="{4B242039-83F3-26F6-29D5-74C6128AB504}"/>
                </a:ext>
              </a:extLst>
            </p:cNvPr>
            <p:cNvSpPr txBox="1"/>
            <p:nvPr/>
          </p:nvSpPr>
          <p:spPr>
            <a:xfrm>
              <a:off x="7651368" y="2755329"/>
              <a:ext cx="182849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التركيز على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FFAE99E5-DA9B-4F83-EC10-644F1844288E}"/>
              </a:ext>
            </a:extLst>
          </p:cNvPr>
          <p:cNvGrpSpPr/>
          <p:nvPr/>
        </p:nvGrpSpPr>
        <p:grpSpPr>
          <a:xfrm>
            <a:off x="5791349" y="2779531"/>
            <a:ext cx="2190000" cy="2142367"/>
            <a:chOff x="5846195" y="2752477"/>
            <a:chExt cx="2190000" cy="2142367"/>
          </a:xfrm>
        </p:grpSpPr>
        <p:sp>
          <p:nvSpPr>
            <p:cNvPr id="19" name="Freeform: Shape 18">
              <a:extLst>
                <a:ext uri="{FF2B5EF4-FFF2-40B4-BE49-F238E27FC236}">
                  <a16:creationId xmlns:a16="http://schemas.microsoft.com/office/drawing/2014/main" id="{6EE9C20B-D6F6-7929-7D1B-D99F219E853F}"/>
                </a:ext>
              </a:extLst>
            </p:cNvPr>
            <p:cNvSpPr/>
            <p:nvPr/>
          </p:nvSpPr>
          <p:spPr>
            <a:xfrm>
              <a:off x="5846195"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9ACCCE"/>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C00766C0-5666-ABBA-AAB6-A0B2B462CCA7}"/>
                </a:ext>
              </a:extLst>
            </p:cNvPr>
            <p:cNvSpPr txBox="1"/>
            <p:nvPr/>
          </p:nvSpPr>
          <p:spPr>
            <a:xfrm>
              <a:off x="6831124" y="3560256"/>
              <a:ext cx="305637" cy="369332"/>
            </a:xfrm>
            <a:prstGeom prst="rect">
              <a:avLst/>
            </a:prstGeom>
            <a:noFill/>
            <a:ln>
              <a:noFill/>
            </a:ln>
          </p:spPr>
          <p:txBody>
            <a:bodyPr wrap="square" rtlCol="0">
              <a:spAutoFit/>
            </a:bodyPr>
            <a:lstStyle/>
            <a:p>
              <a:r>
                <a:rPr lang="en-US" b="1" dirty="0"/>
                <a:t>2</a:t>
              </a:r>
            </a:p>
          </p:txBody>
        </p:sp>
        <p:sp>
          <p:nvSpPr>
            <p:cNvPr id="21" name="TextBox 20">
              <a:extLst>
                <a:ext uri="{FF2B5EF4-FFF2-40B4-BE49-F238E27FC236}">
                  <a16:creationId xmlns:a16="http://schemas.microsoft.com/office/drawing/2014/main" id="{F6B08E6E-D594-BBAB-87A0-B23AC9DBE57F}"/>
                </a:ext>
              </a:extLst>
            </p:cNvPr>
            <p:cNvSpPr txBox="1"/>
            <p:nvPr/>
          </p:nvSpPr>
          <p:spPr>
            <a:xfrm>
              <a:off x="6026946" y="2752477"/>
              <a:ext cx="182849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الموارد بكفاءة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C756AAD2-1D7B-CED9-2956-1B73207E2F92}"/>
              </a:ext>
            </a:extLst>
          </p:cNvPr>
          <p:cNvGrpSpPr/>
          <p:nvPr/>
        </p:nvGrpSpPr>
        <p:grpSpPr>
          <a:xfrm>
            <a:off x="4244743" y="2766546"/>
            <a:ext cx="2190000" cy="2155352"/>
            <a:chOff x="4299589" y="2739492"/>
            <a:chExt cx="2190000" cy="2155352"/>
          </a:xfrm>
        </p:grpSpPr>
        <p:sp>
          <p:nvSpPr>
            <p:cNvPr id="23" name="Freeform: Shape 22">
              <a:extLst>
                <a:ext uri="{FF2B5EF4-FFF2-40B4-BE49-F238E27FC236}">
                  <a16:creationId xmlns:a16="http://schemas.microsoft.com/office/drawing/2014/main" id="{4C6332E7-8EDE-CABA-848E-1B663308FBD2}"/>
                </a:ext>
              </a:extLst>
            </p:cNvPr>
            <p:cNvSpPr/>
            <p:nvPr/>
          </p:nvSpPr>
          <p:spPr>
            <a:xfrm>
              <a:off x="4299589"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6CB4B8"/>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9176C0D-D909-1BF9-DFDE-2D7A58D8FC8B}"/>
                </a:ext>
              </a:extLst>
            </p:cNvPr>
            <p:cNvSpPr txBox="1"/>
            <p:nvPr/>
          </p:nvSpPr>
          <p:spPr>
            <a:xfrm>
              <a:off x="5278012" y="3560256"/>
              <a:ext cx="305637" cy="369332"/>
            </a:xfrm>
            <a:prstGeom prst="rect">
              <a:avLst/>
            </a:prstGeom>
            <a:noFill/>
            <a:ln>
              <a:noFill/>
            </a:ln>
          </p:spPr>
          <p:txBody>
            <a:bodyPr wrap="square" rtlCol="0">
              <a:spAutoFit/>
            </a:bodyPr>
            <a:lstStyle/>
            <a:p>
              <a:r>
                <a:rPr lang="en-US" b="1" dirty="0">
                  <a:solidFill>
                    <a:schemeClr val="bg1"/>
                  </a:solidFill>
                </a:rPr>
                <a:t>3</a:t>
              </a:r>
            </a:p>
          </p:txBody>
        </p:sp>
        <p:sp>
          <p:nvSpPr>
            <p:cNvPr id="25" name="TextBox 24">
              <a:extLst>
                <a:ext uri="{FF2B5EF4-FFF2-40B4-BE49-F238E27FC236}">
                  <a16:creationId xmlns:a16="http://schemas.microsoft.com/office/drawing/2014/main" id="{AF8465B4-C3A1-BF47-7F5E-5F1C983F42C8}"/>
                </a:ext>
              </a:extLst>
            </p:cNvPr>
            <p:cNvSpPr txBox="1"/>
            <p:nvPr/>
          </p:nvSpPr>
          <p:spPr>
            <a:xfrm>
              <a:off x="4418651" y="2739492"/>
              <a:ext cx="182849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الاستدامة والمسؤولية الاجتماعية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454DAA0F-9BB0-4D1D-A7F8-19756F5CD7CC}"/>
              </a:ext>
            </a:extLst>
          </p:cNvPr>
          <p:cNvGrpSpPr/>
          <p:nvPr/>
        </p:nvGrpSpPr>
        <p:grpSpPr>
          <a:xfrm>
            <a:off x="2698136" y="2779531"/>
            <a:ext cx="2190000" cy="2142367"/>
            <a:chOff x="2752982" y="2752477"/>
            <a:chExt cx="2190000" cy="2142367"/>
          </a:xfrm>
        </p:grpSpPr>
        <p:sp>
          <p:nvSpPr>
            <p:cNvPr id="27" name="Freeform: Shape 26">
              <a:extLst>
                <a:ext uri="{FF2B5EF4-FFF2-40B4-BE49-F238E27FC236}">
                  <a16:creationId xmlns:a16="http://schemas.microsoft.com/office/drawing/2014/main" id="{551AC1C1-C020-1C31-53BE-D5AF390D3973}"/>
                </a:ext>
              </a:extLst>
            </p:cNvPr>
            <p:cNvSpPr/>
            <p:nvPr/>
          </p:nvSpPr>
          <p:spPr>
            <a:xfrm>
              <a:off x="2752982"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3D8E92"/>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7E640B38-0B87-C424-9826-E1F0499A4B92}"/>
                </a:ext>
              </a:extLst>
            </p:cNvPr>
            <p:cNvSpPr txBox="1"/>
            <p:nvPr/>
          </p:nvSpPr>
          <p:spPr>
            <a:xfrm>
              <a:off x="3693914" y="3560256"/>
              <a:ext cx="305637" cy="369332"/>
            </a:xfrm>
            <a:prstGeom prst="rect">
              <a:avLst/>
            </a:prstGeom>
            <a:noFill/>
            <a:ln>
              <a:noFill/>
            </a:ln>
          </p:spPr>
          <p:txBody>
            <a:bodyPr wrap="square" rtlCol="0">
              <a:spAutoFit/>
            </a:bodyPr>
            <a:lstStyle/>
            <a:p>
              <a:r>
                <a:rPr lang="en-US" b="1" dirty="0">
                  <a:solidFill>
                    <a:schemeClr val="bg1"/>
                  </a:solidFill>
                </a:rPr>
                <a:t>4</a:t>
              </a:r>
            </a:p>
          </p:txBody>
        </p:sp>
        <p:sp>
          <p:nvSpPr>
            <p:cNvPr id="29" name="TextBox 28">
              <a:extLst>
                <a:ext uri="{FF2B5EF4-FFF2-40B4-BE49-F238E27FC236}">
                  <a16:creationId xmlns:a16="http://schemas.microsoft.com/office/drawing/2014/main" id="{5DE6A7DB-C183-18AD-FD02-E263C88E8DB5}"/>
                </a:ext>
              </a:extLst>
            </p:cNvPr>
            <p:cNvSpPr txBox="1"/>
            <p:nvPr/>
          </p:nvSpPr>
          <p:spPr>
            <a:xfrm>
              <a:off x="2982453" y="2752477"/>
              <a:ext cx="1578755"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التقنيات الحديثة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9717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420469" y="1765236"/>
            <a:ext cx="7132440" cy="640175"/>
          </a:xfrm>
          <a:prstGeom prst="rect">
            <a:avLst/>
          </a:prstGeom>
          <a:noFill/>
        </p:spPr>
        <p:txBody>
          <a:bodyPr wrap="square" rtlCol="0">
            <a:spAutoFit/>
          </a:bodyPr>
          <a:lstStyle/>
          <a:p>
            <a:pPr algn="ctr">
              <a:lnSpc>
                <a:spcPct val="115000"/>
              </a:lnSpc>
              <a:spcAft>
                <a:spcPts val="800"/>
              </a:spcAft>
            </a:pPr>
            <a:r>
              <a:rPr lang="ar-SA" sz="3200" b="1" dirty="0">
                <a:latin typeface="Adobe Arabic" panose="02040503050201020203" pitchFamily="18" charset="-78"/>
                <a:ea typeface="GE Dinar Two Medium" panose="020A0503020102020204" pitchFamily="18" charset="-78"/>
                <a:cs typeface="+mj-cs"/>
              </a:rPr>
              <a:t>خطوات تنفيذ الأداء الاستراتيجي</a:t>
            </a:r>
            <a:endParaRPr lang="en-US" sz="3200" b="1" dirty="0">
              <a:latin typeface="Adobe Arabic" panose="02040503050201020203" pitchFamily="18" charset="-78"/>
              <a:ea typeface="GE Dinar Two Medium" panose="020A0503020102020204" pitchFamily="18" charset="-78"/>
              <a:cs typeface="+mj-cs"/>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خطوات تنفيذ الاداء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اهمية ادارة امخاطر والمرونة الاستراتيجية.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التحول الرقمي في تحسين الأداء وقياسه.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1841861" y="5714999"/>
            <a:ext cx="9458575" cy="689660"/>
            <a:chOff x="3095590" y="3429000"/>
            <a:chExt cx="8204844"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3095590" y="3429000"/>
              <a:ext cx="7132440" cy="519611"/>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التعرف على كيفية بناء ثقافة الاداء.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300735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589824" y="3074548"/>
            <a:ext cx="4989736"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فيديو عن خطوات التخطيط الاستراتيجي</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B0B2F938-FD02-E86B-310A-5027A39205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992400" y="2774526"/>
            <a:ext cx="2103600" cy="1577701"/>
          </a:xfrm>
          <a:prstGeom prst="rect">
            <a:avLst/>
          </a:prstGeom>
        </p:spPr>
      </p:pic>
    </p:spTree>
    <p:extLst>
      <p:ext uri="{BB962C8B-B14F-4D97-AF65-F5344CB8AC3E}">
        <p14:creationId xmlns:p14="http://schemas.microsoft.com/office/powerpoint/2010/main" val="3408772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8BE26203-2637-B4C2-B7C7-356A357EB03B}"/>
              </a:ext>
            </a:extLst>
          </p:cNvPr>
          <p:cNvGrpSpPr/>
          <p:nvPr/>
        </p:nvGrpSpPr>
        <p:grpSpPr>
          <a:xfrm>
            <a:off x="3339803" y="2759624"/>
            <a:ext cx="1772717" cy="1775190"/>
            <a:chOff x="2496621" y="2600634"/>
            <a:chExt cx="2324899" cy="2328142"/>
          </a:xfrm>
        </p:grpSpPr>
        <p:sp>
          <p:nvSpPr>
            <p:cNvPr id="9" name="Oval 5">
              <a:extLst>
                <a:ext uri="{FF2B5EF4-FFF2-40B4-BE49-F238E27FC236}">
                  <a16:creationId xmlns:a16="http://schemas.microsoft.com/office/drawing/2014/main" id="{6E48A58D-A033-D14D-D684-8A9B0BC9C4AB}"/>
                </a:ext>
              </a:extLst>
            </p:cNvPr>
            <p:cNvSpPr/>
            <p:nvPr/>
          </p:nvSpPr>
          <p:spPr>
            <a:xfrm>
              <a:off x="2981675"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id="{727557C1-D6C8-7E22-7729-7237AA8B8D0C}"/>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1" name="TextBox 10">
              <a:extLst>
                <a:ext uri="{FF2B5EF4-FFF2-40B4-BE49-F238E27FC236}">
                  <a16:creationId xmlns:a16="http://schemas.microsoft.com/office/drawing/2014/main" id="{58F18FBB-059E-3175-84FB-61DCA156F35D}"/>
                </a:ext>
              </a:extLst>
            </p:cNvPr>
            <p:cNvSpPr txBox="1"/>
            <p:nvPr/>
          </p:nvSpPr>
          <p:spPr>
            <a:xfrm>
              <a:off x="3770902" y="4009014"/>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B19759F-EF9F-1E49-7CF9-4CE0BB8ECF89}"/>
                </a:ext>
              </a:extLst>
            </p:cNvPr>
            <p:cNvSpPr txBox="1"/>
            <p:nvPr/>
          </p:nvSpPr>
          <p:spPr>
            <a:xfrm>
              <a:off x="2562645" y="3249984"/>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الموارد اللازمة لتنفيذ 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 name="Group 12">
            <a:extLst>
              <a:ext uri="{FF2B5EF4-FFF2-40B4-BE49-F238E27FC236}">
                <a16:creationId xmlns:a16="http://schemas.microsoft.com/office/drawing/2014/main" id="{4D83517C-B737-DCA4-B4EB-8E12343BDEF0}"/>
              </a:ext>
            </a:extLst>
          </p:cNvPr>
          <p:cNvGrpSpPr/>
          <p:nvPr/>
        </p:nvGrpSpPr>
        <p:grpSpPr>
          <a:xfrm>
            <a:off x="5313452" y="2766424"/>
            <a:ext cx="1772717" cy="1775190"/>
            <a:chOff x="7851169" y="2600634"/>
            <a:chExt cx="2324899" cy="2328142"/>
          </a:xfrm>
        </p:grpSpPr>
        <p:sp>
          <p:nvSpPr>
            <p:cNvPr id="14" name="Oval 25">
              <a:extLst>
                <a:ext uri="{FF2B5EF4-FFF2-40B4-BE49-F238E27FC236}">
                  <a16:creationId xmlns:a16="http://schemas.microsoft.com/office/drawing/2014/main" id="{80834632-D3C5-E5F0-BF0A-6DA7B03048F2}"/>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Freeform: Shape 26">
              <a:extLst>
                <a:ext uri="{FF2B5EF4-FFF2-40B4-BE49-F238E27FC236}">
                  <a16:creationId xmlns:a16="http://schemas.microsoft.com/office/drawing/2014/main" id="{EC56C04E-3E83-7066-1250-7D7A0741D95F}"/>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6" name="TextBox 15">
              <a:extLst>
                <a:ext uri="{FF2B5EF4-FFF2-40B4-BE49-F238E27FC236}">
                  <a16:creationId xmlns:a16="http://schemas.microsoft.com/office/drawing/2014/main" id="{F3EA5AC7-E136-403F-F250-FCD6B9C66AB8}"/>
                </a:ext>
              </a:extLst>
            </p:cNvPr>
            <p:cNvSpPr txBox="1"/>
            <p:nvPr/>
          </p:nvSpPr>
          <p:spPr>
            <a:xfrm>
              <a:off x="9208312" y="4009014"/>
              <a:ext cx="892974"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17" name="TextBox 16">
              <a:extLst>
                <a:ext uri="{FF2B5EF4-FFF2-40B4-BE49-F238E27FC236}">
                  <a16:creationId xmlns:a16="http://schemas.microsoft.com/office/drawing/2014/main" id="{CDFB62F7-58B5-03AD-2672-6C64EC82F5DE}"/>
                </a:ext>
              </a:extLst>
            </p:cNvPr>
            <p:cNvSpPr txBox="1"/>
            <p:nvPr/>
          </p:nvSpPr>
          <p:spPr>
            <a:xfrm>
              <a:off x="8004632" y="2951360"/>
              <a:ext cx="1886631" cy="136079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جداول زمنية واضحة للمبادرات والمشاريع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DC45E937-34CA-DBA8-DC5F-981F202B48BB}"/>
              </a:ext>
            </a:extLst>
          </p:cNvPr>
          <p:cNvGrpSpPr/>
          <p:nvPr/>
        </p:nvGrpSpPr>
        <p:grpSpPr>
          <a:xfrm>
            <a:off x="7240500" y="2766424"/>
            <a:ext cx="1772717" cy="1775190"/>
            <a:chOff x="7851169" y="2600634"/>
            <a:chExt cx="2324899" cy="2328142"/>
          </a:xfrm>
        </p:grpSpPr>
        <p:sp>
          <p:nvSpPr>
            <p:cNvPr id="19" name="Oval 25">
              <a:extLst>
                <a:ext uri="{FF2B5EF4-FFF2-40B4-BE49-F238E27FC236}">
                  <a16:creationId xmlns:a16="http://schemas.microsoft.com/office/drawing/2014/main" id="{A33E9069-BD98-777C-84E8-5749CC7B0907}"/>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id="{DD61DA1B-88E0-F826-024F-B2255C0D91A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id="{EC134741-3CCB-4AC5-103B-08ACB83FD76D}"/>
                </a:ext>
              </a:extLst>
            </p:cNvPr>
            <p:cNvSpPr txBox="1"/>
            <p:nvPr/>
          </p:nvSpPr>
          <p:spPr>
            <a:xfrm>
              <a:off x="9229924"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F085A4D7-B4E2-ED84-882C-76E7A39B168C}"/>
                </a:ext>
              </a:extLst>
            </p:cNvPr>
            <p:cNvSpPr txBox="1"/>
            <p:nvPr/>
          </p:nvSpPr>
          <p:spPr>
            <a:xfrm>
              <a:off x="8001140" y="2791760"/>
              <a:ext cx="1886631" cy="136079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تحويل الأهداف الاستراتيجية إلى خطط عمل تنفيذية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498150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8BE26203-2637-B4C2-B7C7-356A357EB03B}"/>
              </a:ext>
            </a:extLst>
          </p:cNvPr>
          <p:cNvGrpSpPr/>
          <p:nvPr/>
        </p:nvGrpSpPr>
        <p:grpSpPr>
          <a:xfrm>
            <a:off x="3339803" y="7405366"/>
            <a:ext cx="1772717" cy="1775190"/>
            <a:chOff x="2496621" y="2600634"/>
            <a:chExt cx="2324899" cy="2328142"/>
          </a:xfrm>
        </p:grpSpPr>
        <p:sp>
          <p:nvSpPr>
            <p:cNvPr id="9" name="Oval 5">
              <a:extLst>
                <a:ext uri="{FF2B5EF4-FFF2-40B4-BE49-F238E27FC236}">
                  <a16:creationId xmlns:a16="http://schemas.microsoft.com/office/drawing/2014/main" id="{6E48A58D-A033-D14D-D684-8A9B0BC9C4AB}"/>
                </a:ext>
              </a:extLst>
            </p:cNvPr>
            <p:cNvSpPr/>
            <p:nvPr/>
          </p:nvSpPr>
          <p:spPr>
            <a:xfrm>
              <a:off x="2981675"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id="{727557C1-D6C8-7E22-7729-7237AA8B8D0C}"/>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1" name="TextBox 10">
              <a:extLst>
                <a:ext uri="{FF2B5EF4-FFF2-40B4-BE49-F238E27FC236}">
                  <a16:creationId xmlns:a16="http://schemas.microsoft.com/office/drawing/2014/main" id="{58F18FBB-059E-3175-84FB-61DCA156F35D}"/>
                </a:ext>
              </a:extLst>
            </p:cNvPr>
            <p:cNvSpPr txBox="1"/>
            <p:nvPr/>
          </p:nvSpPr>
          <p:spPr>
            <a:xfrm>
              <a:off x="3770902" y="4009014"/>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B19759F-EF9F-1E49-7CF9-4CE0BB8ECF89}"/>
                </a:ext>
              </a:extLst>
            </p:cNvPr>
            <p:cNvSpPr txBox="1"/>
            <p:nvPr/>
          </p:nvSpPr>
          <p:spPr>
            <a:xfrm>
              <a:off x="2562645" y="3249984"/>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الموارد اللازمة لتنفيذ 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 name="Group 12">
            <a:extLst>
              <a:ext uri="{FF2B5EF4-FFF2-40B4-BE49-F238E27FC236}">
                <a16:creationId xmlns:a16="http://schemas.microsoft.com/office/drawing/2014/main" id="{4D83517C-B737-DCA4-B4EB-8E12343BDEF0}"/>
              </a:ext>
            </a:extLst>
          </p:cNvPr>
          <p:cNvGrpSpPr/>
          <p:nvPr/>
        </p:nvGrpSpPr>
        <p:grpSpPr>
          <a:xfrm>
            <a:off x="5313452" y="7412166"/>
            <a:ext cx="1772717" cy="1775190"/>
            <a:chOff x="7851169" y="2600634"/>
            <a:chExt cx="2324899" cy="2328142"/>
          </a:xfrm>
        </p:grpSpPr>
        <p:sp>
          <p:nvSpPr>
            <p:cNvPr id="14" name="Oval 25">
              <a:extLst>
                <a:ext uri="{FF2B5EF4-FFF2-40B4-BE49-F238E27FC236}">
                  <a16:creationId xmlns:a16="http://schemas.microsoft.com/office/drawing/2014/main" id="{80834632-D3C5-E5F0-BF0A-6DA7B03048F2}"/>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Freeform: Shape 26">
              <a:extLst>
                <a:ext uri="{FF2B5EF4-FFF2-40B4-BE49-F238E27FC236}">
                  <a16:creationId xmlns:a16="http://schemas.microsoft.com/office/drawing/2014/main" id="{EC56C04E-3E83-7066-1250-7D7A0741D95F}"/>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6" name="TextBox 15">
              <a:extLst>
                <a:ext uri="{FF2B5EF4-FFF2-40B4-BE49-F238E27FC236}">
                  <a16:creationId xmlns:a16="http://schemas.microsoft.com/office/drawing/2014/main" id="{F3EA5AC7-E136-403F-F250-FCD6B9C66AB8}"/>
                </a:ext>
              </a:extLst>
            </p:cNvPr>
            <p:cNvSpPr txBox="1"/>
            <p:nvPr/>
          </p:nvSpPr>
          <p:spPr>
            <a:xfrm>
              <a:off x="9208312" y="4009014"/>
              <a:ext cx="892974"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17" name="TextBox 16">
              <a:extLst>
                <a:ext uri="{FF2B5EF4-FFF2-40B4-BE49-F238E27FC236}">
                  <a16:creationId xmlns:a16="http://schemas.microsoft.com/office/drawing/2014/main" id="{CDFB62F7-58B5-03AD-2672-6C64EC82F5DE}"/>
                </a:ext>
              </a:extLst>
            </p:cNvPr>
            <p:cNvSpPr txBox="1"/>
            <p:nvPr/>
          </p:nvSpPr>
          <p:spPr>
            <a:xfrm>
              <a:off x="8004632" y="2951360"/>
              <a:ext cx="1886631" cy="1360790"/>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جداول زمنية واضحة للمبادرات والمشاريع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DC45E937-34CA-DBA8-DC5F-981F202B48BB}"/>
              </a:ext>
            </a:extLst>
          </p:cNvPr>
          <p:cNvGrpSpPr/>
          <p:nvPr/>
        </p:nvGrpSpPr>
        <p:grpSpPr>
          <a:xfrm>
            <a:off x="8180039" y="2692682"/>
            <a:ext cx="2464933" cy="2468372"/>
            <a:chOff x="7851169" y="2600634"/>
            <a:chExt cx="2324899" cy="2328142"/>
          </a:xfrm>
        </p:grpSpPr>
        <p:sp>
          <p:nvSpPr>
            <p:cNvPr id="19" name="Oval 25">
              <a:extLst>
                <a:ext uri="{FF2B5EF4-FFF2-40B4-BE49-F238E27FC236}">
                  <a16:creationId xmlns:a16="http://schemas.microsoft.com/office/drawing/2014/main" id="{A33E9069-BD98-777C-84E8-5749CC7B0907}"/>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id="{DD61DA1B-88E0-F826-024F-B2255C0D91A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id="{EC134741-3CCB-4AC5-103B-08ACB83FD76D}"/>
                </a:ext>
              </a:extLst>
            </p:cNvPr>
            <p:cNvSpPr txBox="1"/>
            <p:nvPr/>
          </p:nvSpPr>
          <p:spPr>
            <a:xfrm>
              <a:off x="9229924"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F085A4D7-B4E2-ED84-882C-76E7A39B168C}"/>
                </a:ext>
              </a:extLst>
            </p:cNvPr>
            <p:cNvSpPr txBox="1"/>
            <p:nvPr/>
          </p:nvSpPr>
          <p:spPr>
            <a:xfrm>
              <a:off x="7924776" y="3194639"/>
              <a:ext cx="1886631" cy="743872"/>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تحويل الأهداف الاستراتيجية إلى خطط عمل تنفيذية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9" name="TextBox 28">
            <a:extLst>
              <a:ext uri="{FF2B5EF4-FFF2-40B4-BE49-F238E27FC236}">
                <a16:creationId xmlns:a16="http://schemas.microsoft.com/office/drawing/2014/main" id="{CC9AFBFA-B11D-2C74-0B52-E2E8E3BD22A8}"/>
              </a:ext>
            </a:extLst>
          </p:cNvPr>
          <p:cNvSpPr txBox="1"/>
          <p:nvPr/>
        </p:nvSpPr>
        <p:spPr>
          <a:xfrm>
            <a:off x="-182293" y="2914393"/>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تحليل الأهداف الاستراتيجية إلى مكونات صغيرة وقابلة للتنفيذ</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30" name="TextBox 29">
            <a:extLst>
              <a:ext uri="{FF2B5EF4-FFF2-40B4-BE49-F238E27FC236}">
                <a16:creationId xmlns:a16="http://schemas.microsoft.com/office/drawing/2014/main" id="{C602FC07-7939-C75D-D996-E7E275583B10}"/>
              </a:ext>
            </a:extLst>
          </p:cNvPr>
          <p:cNvSpPr txBox="1"/>
          <p:nvPr/>
        </p:nvSpPr>
        <p:spPr>
          <a:xfrm>
            <a:off x="-182293" y="3627766"/>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الأولويات والمسؤوليات لكل هدف استراتيجي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31" name="TextBox 30">
            <a:extLst>
              <a:ext uri="{FF2B5EF4-FFF2-40B4-BE49-F238E27FC236}">
                <a16:creationId xmlns:a16="http://schemas.microsoft.com/office/drawing/2014/main" id="{8BD51E8B-9C6E-B4DB-92C6-5C91298614FE}"/>
              </a:ext>
            </a:extLst>
          </p:cNvPr>
          <p:cNvSpPr txBox="1"/>
          <p:nvPr/>
        </p:nvSpPr>
        <p:spPr>
          <a:xfrm>
            <a:off x="-182293" y="4341139"/>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إعداد خطط عمل واضحة تشمل الأنشطة، الموارد، والأدوات اللازمة.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92475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8BE26203-2637-B4C2-B7C7-356A357EB03B}"/>
              </a:ext>
            </a:extLst>
          </p:cNvPr>
          <p:cNvGrpSpPr/>
          <p:nvPr/>
        </p:nvGrpSpPr>
        <p:grpSpPr>
          <a:xfrm>
            <a:off x="7805422" y="7405366"/>
            <a:ext cx="1772717" cy="1775190"/>
            <a:chOff x="2496621" y="2600634"/>
            <a:chExt cx="2324899" cy="2328142"/>
          </a:xfrm>
        </p:grpSpPr>
        <p:sp>
          <p:nvSpPr>
            <p:cNvPr id="9" name="Oval 5">
              <a:extLst>
                <a:ext uri="{FF2B5EF4-FFF2-40B4-BE49-F238E27FC236}">
                  <a16:creationId xmlns:a16="http://schemas.microsoft.com/office/drawing/2014/main" id="{6E48A58D-A033-D14D-D684-8A9B0BC9C4AB}"/>
                </a:ext>
              </a:extLst>
            </p:cNvPr>
            <p:cNvSpPr/>
            <p:nvPr/>
          </p:nvSpPr>
          <p:spPr>
            <a:xfrm>
              <a:off x="2981675"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id="{727557C1-D6C8-7E22-7729-7237AA8B8D0C}"/>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1" name="TextBox 10">
              <a:extLst>
                <a:ext uri="{FF2B5EF4-FFF2-40B4-BE49-F238E27FC236}">
                  <a16:creationId xmlns:a16="http://schemas.microsoft.com/office/drawing/2014/main" id="{58F18FBB-059E-3175-84FB-61DCA156F35D}"/>
                </a:ext>
              </a:extLst>
            </p:cNvPr>
            <p:cNvSpPr txBox="1"/>
            <p:nvPr/>
          </p:nvSpPr>
          <p:spPr>
            <a:xfrm>
              <a:off x="3770902" y="4009014"/>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B19759F-EF9F-1E49-7CF9-4CE0BB8ECF89}"/>
                </a:ext>
              </a:extLst>
            </p:cNvPr>
            <p:cNvSpPr txBox="1"/>
            <p:nvPr/>
          </p:nvSpPr>
          <p:spPr>
            <a:xfrm>
              <a:off x="2562645" y="3249984"/>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الموارد اللازمة لتنفيذ 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DC45E937-34CA-DBA8-DC5F-981F202B48BB}"/>
              </a:ext>
            </a:extLst>
          </p:cNvPr>
          <p:cNvGrpSpPr/>
          <p:nvPr/>
        </p:nvGrpSpPr>
        <p:grpSpPr>
          <a:xfrm>
            <a:off x="13219990" y="2692682"/>
            <a:ext cx="1900729" cy="1903381"/>
            <a:chOff x="7851169" y="2600634"/>
            <a:chExt cx="2324899" cy="2328142"/>
          </a:xfrm>
        </p:grpSpPr>
        <p:sp>
          <p:nvSpPr>
            <p:cNvPr id="19" name="Oval 25">
              <a:extLst>
                <a:ext uri="{FF2B5EF4-FFF2-40B4-BE49-F238E27FC236}">
                  <a16:creationId xmlns:a16="http://schemas.microsoft.com/office/drawing/2014/main" id="{A33E9069-BD98-777C-84E8-5749CC7B0907}"/>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id="{DD61DA1B-88E0-F826-024F-B2255C0D91A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id="{EC134741-3CCB-4AC5-103B-08ACB83FD76D}"/>
                </a:ext>
              </a:extLst>
            </p:cNvPr>
            <p:cNvSpPr txBox="1"/>
            <p:nvPr/>
          </p:nvSpPr>
          <p:spPr>
            <a:xfrm>
              <a:off x="9229924"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F085A4D7-B4E2-ED84-882C-76E7A39B168C}"/>
                </a:ext>
              </a:extLst>
            </p:cNvPr>
            <p:cNvSpPr txBox="1"/>
            <p:nvPr/>
          </p:nvSpPr>
          <p:spPr>
            <a:xfrm>
              <a:off x="7924776" y="3194639"/>
              <a:ext cx="1886631" cy="743872"/>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تحويل الأهداف الاستراتيجية إلى خطط عمل تنفيذية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9" name="TextBox 28">
            <a:extLst>
              <a:ext uri="{FF2B5EF4-FFF2-40B4-BE49-F238E27FC236}">
                <a16:creationId xmlns:a16="http://schemas.microsoft.com/office/drawing/2014/main" id="{CC9AFBFA-B11D-2C74-0B52-E2E8E3BD22A8}"/>
              </a:ext>
            </a:extLst>
          </p:cNvPr>
          <p:cNvSpPr txBox="1"/>
          <p:nvPr/>
        </p:nvSpPr>
        <p:spPr>
          <a:xfrm>
            <a:off x="-182293" y="2914393"/>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تقسيم المبادرات والمشاريع إلى مراحل رئيسية ومهام فرعية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30" name="TextBox 29">
            <a:extLst>
              <a:ext uri="{FF2B5EF4-FFF2-40B4-BE49-F238E27FC236}">
                <a16:creationId xmlns:a16="http://schemas.microsoft.com/office/drawing/2014/main" id="{C602FC07-7939-C75D-D996-E7E275583B10}"/>
              </a:ext>
            </a:extLst>
          </p:cNvPr>
          <p:cNvSpPr txBox="1"/>
          <p:nvPr/>
        </p:nvSpPr>
        <p:spPr>
          <a:xfrm>
            <a:off x="-182293" y="3627766"/>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المواعيد النهائية لكل مرحلة لضمان التقدم المنتظم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31" name="TextBox 30">
            <a:extLst>
              <a:ext uri="{FF2B5EF4-FFF2-40B4-BE49-F238E27FC236}">
                <a16:creationId xmlns:a16="http://schemas.microsoft.com/office/drawing/2014/main" id="{8BD51E8B-9C6E-B4DB-92C6-5C91298614FE}"/>
              </a:ext>
            </a:extLst>
          </p:cNvPr>
          <p:cNvSpPr txBox="1"/>
          <p:nvPr/>
        </p:nvSpPr>
        <p:spPr>
          <a:xfrm>
            <a:off x="-182293" y="4341139"/>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أدوات إدارة المشاريع لمتابعة الالتزام بالجداول الزمنية.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3" name="Group 12">
            <a:extLst>
              <a:ext uri="{FF2B5EF4-FFF2-40B4-BE49-F238E27FC236}">
                <a16:creationId xmlns:a16="http://schemas.microsoft.com/office/drawing/2014/main" id="{4D83517C-B737-DCA4-B4EB-8E12343BDEF0}"/>
              </a:ext>
            </a:extLst>
          </p:cNvPr>
          <p:cNvGrpSpPr/>
          <p:nvPr/>
        </p:nvGrpSpPr>
        <p:grpSpPr>
          <a:xfrm>
            <a:off x="8413659" y="2665425"/>
            <a:ext cx="2519372" cy="2522886"/>
            <a:chOff x="7851169" y="2600634"/>
            <a:chExt cx="2324899" cy="2328142"/>
          </a:xfrm>
        </p:grpSpPr>
        <p:sp>
          <p:nvSpPr>
            <p:cNvPr id="14" name="Oval 25">
              <a:extLst>
                <a:ext uri="{FF2B5EF4-FFF2-40B4-BE49-F238E27FC236}">
                  <a16:creationId xmlns:a16="http://schemas.microsoft.com/office/drawing/2014/main" id="{80834632-D3C5-E5F0-BF0A-6DA7B03048F2}"/>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Freeform: Shape 26">
              <a:extLst>
                <a:ext uri="{FF2B5EF4-FFF2-40B4-BE49-F238E27FC236}">
                  <a16:creationId xmlns:a16="http://schemas.microsoft.com/office/drawing/2014/main" id="{EC56C04E-3E83-7066-1250-7D7A0741D95F}"/>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6" name="TextBox 15">
              <a:extLst>
                <a:ext uri="{FF2B5EF4-FFF2-40B4-BE49-F238E27FC236}">
                  <a16:creationId xmlns:a16="http://schemas.microsoft.com/office/drawing/2014/main" id="{F3EA5AC7-E136-403F-F250-FCD6B9C66AB8}"/>
                </a:ext>
              </a:extLst>
            </p:cNvPr>
            <p:cNvSpPr txBox="1"/>
            <p:nvPr/>
          </p:nvSpPr>
          <p:spPr>
            <a:xfrm>
              <a:off x="9208312" y="4009014"/>
              <a:ext cx="892974"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17" name="TextBox 16">
              <a:extLst>
                <a:ext uri="{FF2B5EF4-FFF2-40B4-BE49-F238E27FC236}">
                  <a16:creationId xmlns:a16="http://schemas.microsoft.com/office/drawing/2014/main" id="{CDFB62F7-58B5-03AD-2672-6C64EC82F5DE}"/>
                </a:ext>
              </a:extLst>
            </p:cNvPr>
            <p:cNvSpPr txBox="1"/>
            <p:nvPr/>
          </p:nvSpPr>
          <p:spPr>
            <a:xfrm>
              <a:off x="7911254" y="3194487"/>
              <a:ext cx="1886631" cy="727798"/>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وضع جداول زمنية واضحة للمبادرات والمشاريع</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18481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B7FA18EC-8C96-8625-44DE-E93FF7BDCFB6}"/>
              </a:ext>
            </a:extLst>
          </p:cNvPr>
          <p:cNvGrpSpPr/>
          <p:nvPr/>
        </p:nvGrpSpPr>
        <p:grpSpPr>
          <a:xfrm>
            <a:off x="4548729" y="2539611"/>
            <a:ext cx="3416073" cy="608746"/>
            <a:chOff x="6407873" y="852105"/>
            <a:chExt cx="4259941" cy="759124"/>
          </a:xfrm>
        </p:grpSpPr>
        <p:grpSp>
          <p:nvGrpSpPr>
            <p:cNvPr id="55" name="Group 54">
              <a:extLst>
                <a:ext uri="{FF2B5EF4-FFF2-40B4-BE49-F238E27FC236}">
                  <a16:creationId xmlns:a16="http://schemas.microsoft.com/office/drawing/2014/main" id="{C2A10D9B-5675-57A1-F196-82DC4B989AAD}"/>
                </a:ext>
              </a:extLst>
            </p:cNvPr>
            <p:cNvGrpSpPr/>
            <p:nvPr/>
          </p:nvGrpSpPr>
          <p:grpSpPr>
            <a:xfrm>
              <a:off x="6407873" y="852105"/>
              <a:ext cx="4259941" cy="759124"/>
              <a:chOff x="6407873" y="852105"/>
              <a:chExt cx="4259941" cy="759124"/>
            </a:xfrm>
          </p:grpSpPr>
          <p:grpSp>
            <p:nvGrpSpPr>
              <p:cNvPr id="57" name="Group 56">
                <a:extLst>
                  <a:ext uri="{FF2B5EF4-FFF2-40B4-BE49-F238E27FC236}">
                    <a16:creationId xmlns:a16="http://schemas.microsoft.com/office/drawing/2014/main" id="{350D2937-F156-4872-7EB7-35C2FA06E344}"/>
                  </a:ext>
                </a:extLst>
              </p:cNvPr>
              <p:cNvGrpSpPr/>
              <p:nvPr/>
            </p:nvGrpSpPr>
            <p:grpSpPr>
              <a:xfrm flipH="1">
                <a:off x="6407873" y="852105"/>
                <a:ext cx="4259941" cy="759124"/>
                <a:chOff x="7660476" y="2680905"/>
                <a:chExt cx="4259941" cy="759124"/>
              </a:xfrm>
            </p:grpSpPr>
            <p:sp>
              <p:nvSpPr>
                <p:cNvPr id="59" name="Freeform: Shape 58">
                  <a:extLst>
                    <a:ext uri="{FF2B5EF4-FFF2-40B4-BE49-F238E27FC236}">
                      <a16:creationId xmlns:a16="http://schemas.microsoft.com/office/drawing/2014/main" id="{475BC0A3-D9C5-A4CE-84AA-3BD4DD00A0C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4211A067-6EA0-44C0-121E-F683AF608DC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37D451C2-8CF6-7DD5-3F8C-E382B53CFA5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8" name="TextBox 31">
                <a:extLst>
                  <a:ext uri="{FF2B5EF4-FFF2-40B4-BE49-F238E27FC236}">
                    <a16:creationId xmlns:a16="http://schemas.microsoft.com/office/drawing/2014/main" id="{36B4EC01-C94C-D232-F018-D4CFE93C9A26}"/>
                  </a:ext>
                </a:extLst>
              </p:cNvPr>
              <p:cNvSpPr txBox="1"/>
              <p:nvPr/>
            </p:nvSpPr>
            <p:spPr>
              <a:xfrm>
                <a:off x="9804102" y="1022660"/>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01</a:t>
                </a:r>
              </a:p>
            </p:txBody>
          </p:sp>
        </p:grpSp>
        <p:sp>
          <p:nvSpPr>
            <p:cNvPr id="56" name="TextBox 55">
              <a:extLst>
                <a:ext uri="{FF2B5EF4-FFF2-40B4-BE49-F238E27FC236}">
                  <a16:creationId xmlns:a16="http://schemas.microsoft.com/office/drawing/2014/main" id="{E26521CF-2D35-C29B-3961-6CF9FF859D95}"/>
                </a:ext>
              </a:extLst>
            </p:cNvPr>
            <p:cNvSpPr txBox="1"/>
            <p:nvPr/>
          </p:nvSpPr>
          <p:spPr>
            <a:xfrm>
              <a:off x="6555156" y="930605"/>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الهدف الأساسي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3FEF6A1E-49E2-79C5-6392-CFC48B4EDA82}"/>
              </a:ext>
            </a:extLst>
          </p:cNvPr>
          <p:cNvGrpSpPr/>
          <p:nvPr/>
        </p:nvGrpSpPr>
        <p:grpSpPr>
          <a:xfrm>
            <a:off x="4548729" y="3499041"/>
            <a:ext cx="3416073" cy="608746"/>
            <a:chOff x="6407873" y="2054604"/>
            <a:chExt cx="4259941" cy="759124"/>
          </a:xfrm>
        </p:grpSpPr>
        <p:grpSp>
          <p:nvGrpSpPr>
            <p:cNvPr id="63" name="Group 62">
              <a:extLst>
                <a:ext uri="{FF2B5EF4-FFF2-40B4-BE49-F238E27FC236}">
                  <a16:creationId xmlns:a16="http://schemas.microsoft.com/office/drawing/2014/main" id="{BA16EAD4-1EEB-922B-66FF-38F7E512528E}"/>
                </a:ext>
              </a:extLst>
            </p:cNvPr>
            <p:cNvGrpSpPr/>
            <p:nvPr/>
          </p:nvGrpSpPr>
          <p:grpSpPr>
            <a:xfrm>
              <a:off x="6407873" y="2054604"/>
              <a:ext cx="4259941" cy="759124"/>
              <a:chOff x="6407873" y="2054604"/>
              <a:chExt cx="4259941" cy="759124"/>
            </a:xfrm>
          </p:grpSpPr>
          <p:grpSp>
            <p:nvGrpSpPr>
              <p:cNvPr id="65" name="Group 64">
                <a:extLst>
                  <a:ext uri="{FF2B5EF4-FFF2-40B4-BE49-F238E27FC236}">
                    <a16:creationId xmlns:a16="http://schemas.microsoft.com/office/drawing/2014/main" id="{D77B3BC8-29EB-0D80-6849-2F6FACC5F480}"/>
                  </a:ext>
                </a:extLst>
              </p:cNvPr>
              <p:cNvGrpSpPr/>
              <p:nvPr/>
            </p:nvGrpSpPr>
            <p:grpSpPr>
              <a:xfrm flipH="1">
                <a:off x="6407873" y="2054604"/>
                <a:ext cx="4259941" cy="759124"/>
                <a:chOff x="7660476" y="2680905"/>
                <a:chExt cx="4259941" cy="759124"/>
              </a:xfrm>
            </p:grpSpPr>
            <p:sp>
              <p:nvSpPr>
                <p:cNvPr id="67" name="Freeform: Shape 66">
                  <a:extLst>
                    <a:ext uri="{FF2B5EF4-FFF2-40B4-BE49-F238E27FC236}">
                      <a16:creationId xmlns:a16="http://schemas.microsoft.com/office/drawing/2014/main" id="{869B400E-DB1C-5650-1D91-3904582A5B77}"/>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B9C35649-BF04-8E2B-7146-9105F9BBFCF6}"/>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8608AE76-D441-232E-C492-E7B53356EAE8}"/>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66" name="TextBox 31">
                <a:extLst>
                  <a:ext uri="{FF2B5EF4-FFF2-40B4-BE49-F238E27FC236}">
                    <a16:creationId xmlns:a16="http://schemas.microsoft.com/office/drawing/2014/main" id="{B738697A-A099-C365-F1D6-27CAEEED805B}"/>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02</a:t>
                </a:r>
              </a:p>
            </p:txBody>
          </p:sp>
        </p:grpSp>
        <p:sp>
          <p:nvSpPr>
            <p:cNvPr id="64" name="TextBox 63">
              <a:extLst>
                <a:ext uri="{FF2B5EF4-FFF2-40B4-BE49-F238E27FC236}">
                  <a16:creationId xmlns:a16="http://schemas.microsoft.com/office/drawing/2014/main" id="{3A028C2C-4B04-4006-EB78-BA585DEC7B37}"/>
                </a:ext>
              </a:extLst>
            </p:cNvPr>
            <p:cNvSpPr txBox="1"/>
            <p:nvPr/>
          </p:nvSpPr>
          <p:spPr>
            <a:xfrm>
              <a:off x="6570628" y="2182557"/>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النطاق الزمني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ED3FBBC0-6735-6F98-D03A-4C86CB8F0A68}"/>
              </a:ext>
            </a:extLst>
          </p:cNvPr>
          <p:cNvGrpSpPr/>
          <p:nvPr/>
        </p:nvGrpSpPr>
        <p:grpSpPr>
          <a:xfrm>
            <a:off x="4548729" y="4458471"/>
            <a:ext cx="3416073" cy="608746"/>
            <a:chOff x="6407873" y="3219525"/>
            <a:chExt cx="4259941" cy="759124"/>
          </a:xfrm>
        </p:grpSpPr>
        <p:grpSp>
          <p:nvGrpSpPr>
            <p:cNvPr id="71" name="Group 70">
              <a:extLst>
                <a:ext uri="{FF2B5EF4-FFF2-40B4-BE49-F238E27FC236}">
                  <a16:creationId xmlns:a16="http://schemas.microsoft.com/office/drawing/2014/main" id="{CBF652DF-3014-903D-4E89-7550A00281F4}"/>
                </a:ext>
              </a:extLst>
            </p:cNvPr>
            <p:cNvGrpSpPr/>
            <p:nvPr/>
          </p:nvGrpSpPr>
          <p:grpSpPr>
            <a:xfrm>
              <a:off x="6407873" y="3219525"/>
              <a:ext cx="4259941" cy="759124"/>
              <a:chOff x="6407873" y="3219525"/>
              <a:chExt cx="4259941" cy="759124"/>
            </a:xfrm>
          </p:grpSpPr>
          <p:grpSp>
            <p:nvGrpSpPr>
              <p:cNvPr id="73" name="Group 72">
                <a:extLst>
                  <a:ext uri="{FF2B5EF4-FFF2-40B4-BE49-F238E27FC236}">
                    <a16:creationId xmlns:a16="http://schemas.microsoft.com/office/drawing/2014/main" id="{D0C9892F-1047-17A9-3AB5-F5D1A9631FF0}"/>
                  </a:ext>
                </a:extLst>
              </p:cNvPr>
              <p:cNvGrpSpPr/>
              <p:nvPr/>
            </p:nvGrpSpPr>
            <p:grpSpPr>
              <a:xfrm flipH="1">
                <a:off x="6407873" y="3219525"/>
                <a:ext cx="4259941" cy="759124"/>
                <a:chOff x="7660476" y="2680905"/>
                <a:chExt cx="4259941" cy="759124"/>
              </a:xfrm>
            </p:grpSpPr>
            <p:sp>
              <p:nvSpPr>
                <p:cNvPr id="75" name="Freeform: Shape 74">
                  <a:extLst>
                    <a:ext uri="{FF2B5EF4-FFF2-40B4-BE49-F238E27FC236}">
                      <a16:creationId xmlns:a16="http://schemas.microsoft.com/office/drawing/2014/main" id="{EFB1C19D-F8E0-B2E1-C587-C3F49BF4422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7983FE74-DE35-43E9-3761-B479CCF668D3}"/>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DFBE2651-FF8C-80C9-B552-B438B01B8654}"/>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74" name="TextBox 31">
                <a:extLst>
                  <a:ext uri="{FF2B5EF4-FFF2-40B4-BE49-F238E27FC236}">
                    <a16:creationId xmlns:a16="http://schemas.microsoft.com/office/drawing/2014/main" id="{C58E5F3E-8D71-8262-B23E-BD35BBB98F7C}"/>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03</a:t>
                </a:r>
              </a:p>
            </p:txBody>
          </p:sp>
        </p:grpSp>
        <p:sp>
          <p:nvSpPr>
            <p:cNvPr id="72" name="TextBox 71">
              <a:extLst>
                <a:ext uri="{FF2B5EF4-FFF2-40B4-BE49-F238E27FC236}">
                  <a16:creationId xmlns:a16="http://schemas.microsoft.com/office/drawing/2014/main" id="{93F7B679-57C3-D905-013B-9098A2DEC608}"/>
                </a:ext>
              </a:extLst>
            </p:cNvPr>
            <p:cNvSpPr txBox="1"/>
            <p:nvPr/>
          </p:nvSpPr>
          <p:spPr>
            <a:xfrm>
              <a:off x="6578950" y="3257453"/>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التركيز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id="{E77A8AAC-2ADC-2532-DB3F-71C25F044ED7}"/>
              </a:ext>
            </a:extLst>
          </p:cNvPr>
          <p:cNvGrpSpPr/>
          <p:nvPr/>
        </p:nvGrpSpPr>
        <p:grpSpPr>
          <a:xfrm>
            <a:off x="4548729" y="5417902"/>
            <a:ext cx="3416073" cy="608746"/>
            <a:chOff x="6407873" y="4422023"/>
            <a:chExt cx="4259941" cy="759124"/>
          </a:xfrm>
        </p:grpSpPr>
        <p:grpSp>
          <p:nvGrpSpPr>
            <p:cNvPr id="79" name="Group 78">
              <a:extLst>
                <a:ext uri="{FF2B5EF4-FFF2-40B4-BE49-F238E27FC236}">
                  <a16:creationId xmlns:a16="http://schemas.microsoft.com/office/drawing/2014/main" id="{0071E949-6B86-7667-4F53-55428CD2BB13}"/>
                </a:ext>
              </a:extLst>
            </p:cNvPr>
            <p:cNvGrpSpPr/>
            <p:nvPr/>
          </p:nvGrpSpPr>
          <p:grpSpPr>
            <a:xfrm>
              <a:off x="6407873" y="4422023"/>
              <a:ext cx="4259941" cy="759124"/>
              <a:chOff x="6407873" y="4422023"/>
              <a:chExt cx="4259941" cy="759124"/>
            </a:xfrm>
          </p:grpSpPr>
          <p:grpSp>
            <p:nvGrpSpPr>
              <p:cNvPr id="81" name="Group 80">
                <a:extLst>
                  <a:ext uri="{FF2B5EF4-FFF2-40B4-BE49-F238E27FC236}">
                    <a16:creationId xmlns:a16="http://schemas.microsoft.com/office/drawing/2014/main" id="{BABDC081-DE3B-ED03-9C74-ADBA9E3A55BC}"/>
                  </a:ext>
                </a:extLst>
              </p:cNvPr>
              <p:cNvGrpSpPr/>
              <p:nvPr/>
            </p:nvGrpSpPr>
            <p:grpSpPr>
              <a:xfrm flipH="1">
                <a:off x="6407873" y="4422023"/>
                <a:ext cx="4259941" cy="759124"/>
                <a:chOff x="7660476" y="2680905"/>
                <a:chExt cx="4259941" cy="759124"/>
              </a:xfrm>
            </p:grpSpPr>
            <p:sp>
              <p:nvSpPr>
                <p:cNvPr id="83" name="Freeform: Shape 82">
                  <a:extLst>
                    <a:ext uri="{FF2B5EF4-FFF2-40B4-BE49-F238E27FC236}">
                      <a16:creationId xmlns:a16="http://schemas.microsoft.com/office/drawing/2014/main" id="{10E29103-BD4B-8FD3-AFC1-B6A370176542}"/>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33BB07B4-A30D-7613-F72C-6D4FE83AB281}"/>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7E7350D1-6069-71CE-A52E-D7AD1DF0D3A1}"/>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82" name="TextBox 31">
                <a:extLst>
                  <a:ext uri="{FF2B5EF4-FFF2-40B4-BE49-F238E27FC236}">
                    <a16:creationId xmlns:a16="http://schemas.microsoft.com/office/drawing/2014/main" id="{DC30E6C5-E4F6-E132-4648-D8849D0074D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04</a:t>
                </a:r>
              </a:p>
            </p:txBody>
          </p:sp>
        </p:grpSp>
        <p:sp>
          <p:nvSpPr>
            <p:cNvPr id="80" name="TextBox 79">
              <a:extLst>
                <a:ext uri="{FF2B5EF4-FFF2-40B4-BE49-F238E27FC236}">
                  <a16:creationId xmlns:a16="http://schemas.microsoft.com/office/drawing/2014/main" id="{44B77804-37E1-B185-CECF-EB6B493AF93D}"/>
                </a:ext>
              </a:extLst>
            </p:cNvPr>
            <p:cNvSpPr txBox="1"/>
            <p:nvPr/>
          </p:nvSpPr>
          <p:spPr>
            <a:xfrm>
              <a:off x="6607459" y="4526745"/>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المؤشرات المستخدمة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887484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anim calcmode="lin" valueType="num">
                                      <p:cBhvr>
                                        <p:cTn id="15" dur="1000" fill="hold"/>
                                        <p:tgtEl>
                                          <p:spTgt spid="62"/>
                                        </p:tgtEl>
                                        <p:attrNameLst>
                                          <p:attrName>ppt_x</p:attrName>
                                        </p:attrNameLst>
                                      </p:cBhvr>
                                      <p:tavLst>
                                        <p:tav tm="0">
                                          <p:val>
                                            <p:strVal val="#ppt_x"/>
                                          </p:val>
                                        </p:tav>
                                        <p:tav tm="100000">
                                          <p:val>
                                            <p:strVal val="#ppt_x"/>
                                          </p:val>
                                        </p:tav>
                                      </p:tavLst>
                                    </p:anim>
                                    <p:anim calcmode="lin" valueType="num">
                                      <p:cBhvr>
                                        <p:cTn id="16"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1000"/>
                                        <p:tgtEl>
                                          <p:spTgt spid="70"/>
                                        </p:tgtEl>
                                      </p:cBhvr>
                                    </p:animEffect>
                                    <p:anim calcmode="lin" valueType="num">
                                      <p:cBhvr>
                                        <p:cTn id="22" dur="1000" fill="hold"/>
                                        <p:tgtEl>
                                          <p:spTgt spid="70"/>
                                        </p:tgtEl>
                                        <p:attrNameLst>
                                          <p:attrName>ppt_x</p:attrName>
                                        </p:attrNameLst>
                                      </p:cBhvr>
                                      <p:tavLst>
                                        <p:tav tm="0">
                                          <p:val>
                                            <p:strVal val="#ppt_x"/>
                                          </p:val>
                                        </p:tav>
                                        <p:tav tm="100000">
                                          <p:val>
                                            <p:strVal val="#ppt_x"/>
                                          </p:val>
                                        </p:tav>
                                      </p:tavLst>
                                    </p:anim>
                                    <p:anim calcmode="lin" valueType="num">
                                      <p:cBhvr>
                                        <p:cTn id="23"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1000"/>
                                        <p:tgtEl>
                                          <p:spTgt spid="78"/>
                                        </p:tgtEl>
                                      </p:cBhvr>
                                    </p:animEffect>
                                    <p:anim calcmode="lin" valueType="num">
                                      <p:cBhvr>
                                        <p:cTn id="29" dur="1000" fill="hold"/>
                                        <p:tgtEl>
                                          <p:spTgt spid="78"/>
                                        </p:tgtEl>
                                        <p:attrNameLst>
                                          <p:attrName>ppt_x</p:attrName>
                                        </p:attrNameLst>
                                      </p:cBhvr>
                                      <p:tavLst>
                                        <p:tav tm="0">
                                          <p:val>
                                            <p:strVal val="#ppt_x"/>
                                          </p:val>
                                        </p:tav>
                                        <p:tav tm="100000">
                                          <p:val>
                                            <p:strVal val="#ppt_x"/>
                                          </p:val>
                                        </p:tav>
                                      </p:tavLst>
                                    </p:anim>
                                    <p:anim calcmode="lin" valueType="num">
                                      <p:cBhvr>
                                        <p:cTn id="30"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8BE26203-2637-B4C2-B7C7-356A357EB03B}"/>
              </a:ext>
            </a:extLst>
          </p:cNvPr>
          <p:cNvGrpSpPr/>
          <p:nvPr/>
        </p:nvGrpSpPr>
        <p:grpSpPr>
          <a:xfrm>
            <a:off x="8835900" y="2777570"/>
            <a:ext cx="2295394" cy="2298596"/>
            <a:chOff x="2496621" y="2600634"/>
            <a:chExt cx="2324899" cy="2328142"/>
          </a:xfrm>
        </p:grpSpPr>
        <p:sp>
          <p:nvSpPr>
            <p:cNvPr id="9" name="Oval 5">
              <a:extLst>
                <a:ext uri="{FF2B5EF4-FFF2-40B4-BE49-F238E27FC236}">
                  <a16:creationId xmlns:a16="http://schemas.microsoft.com/office/drawing/2014/main" id="{6E48A58D-A033-D14D-D684-8A9B0BC9C4AB}"/>
                </a:ext>
              </a:extLst>
            </p:cNvPr>
            <p:cNvSpPr/>
            <p:nvPr/>
          </p:nvSpPr>
          <p:spPr>
            <a:xfrm>
              <a:off x="2981675"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id="{727557C1-D6C8-7E22-7729-7237AA8B8D0C}"/>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1" name="TextBox 10">
              <a:extLst>
                <a:ext uri="{FF2B5EF4-FFF2-40B4-BE49-F238E27FC236}">
                  <a16:creationId xmlns:a16="http://schemas.microsoft.com/office/drawing/2014/main" id="{58F18FBB-059E-3175-84FB-61DCA156F35D}"/>
                </a:ext>
              </a:extLst>
            </p:cNvPr>
            <p:cNvSpPr txBox="1"/>
            <p:nvPr/>
          </p:nvSpPr>
          <p:spPr>
            <a:xfrm>
              <a:off x="3770902" y="4009014"/>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B19759F-EF9F-1E49-7CF9-4CE0BB8ECF89}"/>
                </a:ext>
              </a:extLst>
            </p:cNvPr>
            <p:cNvSpPr txBox="1"/>
            <p:nvPr/>
          </p:nvSpPr>
          <p:spPr>
            <a:xfrm>
              <a:off x="2562645" y="3249984"/>
              <a:ext cx="1886631" cy="94301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الموارد اللازمة لتنفيذ 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DC45E937-34CA-DBA8-DC5F-981F202B48BB}"/>
              </a:ext>
            </a:extLst>
          </p:cNvPr>
          <p:cNvGrpSpPr/>
          <p:nvPr/>
        </p:nvGrpSpPr>
        <p:grpSpPr>
          <a:xfrm>
            <a:off x="12583597" y="2692682"/>
            <a:ext cx="2464933" cy="2468372"/>
            <a:chOff x="7851169" y="2600634"/>
            <a:chExt cx="2324899" cy="2328142"/>
          </a:xfrm>
        </p:grpSpPr>
        <p:sp>
          <p:nvSpPr>
            <p:cNvPr id="19" name="Oval 25">
              <a:extLst>
                <a:ext uri="{FF2B5EF4-FFF2-40B4-BE49-F238E27FC236}">
                  <a16:creationId xmlns:a16="http://schemas.microsoft.com/office/drawing/2014/main" id="{A33E9069-BD98-777C-84E8-5749CC7B0907}"/>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id="{DD61DA1B-88E0-F826-024F-B2255C0D91A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id="{EC134741-3CCB-4AC5-103B-08ACB83FD76D}"/>
                </a:ext>
              </a:extLst>
            </p:cNvPr>
            <p:cNvSpPr txBox="1"/>
            <p:nvPr/>
          </p:nvSpPr>
          <p:spPr>
            <a:xfrm>
              <a:off x="9229924"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F085A4D7-B4E2-ED84-882C-76E7A39B168C}"/>
                </a:ext>
              </a:extLst>
            </p:cNvPr>
            <p:cNvSpPr txBox="1"/>
            <p:nvPr/>
          </p:nvSpPr>
          <p:spPr>
            <a:xfrm>
              <a:off x="7924776" y="3194639"/>
              <a:ext cx="1886631" cy="743872"/>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تحويل الأهداف الاستراتيجية إلى خطط عمل تنفيذية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9" name="TextBox 28">
            <a:extLst>
              <a:ext uri="{FF2B5EF4-FFF2-40B4-BE49-F238E27FC236}">
                <a16:creationId xmlns:a16="http://schemas.microsoft.com/office/drawing/2014/main" id="{CC9AFBFA-B11D-2C74-0B52-E2E8E3BD22A8}"/>
              </a:ext>
            </a:extLst>
          </p:cNvPr>
          <p:cNvSpPr txBox="1"/>
          <p:nvPr/>
        </p:nvSpPr>
        <p:spPr>
          <a:xfrm>
            <a:off x="-265077" y="3276326"/>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تخصيص الموارد المالية، البشرية، والتقنية المطلوبة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30" name="TextBox 29">
            <a:extLst>
              <a:ext uri="{FF2B5EF4-FFF2-40B4-BE49-F238E27FC236}">
                <a16:creationId xmlns:a16="http://schemas.microsoft.com/office/drawing/2014/main" id="{C602FC07-7939-C75D-D996-E7E275583B10}"/>
              </a:ext>
            </a:extLst>
          </p:cNvPr>
          <p:cNvSpPr txBox="1"/>
          <p:nvPr/>
        </p:nvSpPr>
        <p:spPr>
          <a:xfrm>
            <a:off x="-265077" y="3989699"/>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الفجوات في الموارد والعمل على سدها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grpSp>
        <p:nvGrpSpPr>
          <p:cNvPr id="13" name="Group 12">
            <a:extLst>
              <a:ext uri="{FF2B5EF4-FFF2-40B4-BE49-F238E27FC236}">
                <a16:creationId xmlns:a16="http://schemas.microsoft.com/office/drawing/2014/main" id="{4D83517C-B737-DCA4-B4EB-8E12343BDEF0}"/>
              </a:ext>
            </a:extLst>
          </p:cNvPr>
          <p:cNvGrpSpPr/>
          <p:nvPr/>
        </p:nvGrpSpPr>
        <p:grpSpPr>
          <a:xfrm>
            <a:off x="12929704" y="2692682"/>
            <a:ext cx="1772717" cy="1775190"/>
            <a:chOff x="7851169" y="2600634"/>
            <a:chExt cx="2324899" cy="2328142"/>
          </a:xfrm>
        </p:grpSpPr>
        <p:sp>
          <p:nvSpPr>
            <p:cNvPr id="14" name="Oval 25">
              <a:extLst>
                <a:ext uri="{FF2B5EF4-FFF2-40B4-BE49-F238E27FC236}">
                  <a16:creationId xmlns:a16="http://schemas.microsoft.com/office/drawing/2014/main" id="{80834632-D3C5-E5F0-BF0A-6DA7B03048F2}"/>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Freeform: Shape 26">
              <a:extLst>
                <a:ext uri="{FF2B5EF4-FFF2-40B4-BE49-F238E27FC236}">
                  <a16:creationId xmlns:a16="http://schemas.microsoft.com/office/drawing/2014/main" id="{EC56C04E-3E83-7066-1250-7D7A0741D95F}"/>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6" name="TextBox 15">
              <a:extLst>
                <a:ext uri="{FF2B5EF4-FFF2-40B4-BE49-F238E27FC236}">
                  <a16:creationId xmlns:a16="http://schemas.microsoft.com/office/drawing/2014/main" id="{F3EA5AC7-E136-403F-F250-FCD6B9C66AB8}"/>
                </a:ext>
              </a:extLst>
            </p:cNvPr>
            <p:cNvSpPr txBox="1"/>
            <p:nvPr/>
          </p:nvSpPr>
          <p:spPr>
            <a:xfrm>
              <a:off x="9208312" y="4009014"/>
              <a:ext cx="892974"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17" name="TextBox 16">
              <a:extLst>
                <a:ext uri="{FF2B5EF4-FFF2-40B4-BE49-F238E27FC236}">
                  <a16:creationId xmlns:a16="http://schemas.microsoft.com/office/drawing/2014/main" id="{CDFB62F7-58B5-03AD-2672-6C64EC82F5DE}"/>
                </a:ext>
              </a:extLst>
            </p:cNvPr>
            <p:cNvSpPr txBox="1"/>
            <p:nvPr/>
          </p:nvSpPr>
          <p:spPr>
            <a:xfrm>
              <a:off x="7918600" y="3158030"/>
              <a:ext cx="1886631" cy="743872"/>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وضع جداول زمنية واضحة للمبادرات والمشاريع</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9109503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741EA1B5-993E-0608-902F-DCE238AE65E2}"/>
              </a:ext>
            </a:extLst>
          </p:cNvPr>
          <p:cNvGrpSpPr/>
          <p:nvPr/>
        </p:nvGrpSpPr>
        <p:grpSpPr>
          <a:xfrm>
            <a:off x="7325076" y="3011948"/>
            <a:ext cx="1772717" cy="1775190"/>
            <a:chOff x="7851169" y="2600634"/>
            <a:chExt cx="2324899" cy="2328142"/>
          </a:xfrm>
        </p:grpSpPr>
        <p:sp>
          <p:nvSpPr>
            <p:cNvPr id="32" name="Oval 25">
              <a:extLst>
                <a:ext uri="{FF2B5EF4-FFF2-40B4-BE49-F238E27FC236}">
                  <a16:creationId xmlns:a16="http://schemas.microsoft.com/office/drawing/2014/main" id="{A25D7571-5797-3CA3-4FA8-62A59103702B}"/>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Freeform: Shape 26">
              <a:extLst>
                <a:ext uri="{FF2B5EF4-FFF2-40B4-BE49-F238E27FC236}">
                  <a16:creationId xmlns:a16="http://schemas.microsoft.com/office/drawing/2014/main" id="{3932D99C-58B5-8A07-348D-9B502F2A8338}"/>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4" name="TextBox 33">
              <a:extLst>
                <a:ext uri="{FF2B5EF4-FFF2-40B4-BE49-F238E27FC236}">
                  <a16:creationId xmlns:a16="http://schemas.microsoft.com/office/drawing/2014/main" id="{6ECDC71C-70CE-7767-9375-84EFC81D55F6}"/>
                </a:ext>
              </a:extLst>
            </p:cNvPr>
            <p:cNvSpPr txBox="1"/>
            <p:nvPr/>
          </p:nvSpPr>
          <p:spPr>
            <a:xfrm>
              <a:off x="9176642" y="3966471"/>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35" name="TextBox 34">
              <a:extLst>
                <a:ext uri="{FF2B5EF4-FFF2-40B4-BE49-F238E27FC236}">
                  <a16:creationId xmlns:a16="http://schemas.microsoft.com/office/drawing/2014/main" id="{A6A32637-D404-CDAB-5D2E-70BDC8364A49}"/>
                </a:ext>
              </a:extLst>
            </p:cNvPr>
            <p:cNvSpPr txBox="1"/>
            <p:nvPr/>
          </p:nvSpPr>
          <p:spPr>
            <a:xfrm>
              <a:off x="7990801" y="3036030"/>
              <a:ext cx="1886631" cy="134094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مؤشرات الأداء الرئيسية </a:t>
              </a:r>
              <a:r>
                <a:rPr lang="en-US" b="1" dirty="0">
                  <a:latin typeface="Times New Roman" panose="02020603050405020304" pitchFamily="18" charset="0"/>
                  <a:ea typeface="Calibri" panose="020F0502020204030204" pitchFamily="34" charset="0"/>
                  <a:cs typeface="Adobe Arabic" panose="02040503050201020203" pitchFamily="18" charset="-78"/>
                </a:rPr>
                <a:t>(KPIs) </a:t>
              </a: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4BE4CEE3-1C74-CB84-14DA-77547BF211A3}"/>
              </a:ext>
            </a:extLst>
          </p:cNvPr>
          <p:cNvGrpSpPr/>
          <p:nvPr/>
        </p:nvGrpSpPr>
        <p:grpSpPr>
          <a:xfrm>
            <a:off x="3424379" y="3039818"/>
            <a:ext cx="1772717" cy="1775190"/>
            <a:chOff x="7851169" y="2600634"/>
            <a:chExt cx="2324899" cy="2328142"/>
          </a:xfrm>
        </p:grpSpPr>
        <p:sp>
          <p:nvSpPr>
            <p:cNvPr id="37" name="Oval 25">
              <a:extLst>
                <a:ext uri="{FF2B5EF4-FFF2-40B4-BE49-F238E27FC236}">
                  <a16:creationId xmlns:a16="http://schemas.microsoft.com/office/drawing/2014/main" id="{01547020-B5BF-53B2-2D1C-DAFBBA0788CC}"/>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Freeform: Shape 26">
              <a:extLst>
                <a:ext uri="{FF2B5EF4-FFF2-40B4-BE49-F238E27FC236}">
                  <a16:creationId xmlns:a16="http://schemas.microsoft.com/office/drawing/2014/main" id="{B69139AD-5555-B1EE-4FF8-F41DDE70A5BA}"/>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9" name="TextBox 38">
              <a:extLst>
                <a:ext uri="{FF2B5EF4-FFF2-40B4-BE49-F238E27FC236}">
                  <a16:creationId xmlns:a16="http://schemas.microsoft.com/office/drawing/2014/main" id="{A94EB275-A348-7FED-E7B5-6EFFC2B2FF98}"/>
                </a:ext>
              </a:extLst>
            </p:cNvPr>
            <p:cNvSpPr txBox="1"/>
            <p:nvPr/>
          </p:nvSpPr>
          <p:spPr>
            <a:xfrm>
              <a:off x="9132853" y="3990509"/>
              <a:ext cx="969900" cy="699826"/>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sp>
          <p:nvSpPr>
            <p:cNvPr id="40" name="TextBox 39">
              <a:extLst>
                <a:ext uri="{FF2B5EF4-FFF2-40B4-BE49-F238E27FC236}">
                  <a16:creationId xmlns:a16="http://schemas.microsoft.com/office/drawing/2014/main" id="{230EC5A4-7CA6-E2A4-0F63-487777A3EEF6}"/>
                </a:ext>
              </a:extLst>
            </p:cNvPr>
            <p:cNvSpPr txBox="1"/>
            <p:nvPr/>
          </p:nvSpPr>
          <p:spPr>
            <a:xfrm>
              <a:off x="7983848" y="3230543"/>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6325F501-DB07-9A89-020D-8EDA3E798069}"/>
              </a:ext>
            </a:extLst>
          </p:cNvPr>
          <p:cNvGrpSpPr/>
          <p:nvPr/>
        </p:nvGrpSpPr>
        <p:grpSpPr>
          <a:xfrm>
            <a:off x="5398028" y="3045247"/>
            <a:ext cx="1772717" cy="1775190"/>
            <a:chOff x="7851169" y="2600634"/>
            <a:chExt cx="2324899" cy="2328142"/>
          </a:xfrm>
        </p:grpSpPr>
        <p:sp>
          <p:nvSpPr>
            <p:cNvPr id="42" name="Oval 25">
              <a:extLst>
                <a:ext uri="{FF2B5EF4-FFF2-40B4-BE49-F238E27FC236}">
                  <a16:creationId xmlns:a16="http://schemas.microsoft.com/office/drawing/2014/main" id="{B3325C06-CEEB-6F60-F27F-2E7A93FD04AA}"/>
                </a:ext>
              </a:extLst>
            </p:cNvPr>
            <p:cNvSpPr/>
            <p:nvPr/>
          </p:nvSpPr>
          <p:spPr>
            <a:xfrm>
              <a:off x="8336223"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Freeform: Shape 26">
              <a:extLst>
                <a:ext uri="{FF2B5EF4-FFF2-40B4-BE49-F238E27FC236}">
                  <a16:creationId xmlns:a16="http://schemas.microsoft.com/office/drawing/2014/main" id="{0547B8ED-F446-9A1A-1113-D3FBD207FFE1}"/>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4" name="TextBox 43">
              <a:extLst>
                <a:ext uri="{FF2B5EF4-FFF2-40B4-BE49-F238E27FC236}">
                  <a16:creationId xmlns:a16="http://schemas.microsoft.com/office/drawing/2014/main" id="{01207CB0-AF30-71AE-B8CB-CF7749027175}"/>
                </a:ext>
              </a:extLst>
            </p:cNvPr>
            <p:cNvSpPr txBox="1"/>
            <p:nvPr/>
          </p:nvSpPr>
          <p:spPr>
            <a:xfrm>
              <a:off x="9138227" y="4015523"/>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45" name="TextBox 44">
              <a:extLst>
                <a:ext uri="{FF2B5EF4-FFF2-40B4-BE49-F238E27FC236}">
                  <a16:creationId xmlns:a16="http://schemas.microsoft.com/office/drawing/2014/main" id="{F6F3BEBA-4D73-7828-D5E8-8EC5CC3EB9BB}"/>
                </a:ext>
              </a:extLst>
            </p:cNvPr>
            <p:cNvSpPr txBox="1"/>
            <p:nvPr/>
          </p:nvSpPr>
          <p:spPr>
            <a:xfrm>
              <a:off x="7860869" y="3283120"/>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50758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4BE4CEE3-1C74-CB84-14DA-77547BF211A3}"/>
              </a:ext>
            </a:extLst>
          </p:cNvPr>
          <p:cNvGrpSpPr/>
          <p:nvPr/>
        </p:nvGrpSpPr>
        <p:grpSpPr>
          <a:xfrm>
            <a:off x="3424379" y="7948703"/>
            <a:ext cx="1772717" cy="1775190"/>
            <a:chOff x="7851169" y="2600634"/>
            <a:chExt cx="2324899" cy="2328142"/>
          </a:xfrm>
        </p:grpSpPr>
        <p:sp>
          <p:nvSpPr>
            <p:cNvPr id="37" name="Oval 25">
              <a:extLst>
                <a:ext uri="{FF2B5EF4-FFF2-40B4-BE49-F238E27FC236}">
                  <a16:creationId xmlns:a16="http://schemas.microsoft.com/office/drawing/2014/main" id="{01547020-B5BF-53B2-2D1C-DAFBBA0788CC}"/>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Freeform: Shape 26">
              <a:extLst>
                <a:ext uri="{FF2B5EF4-FFF2-40B4-BE49-F238E27FC236}">
                  <a16:creationId xmlns:a16="http://schemas.microsoft.com/office/drawing/2014/main" id="{B69139AD-5555-B1EE-4FF8-F41DDE70A5BA}"/>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9" name="TextBox 38">
              <a:extLst>
                <a:ext uri="{FF2B5EF4-FFF2-40B4-BE49-F238E27FC236}">
                  <a16:creationId xmlns:a16="http://schemas.microsoft.com/office/drawing/2014/main" id="{A94EB275-A348-7FED-E7B5-6EFFC2B2FF98}"/>
                </a:ext>
              </a:extLst>
            </p:cNvPr>
            <p:cNvSpPr txBox="1"/>
            <p:nvPr/>
          </p:nvSpPr>
          <p:spPr>
            <a:xfrm>
              <a:off x="9132853" y="3990509"/>
              <a:ext cx="969900" cy="699826"/>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sp>
          <p:nvSpPr>
            <p:cNvPr id="40" name="TextBox 39">
              <a:extLst>
                <a:ext uri="{FF2B5EF4-FFF2-40B4-BE49-F238E27FC236}">
                  <a16:creationId xmlns:a16="http://schemas.microsoft.com/office/drawing/2014/main" id="{230EC5A4-7CA6-E2A4-0F63-487777A3EEF6}"/>
                </a:ext>
              </a:extLst>
            </p:cNvPr>
            <p:cNvSpPr txBox="1"/>
            <p:nvPr/>
          </p:nvSpPr>
          <p:spPr>
            <a:xfrm>
              <a:off x="7983848" y="3230543"/>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6325F501-DB07-9A89-020D-8EDA3E798069}"/>
              </a:ext>
            </a:extLst>
          </p:cNvPr>
          <p:cNvGrpSpPr/>
          <p:nvPr/>
        </p:nvGrpSpPr>
        <p:grpSpPr>
          <a:xfrm>
            <a:off x="5398028" y="7954132"/>
            <a:ext cx="1772717" cy="1775190"/>
            <a:chOff x="7851169" y="2600634"/>
            <a:chExt cx="2324899" cy="2328142"/>
          </a:xfrm>
        </p:grpSpPr>
        <p:sp>
          <p:nvSpPr>
            <p:cNvPr id="42" name="Oval 25">
              <a:extLst>
                <a:ext uri="{FF2B5EF4-FFF2-40B4-BE49-F238E27FC236}">
                  <a16:creationId xmlns:a16="http://schemas.microsoft.com/office/drawing/2014/main" id="{B3325C06-CEEB-6F60-F27F-2E7A93FD04AA}"/>
                </a:ext>
              </a:extLst>
            </p:cNvPr>
            <p:cNvSpPr/>
            <p:nvPr/>
          </p:nvSpPr>
          <p:spPr>
            <a:xfrm>
              <a:off x="8336223"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Freeform: Shape 26">
              <a:extLst>
                <a:ext uri="{FF2B5EF4-FFF2-40B4-BE49-F238E27FC236}">
                  <a16:creationId xmlns:a16="http://schemas.microsoft.com/office/drawing/2014/main" id="{0547B8ED-F446-9A1A-1113-D3FBD207FFE1}"/>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4" name="TextBox 43">
              <a:extLst>
                <a:ext uri="{FF2B5EF4-FFF2-40B4-BE49-F238E27FC236}">
                  <a16:creationId xmlns:a16="http://schemas.microsoft.com/office/drawing/2014/main" id="{01207CB0-AF30-71AE-B8CB-CF7749027175}"/>
                </a:ext>
              </a:extLst>
            </p:cNvPr>
            <p:cNvSpPr txBox="1"/>
            <p:nvPr/>
          </p:nvSpPr>
          <p:spPr>
            <a:xfrm>
              <a:off x="9138227" y="4015523"/>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45" name="TextBox 44">
              <a:extLst>
                <a:ext uri="{FF2B5EF4-FFF2-40B4-BE49-F238E27FC236}">
                  <a16:creationId xmlns:a16="http://schemas.microsoft.com/office/drawing/2014/main" id="{F6F3BEBA-4D73-7828-D5E8-8EC5CC3EB9BB}"/>
                </a:ext>
              </a:extLst>
            </p:cNvPr>
            <p:cNvSpPr txBox="1"/>
            <p:nvPr/>
          </p:nvSpPr>
          <p:spPr>
            <a:xfrm>
              <a:off x="7860869" y="3283120"/>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741EA1B5-993E-0608-902F-DCE238AE65E2}"/>
              </a:ext>
            </a:extLst>
          </p:cNvPr>
          <p:cNvGrpSpPr/>
          <p:nvPr/>
        </p:nvGrpSpPr>
        <p:grpSpPr>
          <a:xfrm>
            <a:off x="8446125" y="2665424"/>
            <a:ext cx="2519371" cy="2522886"/>
            <a:chOff x="7851169" y="2600634"/>
            <a:chExt cx="2324899" cy="2328142"/>
          </a:xfrm>
        </p:grpSpPr>
        <p:sp>
          <p:nvSpPr>
            <p:cNvPr id="9" name="Oval 25">
              <a:extLst>
                <a:ext uri="{FF2B5EF4-FFF2-40B4-BE49-F238E27FC236}">
                  <a16:creationId xmlns:a16="http://schemas.microsoft.com/office/drawing/2014/main" id="{A25D7571-5797-3CA3-4FA8-62A59103702B}"/>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Freeform: Shape 26">
              <a:extLst>
                <a:ext uri="{FF2B5EF4-FFF2-40B4-BE49-F238E27FC236}">
                  <a16:creationId xmlns:a16="http://schemas.microsoft.com/office/drawing/2014/main" id="{3932D99C-58B5-8A07-348D-9B502F2A8338}"/>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1" name="TextBox 10">
              <a:extLst>
                <a:ext uri="{FF2B5EF4-FFF2-40B4-BE49-F238E27FC236}">
                  <a16:creationId xmlns:a16="http://schemas.microsoft.com/office/drawing/2014/main" id="{6ECDC71C-70CE-7767-9375-84EFC81D55F6}"/>
                </a:ext>
              </a:extLst>
            </p:cNvPr>
            <p:cNvSpPr txBox="1"/>
            <p:nvPr/>
          </p:nvSpPr>
          <p:spPr>
            <a:xfrm>
              <a:off x="9176642" y="3966471"/>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6A32637-D404-CDAB-5D2E-70BDC8364A49}"/>
                </a:ext>
              </a:extLst>
            </p:cNvPr>
            <p:cNvSpPr txBox="1"/>
            <p:nvPr/>
          </p:nvSpPr>
          <p:spPr>
            <a:xfrm>
              <a:off x="7990801" y="3036030"/>
              <a:ext cx="1886631" cy="1008859"/>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تحديد مؤشرات الأداء الرئيسية </a:t>
              </a:r>
              <a:r>
                <a:rPr lang="en-US" sz="2000" b="1" dirty="0">
                  <a:latin typeface="Times New Roman" panose="02020603050405020304" pitchFamily="18" charset="0"/>
                  <a:ea typeface="Calibri" panose="020F0502020204030204" pitchFamily="34" charset="0"/>
                  <a:cs typeface="Adobe Arabic" panose="02040503050201020203" pitchFamily="18" charset="-78"/>
                </a:rPr>
                <a:t>(KPIs) </a:t>
              </a: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id="{C970497B-A9C0-6E22-BEB9-34C47DDC6672}"/>
              </a:ext>
            </a:extLst>
          </p:cNvPr>
          <p:cNvSpPr txBox="1"/>
          <p:nvPr/>
        </p:nvSpPr>
        <p:spPr>
          <a:xfrm>
            <a:off x="-182293" y="3276814"/>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وضع مؤشرات قابلة للقياس لتقييم التقدم المحقق</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4" name="TextBox 13">
            <a:extLst>
              <a:ext uri="{FF2B5EF4-FFF2-40B4-BE49-F238E27FC236}">
                <a16:creationId xmlns:a16="http://schemas.microsoft.com/office/drawing/2014/main" id="{000C298E-B7BD-B18B-2518-0F7D1371D49B}"/>
              </a:ext>
            </a:extLst>
          </p:cNvPr>
          <p:cNvSpPr txBox="1"/>
          <p:nvPr/>
        </p:nvSpPr>
        <p:spPr>
          <a:xfrm>
            <a:off x="-182293" y="3990187"/>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متابعة الأداء بشكل دوري للتأكد من تحقيق الأهداف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Tree>
    <p:extLst>
      <p:ext uri="{BB962C8B-B14F-4D97-AF65-F5344CB8AC3E}">
        <p14:creationId xmlns:p14="http://schemas.microsoft.com/office/powerpoint/2010/main" val="2294292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a:extLst>
              <a:ext uri="{FF2B5EF4-FFF2-40B4-BE49-F238E27FC236}">
                <a16:creationId xmlns:a16="http://schemas.microsoft.com/office/drawing/2014/main" id="{6325F501-DB07-9A89-020D-8EDA3E798069}"/>
              </a:ext>
            </a:extLst>
          </p:cNvPr>
          <p:cNvGrpSpPr/>
          <p:nvPr/>
        </p:nvGrpSpPr>
        <p:grpSpPr>
          <a:xfrm>
            <a:off x="8446009" y="2615477"/>
            <a:ext cx="2519487" cy="2523002"/>
            <a:chOff x="7851169" y="2600634"/>
            <a:chExt cx="2324899" cy="2328142"/>
          </a:xfrm>
        </p:grpSpPr>
        <p:sp>
          <p:nvSpPr>
            <p:cNvPr id="42" name="Oval 25">
              <a:extLst>
                <a:ext uri="{FF2B5EF4-FFF2-40B4-BE49-F238E27FC236}">
                  <a16:creationId xmlns:a16="http://schemas.microsoft.com/office/drawing/2014/main" id="{B3325C06-CEEB-6F60-F27F-2E7A93FD04AA}"/>
                </a:ext>
              </a:extLst>
            </p:cNvPr>
            <p:cNvSpPr/>
            <p:nvPr/>
          </p:nvSpPr>
          <p:spPr>
            <a:xfrm>
              <a:off x="8336223"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Freeform: Shape 26">
              <a:extLst>
                <a:ext uri="{FF2B5EF4-FFF2-40B4-BE49-F238E27FC236}">
                  <a16:creationId xmlns:a16="http://schemas.microsoft.com/office/drawing/2014/main" id="{0547B8ED-F446-9A1A-1113-D3FBD207FFE1}"/>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4" name="TextBox 43">
              <a:extLst>
                <a:ext uri="{FF2B5EF4-FFF2-40B4-BE49-F238E27FC236}">
                  <a16:creationId xmlns:a16="http://schemas.microsoft.com/office/drawing/2014/main" id="{01207CB0-AF30-71AE-B8CB-CF7749027175}"/>
                </a:ext>
              </a:extLst>
            </p:cNvPr>
            <p:cNvSpPr txBox="1"/>
            <p:nvPr/>
          </p:nvSpPr>
          <p:spPr>
            <a:xfrm>
              <a:off x="9138227" y="4015523"/>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45" name="TextBox 44">
              <a:extLst>
                <a:ext uri="{FF2B5EF4-FFF2-40B4-BE49-F238E27FC236}">
                  <a16:creationId xmlns:a16="http://schemas.microsoft.com/office/drawing/2014/main" id="{F6F3BEBA-4D73-7828-D5E8-8EC5CC3EB9BB}"/>
                </a:ext>
              </a:extLst>
            </p:cNvPr>
            <p:cNvSpPr txBox="1"/>
            <p:nvPr/>
          </p:nvSpPr>
          <p:spPr>
            <a:xfrm>
              <a:off x="7851169" y="3445349"/>
              <a:ext cx="1886631" cy="464350"/>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4BE4CEE3-1C74-CB84-14DA-77547BF211A3}"/>
              </a:ext>
            </a:extLst>
          </p:cNvPr>
          <p:cNvGrpSpPr/>
          <p:nvPr/>
        </p:nvGrpSpPr>
        <p:grpSpPr>
          <a:xfrm>
            <a:off x="3424379" y="7948703"/>
            <a:ext cx="1772717" cy="1775190"/>
            <a:chOff x="7851169" y="2600634"/>
            <a:chExt cx="2324899" cy="2328142"/>
          </a:xfrm>
        </p:grpSpPr>
        <p:sp>
          <p:nvSpPr>
            <p:cNvPr id="37" name="Oval 25">
              <a:extLst>
                <a:ext uri="{FF2B5EF4-FFF2-40B4-BE49-F238E27FC236}">
                  <a16:creationId xmlns:a16="http://schemas.microsoft.com/office/drawing/2014/main" id="{01547020-B5BF-53B2-2D1C-DAFBBA0788CC}"/>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Freeform: Shape 26">
              <a:extLst>
                <a:ext uri="{FF2B5EF4-FFF2-40B4-BE49-F238E27FC236}">
                  <a16:creationId xmlns:a16="http://schemas.microsoft.com/office/drawing/2014/main" id="{B69139AD-5555-B1EE-4FF8-F41DDE70A5BA}"/>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9" name="TextBox 38">
              <a:extLst>
                <a:ext uri="{FF2B5EF4-FFF2-40B4-BE49-F238E27FC236}">
                  <a16:creationId xmlns:a16="http://schemas.microsoft.com/office/drawing/2014/main" id="{A94EB275-A348-7FED-E7B5-6EFFC2B2FF98}"/>
                </a:ext>
              </a:extLst>
            </p:cNvPr>
            <p:cNvSpPr txBox="1"/>
            <p:nvPr/>
          </p:nvSpPr>
          <p:spPr>
            <a:xfrm>
              <a:off x="9132853" y="3990509"/>
              <a:ext cx="969900" cy="699826"/>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sp>
          <p:nvSpPr>
            <p:cNvPr id="40" name="TextBox 39">
              <a:extLst>
                <a:ext uri="{FF2B5EF4-FFF2-40B4-BE49-F238E27FC236}">
                  <a16:creationId xmlns:a16="http://schemas.microsoft.com/office/drawing/2014/main" id="{230EC5A4-7CA6-E2A4-0F63-487777A3EEF6}"/>
                </a:ext>
              </a:extLst>
            </p:cNvPr>
            <p:cNvSpPr txBox="1"/>
            <p:nvPr/>
          </p:nvSpPr>
          <p:spPr>
            <a:xfrm>
              <a:off x="7983848" y="3230543"/>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741EA1B5-993E-0608-902F-DCE238AE65E2}"/>
              </a:ext>
            </a:extLst>
          </p:cNvPr>
          <p:cNvGrpSpPr/>
          <p:nvPr/>
        </p:nvGrpSpPr>
        <p:grpSpPr>
          <a:xfrm>
            <a:off x="13358366" y="2665424"/>
            <a:ext cx="1481298" cy="1483365"/>
            <a:chOff x="7851169" y="2600634"/>
            <a:chExt cx="2324899" cy="2328142"/>
          </a:xfrm>
        </p:grpSpPr>
        <p:sp>
          <p:nvSpPr>
            <p:cNvPr id="9" name="Oval 25">
              <a:extLst>
                <a:ext uri="{FF2B5EF4-FFF2-40B4-BE49-F238E27FC236}">
                  <a16:creationId xmlns:a16="http://schemas.microsoft.com/office/drawing/2014/main" id="{A25D7571-5797-3CA3-4FA8-62A59103702B}"/>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Freeform: Shape 26">
              <a:extLst>
                <a:ext uri="{FF2B5EF4-FFF2-40B4-BE49-F238E27FC236}">
                  <a16:creationId xmlns:a16="http://schemas.microsoft.com/office/drawing/2014/main" id="{3932D99C-58B5-8A07-348D-9B502F2A8338}"/>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1" name="TextBox 10">
              <a:extLst>
                <a:ext uri="{FF2B5EF4-FFF2-40B4-BE49-F238E27FC236}">
                  <a16:creationId xmlns:a16="http://schemas.microsoft.com/office/drawing/2014/main" id="{6ECDC71C-70CE-7767-9375-84EFC81D55F6}"/>
                </a:ext>
              </a:extLst>
            </p:cNvPr>
            <p:cNvSpPr txBox="1"/>
            <p:nvPr/>
          </p:nvSpPr>
          <p:spPr>
            <a:xfrm>
              <a:off x="9176642" y="3966471"/>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6A32637-D404-CDAB-5D2E-70BDC8364A49}"/>
                </a:ext>
              </a:extLst>
            </p:cNvPr>
            <p:cNvSpPr txBox="1"/>
            <p:nvPr/>
          </p:nvSpPr>
          <p:spPr>
            <a:xfrm>
              <a:off x="7990801" y="3036030"/>
              <a:ext cx="1886631" cy="134094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مؤشرات الأداء الرئيسية </a:t>
              </a:r>
              <a:r>
                <a:rPr lang="en-US" b="1" dirty="0">
                  <a:latin typeface="Times New Roman" panose="02020603050405020304" pitchFamily="18" charset="0"/>
                  <a:ea typeface="Calibri" panose="020F0502020204030204" pitchFamily="34" charset="0"/>
                  <a:cs typeface="Adobe Arabic" panose="02040503050201020203" pitchFamily="18" charset="-78"/>
                </a:rPr>
                <a:t>(KPIs) </a:t>
              </a: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id="{C970497B-A9C0-6E22-BEB9-34C47DDC6672}"/>
              </a:ext>
            </a:extLst>
          </p:cNvPr>
          <p:cNvSpPr txBox="1"/>
          <p:nvPr/>
        </p:nvSpPr>
        <p:spPr>
          <a:xfrm>
            <a:off x="-182293" y="3276814"/>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تحليل المخاطر المحتملة التي قد تعيق التنفيذ</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4" name="TextBox 13">
            <a:extLst>
              <a:ext uri="{FF2B5EF4-FFF2-40B4-BE49-F238E27FC236}">
                <a16:creationId xmlns:a16="http://schemas.microsoft.com/office/drawing/2014/main" id="{000C298E-B7BD-B18B-2518-0F7D1371D49B}"/>
              </a:ext>
            </a:extLst>
          </p:cNvPr>
          <p:cNvSpPr txBox="1"/>
          <p:nvPr/>
        </p:nvSpPr>
        <p:spPr>
          <a:xfrm>
            <a:off x="-182293" y="3990187"/>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وضع خطط طوارئ لمعالجة أي مشكلات غير متوقعة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Tree>
    <p:extLst>
      <p:ext uri="{BB962C8B-B14F-4D97-AF65-F5344CB8AC3E}">
        <p14:creationId xmlns:p14="http://schemas.microsoft.com/office/powerpoint/2010/main" val="24572013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a:extLst>
              <a:ext uri="{FF2B5EF4-FFF2-40B4-BE49-F238E27FC236}">
                <a16:creationId xmlns:a16="http://schemas.microsoft.com/office/drawing/2014/main" id="{6325F501-DB07-9A89-020D-8EDA3E798069}"/>
              </a:ext>
            </a:extLst>
          </p:cNvPr>
          <p:cNvGrpSpPr/>
          <p:nvPr/>
        </p:nvGrpSpPr>
        <p:grpSpPr>
          <a:xfrm>
            <a:off x="13667416" y="2615477"/>
            <a:ext cx="1481298" cy="1483365"/>
            <a:chOff x="7851169" y="2600634"/>
            <a:chExt cx="2324899" cy="2328142"/>
          </a:xfrm>
        </p:grpSpPr>
        <p:sp>
          <p:nvSpPr>
            <p:cNvPr id="42" name="Oval 25">
              <a:extLst>
                <a:ext uri="{FF2B5EF4-FFF2-40B4-BE49-F238E27FC236}">
                  <a16:creationId xmlns:a16="http://schemas.microsoft.com/office/drawing/2014/main" id="{B3325C06-CEEB-6F60-F27F-2E7A93FD04AA}"/>
                </a:ext>
              </a:extLst>
            </p:cNvPr>
            <p:cNvSpPr/>
            <p:nvPr/>
          </p:nvSpPr>
          <p:spPr>
            <a:xfrm>
              <a:off x="8336223"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Freeform: Shape 26">
              <a:extLst>
                <a:ext uri="{FF2B5EF4-FFF2-40B4-BE49-F238E27FC236}">
                  <a16:creationId xmlns:a16="http://schemas.microsoft.com/office/drawing/2014/main" id="{0547B8ED-F446-9A1A-1113-D3FBD207FFE1}"/>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4" name="TextBox 43">
              <a:extLst>
                <a:ext uri="{FF2B5EF4-FFF2-40B4-BE49-F238E27FC236}">
                  <a16:creationId xmlns:a16="http://schemas.microsoft.com/office/drawing/2014/main" id="{01207CB0-AF30-71AE-B8CB-CF7749027175}"/>
                </a:ext>
              </a:extLst>
            </p:cNvPr>
            <p:cNvSpPr txBox="1"/>
            <p:nvPr/>
          </p:nvSpPr>
          <p:spPr>
            <a:xfrm>
              <a:off x="9138227" y="4015523"/>
              <a:ext cx="878913"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45" name="TextBox 44">
              <a:extLst>
                <a:ext uri="{FF2B5EF4-FFF2-40B4-BE49-F238E27FC236}">
                  <a16:creationId xmlns:a16="http://schemas.microsoft.com/office/drawing/2014/main" id="{F6F3BEBA-4D73-7828-D5E8-8EC5CC3EB9BB}"/>
                </a:ext>
              </a:extLst>
            </p:cNvPr>
            <p:cNvSpPr txBox="1"/>
            <p:nvPr/>
          </p:nvSpPr>
          <p:spPr>
            <a:xfrm>
              <a:off x="7851169" y="3445349"/>
              <a:ext cx="1886631" cy="464350"/>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741EA1B5-993E-0608-902F-DCE238AE65E2}"/>
              </a:ext>
            </a:extLst>
          </p:cNvPr>
          <p:cNvGrpSpPr/>
          <p:nvPr/>
        </p:nvGrpSpPr>
        <p:grpSpPr>
          <a:xfrm>
            <a:off x="13358366" y="2665424"/>
            <a:ext cx="1481298" cy="1483365"/>
            <a:chOff x="7851169" y="2600634"/>
            <a:chExt cx="2324899" cy="2328142"/>
          </a:xfrm>
        </p:grpSpPr>
        <p:sp>
          <p:nvSpPr>
            <p:cNvPr id="9" name="Oval 25">
              <a:extLst>
                <a:ext uri="{FF2B5EF4-FFF2-40B4-BE49-F238E27FC236}">
                  <a16:creationId xmlns:a16="http://schemas.microsoft.com/office/drawing/2014/main" id="{A25D7571-5797-3CA3-4FA8-62A59103702B}"/>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Freeform: Shape 26">
              <a:extLst>
                <a:ext uri="{FF2B5EF4-FFF2-40B4-BE49-F238E27FC236}">
                  <a16:creationId xmlns:a16="http://schemas.microsoft.com/office/drawing/2014/main" id="{3932D99C-58B5-8A07-348D-9B502F2A8338}"/>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1" name="TextBox 10">
              <a:extLst>
                <a:ext uri="{FF2B5EF4-FFF2-40B4-BE49-F238E27FC236}">
                  <a16:creationId xmlns:a16="http://schemas.microsoft.com/office/drawing/2014/main" id="{6ECDC71C-70CE-7767-9375-84EFC81D55F6}"/>
                </a:ext>
              </a:extLst>
            </p:cNvPr>
            <p:cNvSpPr txBox="1"/>
            <p:nvPr/>
          </p:nvSpPr>
          <p:spPr>
            <a:xfrm>
              <a:off x="9176642" y="3966471"/>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A6A32637-D404-CDAB-5D2E-70BDC8364A49}"/>
                </a:ext>
              </a:extLst>
            </p:cNvPr>
            <p:cNvSpPr txBox="1"/>
            <p:nvPr/>
          </p:nvSpPr>
          <p:spPr>
            <a:xfrm>
              <a:off x="7990801" y="3036030"/>
              <a:ext cx="1886631" cy="134094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مؤشرات الأداء الرئيسية </a:t>
              </a:r>
              <a:r>
                <a:rPr lang="en-US" b="1" dirty="0">
                  <a:latin typeface="Times New Roman" panose="02020603050405020304" pitchFamily="18" charset="0"/>
                  <a:ea typeface="Calibri" panose="020F0502020204030204" pitchFamily="34" charset="0"/>
                  <a:cs typeface="Adobe Arabic" panose="02040503050201020203" pitchFamily="18" charset="-78"/>
                </a:rPr>
                <a:t>(KPIs) </a:t>
              </a: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id="{C970497B-A9C0-6E22-BEB9-34C47DDC6672}"/>
              </a:ext>
            </a:extLst>
          </p:cNvPr>
          <p:cNvSpPr txBox="1"/>
          <p:nvPr/>
        </p:nvSpPr>
        <p:spPr>
          <a:xfrm>
            <a:off x="-182293" y="3276814"/>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ضمان وجود قنوات اتصال مفتوحة بين أعضاء الفريق وأصحاب المصلحة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4" name="TextBox 13">
            <a:extLst>
              <a:ext uri="{FF2B5EF4-FFF2-40B4-BE49-F238E27FC236}">
                <a16:creationId xmlns:a16="http://schemas.microsoft.com/office/drawing/2014/main" id="{000C298E-B7BD-B18B-2518-0F7D1371D49B}"/>
              </a:ext>
            </a:extLst>
          </p:cNvPr>
          <p:cNvSpPr txBox="1"/>
          <p:nvPr/>
        </p:nvSpPr>
        <p:spPr>
          <a:xfrm>
            <a:off x="-182293" y="3990187"/>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تحديثات منتظمة حول التقدم المحرز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grpSp>
        <p:nvGrpSpPr>
          <p:cNvPr id="15" name="Group 14">
            <a:extLst>
              <a:ext uri="{FF2B5EF4-FFF2-40B4-BE49-F238E27FC236}">
                <a16:creationId xmlns:a16="http://schemas.microsoft.com/office/drawing/2014/main" id="{4BE4CEE3-1C74-CB84-14DA-77547BF211A3}"/>
              </a:ext>
            </a:extLst>
          </p:cNvPr>
          <p:cNvGrpSpPr/>
          <p:nvPr/>
        </p:nvGrpSpPr>
        <p:grpSpPr>
          <a:xfrm>
            <a:off x="8437000" y="2615478"/>
            <a:ext cx="2519487" cy="2523002"/>
            <a:chOff x="7851169" y="2600634"/>
            <a:chExt cx="2324899" cy="2328142"/>
          </a:xfrm>
        </p:grpSpPr>
        <p:sp>
          <p:nvSpPr>
            <p:cNvPr id="16" name="Oval 25">
              <a:extLst>
                <a:ext uri="{FF2B5EF4-FFF2-40B4-BE49-F238E27FC236}">
                  <a16:creationId xmlns:a16="http://schemas.microsoft.com/office/drawing/2014/main" id="{01547020-B5BF-53B2-2D1C-DAFBBA0788CC}"/>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Freeform: Shape 26">
              <a:extLst>
                <a:ext uri="{FF2B5EF4-FFF2-40B4-BE49-F238E27FC236}">
                  <a16:creationId xmlns:a16="http://schemas.microsoft.com/office/drawing/2014/main" id="{B69139AD-5555-B1EE-4FF8-F41DDE70A5BA}"/>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8" name="TextBox 17">
              <a:extLst>
                <a:ext uri="{FF2B5EF4-FFF2-40B4-BE49-F238E27FC236}">
                  <a16:creationId xmlns:a16="http://schemas.microsoft.com/office/drawing/2014/main" id="{A94EB275-A348-7FED-E7B5-6EFFC2B2FF98}"/>
                </a:ext>
              </a:extLst>
            </p:cNvPr>
            <p:cNvSpPr txBox="1"/>
            <p:nvPr/>
          </p:nvSpPr>
          <p:spPr>
            <a:xfrm>
              <a:off x="9132853" y="3990509"/>
              <a:ext cx="969900" cy="699826"/>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sp>
          <p:nvSpPr>
            <p:cNvPr id="19" name="TextBox 18">
              <a:extLst>
                <a:ext uri="{FF2B5EF4-FFF2-40B4-BE49-F238E27FC236}">
                  <a16:creationId xmlns:a16="http://schemas.microsoft.com/office/drawing/2014/main" id="{230EC5A4-7CA6-E2A4-0F63-487777A3EEF6}"/>
                </a:ext>
              </a:extLst>
            </p:cNvPr>
            <p:cNvSpPr txBox="1"/>
            <p:nvPr/>
          </p:nvSpPr>
          <p:spPr>
            <a:xfrm>
              <a:off x="7960858" y="3379188"/>
              <a:ext cx="1886631" cy="401158"/>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48486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04A8193A-34AB-873E-52F8-CEDD97BF39B4}"/>
              </a:ext>
            </a:extLst>
          </p:cNvPr>
          <p:cNvGrpSpPr/>
          <p:nvPr/>
        </p:nvGrpSpPr>
        <p:grpSpPr>
          <a:xfrm>
            <a:off x="6561117" y="2827861"/>
            <a:ext cx="1772717" cy="1775190"/>
            <a:chOff x="2496621" y="2600634"/>
            <a:chExt cx="2324899" cy="2328142"/>
          </a:xfrm>
        </p:grpSpPr>
        <p:sp>
          <p:nvSpPr>
            <p:cNvPr id="27" name="Oval 5">
              <a:extLst>
                <a:ext uri="{FF2B5EF4-FFF2-40B4-BE49-F238E27FC236}">
                  <a16:creationId xmlns:a16="http://schemas.microsoft.com/office/drawing/2014/main" id="{08EFDD81-220B-48A9-D1C3-D34C4FE1648A}"/>
                </a:ext>
              </a:extLst>
            </p:cNvPr>
            <p:cNvSpPr/>
            <p:nvPr/>
          </p:nvSpPr>
          <p:spPr>
            <a:xfrm>
              <a:off x="2981675"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28" name="Freeform: Shape 8">
              <a:extLst>
                <a:ext uri="{FF2B5EF4-FFF2-40B4-BE49-F238E27FC236}">
                  <a16:creationId xmlns:a16="http://schemas.microsoft.com/office/drawing/2014/main" id="{91E56F38-F274-646D-72B1-E892B4E5E3E2}"/>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29" name="TextBox 28">
              <a:extLst>
                <a:ext uri="{FF2B5EF4-FFF2-40B4-BE49-F238E27FC236}">
                  <a16:creationId xmlns:a16="http://schemas.microsoft.com/office/drawing/2014/main" id="{173D3DB3-915E-AED2-DA8A-16756981B6A4}"/>
                </a:ext>
              </a:extLst>
            </p:cNvPr>
            <p:cNvSpPr txBox="1"/>
            <p:nvPr/>
          </p:nvSpPr>
          <p:spPr>
            <a:xfrm>
              <a:off x="3975332"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07</a:t>
              </a:r>
              <a:endParaRPr lang="ko-KR" altLang="en-US" sz="2800" b="1" dirty="0">
                <a:solidFill>
                  <a:schemeClr val="bg1"/>
                </a:solidFill>
                <a:cs typeface="Arial" pitchFamily="34" charset="0"/>
              </a:endParaRPr>
            </a:p>
          </p:txBody>
        </p:sp>
        <p:sp>
          <p:nvSpPr>
            <p:cNvPr id="30" name="TextBox 29">
              <a:extLst>
                <a:ext uri="{FF2B5EF4-FFF2-40B4-BE49-F238E27FC236}">
                  <a16:creationId xmlns:a16="http://schemas.microsoft.com/office/drawing/2014/main" id="{92DC91B6-7165-3FD2-0C8B-8FD1C99AE715}"/>
                </a:ext>
              </a:extLst>
            </p:cNvPr>
            <p:cNvSpPr txBox="1"/>
            <p:nvPr/>
          </p:nvSpPr>
          <p:spPr>
            <a:xfrm>
              <a:off x="2557738" y="3076593"/>
              <a:ext cx="1886631" cy="134094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التقييم والمراجعة الدورية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DB16D82B-7ACD-99E3-E8A0-F159695784B8}"/>
              </a:ext>
            </a:extLst>
          </p:cNvPr>
          <p:cNvGrpSpPr/>
          <p:nvPr/>
        </p:nvGrpSpPr>
        <p:grpSpPr>
          <a:xfrm>
            <a:off x="4539635" y="2827861"/>
            <a:ext cx="1772717" cy="1775190"/>
            <a:chOff x="7851169" y="2600634"/>
            <a:chExt cx="2324899" cy="2328142"/>
          </a:xfrm>
        </p:grpSpPr>
        <p:sp>
          <p:nvSpPr>
            <p:cNvPr id="32" name="Oval 25">
              <a:extLst>
                <a:ext uri="{FF2B5EF4-FFF2-40B4-BE49-F238E27FC236}">
                  <a16:creationId xmlns:a16="http://schemas.microsoft.com/office/drawing/2014/main" id="{634E3DA2-2F1D-6013-13CF-AC34656E3B50}"/>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Freeform: Shape 26">
              <a:extLst>
                <a:ext uri="{FF2B5EF4-FFF2-40B4-BE49-F238E27FC236}">
                  <a16:creationId xmlns:a16="http://schemas.microsoft.com/office/drawing/2014/main" id="{C9E2E039-A5E0-0127-B8F0-7345B518842D}"/>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4" name="TextBox 33">
              <a:extLst>
                <a:ext uri="{FF2B5EF4-FFF2-40B4-BE49-F238E27FC236}">
                  <a16:creationId xmlns:a16="http://schemas.microsoft.com/office/drawing/2014/main" id="{2444BA15-D93E-DE5F-AE08-5905C387F82E}"/>
                </a:ext>
              </a:extLst>
            </p:cNvPr>
            <p:cNvSpPr txBox="1"/>
            <p:nvPr/>
          </p:nvSpPr>
          <p:spPr>
            <a:xfrm>
              <a:off x="9070618" y="4009014"/>
              <a:ext cx="109860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08</a:t>
              </a:r>
              <a:endParaRPr lang="ko-KR" altLang="en-US" sz="2800" b="1" dirty="0">
                <a:solidFill>
                  <a:schemeClr val="bg1"/>
                </a:solidFill>
                <a:cs typeface="Arial" pitchFamily="34" charset="0"/>
              </a:endParaRPr>
            </a:p>
          </p:txBody>
        </p:sp>
        <p:sp>
          <p:nvSpPr>
            <p:cNvPr id="35" name="TextBox 34">
              <a:extLst>
                <a:ext uri="{FF2B5EF4-FFF2-40B4-BE49-F238E27FC236}">
                  <a16:creationId xmlns:a16="http://schemas.microsoft.com/office/drawing/2014/main" id="{D089FD4C-5215-7623-42D9-32EC1C7BC090}"/>
                </a:ext>
              </a:extLst>
            </p:cNvPr>
            <p:cNvSpPr txBox="1"/>
            <p:nvPr/>
          </p:nvSpPr>
          <p:spPr>
            <a:xfrm>
              <a:off x="7983848" y="3230543"/>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التنفيذ</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33630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DB16D82B-7ACD-99E3-E8A0-F159695784B8}"/>
              </a:ext>
            </a:extLst>
          </p:cNvPr>
          <p:cNvGrpSpPr/>
          <p:nvPr/>
        </p:nvGrpSpPr>
        <p:grpSpPr>
          <a:xfrm>
            <a:off x="4835001" y="7255482"/>
            <a:ext cx="1772717" cy="1775190"/>
            <a:chOff x="7851169" y="2600634"/>
            <a:chExt cx="2324899" cy="2328142"/>
          </a:xfrm>
        </p:grpSpPr>
        <p:sp>
          <p:nvSpPr>
            <p:cNvPr id="32" name="Oval 25">
              <a:extLst>
                <a:ext uri="{FF2B5EF4-FFF2-40B4-BE49-F238E27FC236}">
                  <a16:creationId xmlns:a16="http://schemas.microsoft.com/office/drawing/2014/main" id="{634E3DA2-2F1D-6013-13CF-AC34656E3B50}"/>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Freeform: Shape 26">
              <a:extLst>
                <a:ext uri="{FF2B5EF4-FFF2-40B4-BE49-F238E27FC236}">
                  <a16:creationId xmlns:a16="http://schemas.microsoft.com/office/drawing/2014/main" id="{C9E2E039-A5E0-0127-B8F0-7345B518842D}"/>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4" name="TextBox 33">
              <a:extLst>
                <a:ext uri="{FF2B5EF4-FFF2-40B4-BE49-F238E27FC236}">
                  <a16:creationId xmlns:a16="http://schemas.microsoft.com/office/drawing/2014/main" id="{2444BA15-D93E-DE5F-AE08-5905C387F82E}"/>
                </a:ext>
              </a:extLst>
            </p:cNvPr>
            <p:cNvSpPr txBox="1"/>
            <p:nvPr/>
          </p:nvSpPr>
          <p:spPr>
            <a:xfrm>
              <a:off x="9070618" y="4009014"/>
              <a:ext cx="109860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08</a:t>
              </a:r>
              <a:endParaRPr lang="ko-KR" altLang="en-US" sz="2800" b="1" dirty="0">
                <a:solidFill>
                  <a:schemeClr val="bg1"/>
                </a:solidFill>
                <a:cs typeface="Arial" pitchFamily="34" charset="0"/>
              </a:endParaRPr>
            </a:p>
          </p:txBody>
        </p:sp>
        <p:sp>
          <p:nvSpPr>
            <p:cNvPr id="35" name="TextBox 34">
              <a:extLst>
                <a:ext uri="{FF2B5EF4-FFF2-40B4-BE49-F238E27FC236}">
                  <a16:creationId xmlns:a16="http://schemas.microsoft.com/office/drawing/2014/main" id="{D089FD4C-5215-7623-42D9-32EC1C7BC090}"/>
                </a:ext>
              </a:extLst>
            </p:cNvPr>
            <p:cNvSpPr txBox="1"/>
            <p:nvPr/>
          </p:nvSpPr>
          <p:spPr>
            <a:xfrm>
              <a:off x="7983848" y="3230543"/>
              <a:ext cx="1886631" cy="5252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التنفيذ</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04A8193A-34AB-873E-52F8-CEDD97BF39B4}"/>
              </a:ext>
            </a:extLst>
          </p:cNvPr>
          <p:cNvGrpSpPr/>
          <p:nvPr/>
        </p:nvGrpSpPr>
        <p:grpSpPr>
          <a:xfrm>
            <a:off x="8404298" y="2676299"/>
            <a:ext cx="2552189" cy="2555749"/>
            <a:chOff x="2496621" y="2600634"/>
            <a:chExt cx="2324899" cy="2328142"/>
          </a:xfrm>
        </p:grpSpPr>
        <p:sp>
          <p:nvSpPr>
            <p:cNvPr id="9" name="Oval 5">
              <a:extLst>
                <a:ext uri="{FF2B5EF4-FFF2-40B4-BE49-F238E27FC236}">
                  <a16:creationId xmlns:a16="http://schemas.microsoft.com/office/drawing/2014/main" id="{08EFDD81-220B-48A9-D1C3-D34C4FE1648A}"/>
                </a:ext>
              </a:extLst>
            </p:cNvPr>
            <p:cNvSpPr/>
            <p:nvPr/>
          </p:nvSpPr>
          <p:spPr>
            <a:xfrm>
              <a:off x="2981675"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id="{91E56F38-F274-646D-72B1-E892B4E5E3E2}"/>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1" name="TextBox 10">
              <a:extLst>
                <a:ext uri="{FF2B5EF4-FFF2-40B4-BE49-F238E27FC236}">
                  <a16:creationId xmlns:a16="http://schemas.microsoft.com/office/drawing/2014/main" id="{173D3DB3-915E-AED2-DA8A-16756981B6A4}"/>
                </a:ext>
              </a:extLst>
            </p:cNvPr>
            <p:cNvSpPr txBox="1"/>
            <p:nvPr/>
          </p:nvSpPr>
          <p:spPr>
            <a:xfrm>
              <a:off x="3975332"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07</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92DC91B6-7165-3FD2-0C8B-8FD1C99AE715}"/>
                </a:ext>
              </a:extLst>
            </p:cNvPr>
            <p:cNvSpPr txBox="1"/>
            <p:nvPr/>
          </p:nvSpPr>
          <p:spPr>
            <a:xfrm>
              <a:off x="2863273" y="3211365"/>
              <a:ext cx="1417594" cy="99588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التقييم والمراجعة الدورية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id="{CC3F924E-26C6-A9A2-2AC9-1A125B268FEF}"/>
              </a:ext>
            </a:extLst>
          </p:cNvPr>
          <p:cNvSpPr txBox="1"/>
          <p:nvPr/>
        </p:nvSpPr>
        <p:spPr>
          <a:xfrm>
            <a:off x="-182293" y="3276814"/>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مراجعة الأداء بشكل دوري مقارنة بالأهداف المحددة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4" name="TextBox 13">
            <a:extLst>
              <a:ext uri="{FF2B5EF4-FFF2-40B4-BE49-F238E27FC236}">
                <a16:creationId xmlns:a16="http://schemas.microsoft.com/office/drawing/2014/main" id="{5ABE77F3-88FF-2640-A9E5-6E24F0D13718}"/>
              </a:ext>
            </a:extLst>
          </p:cNvPr>
          <p:cNvSpPr txBox="1"/>
          <p:nvPr/>
        </p:nvSpPr>
        <p:spPr>
          <a:xfrm>
            <a:off x="-182293" y="3990187"/>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إجراء التعديلات اللازمة على الخطط بناءً على النتائج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Tree>
    <p:extLst>
      <p:ext uri="{BB962C8B-B14F-4D97-AF65-F5344CB8AC3E}">
        <p14:creationId xmlns:p14="http://schemas.microsoft.com/office/powerpoint/2010/main" val="3257020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DB16D82B-7ACD-99E3-E8A0-F159695784B8}"/>
              </a:ext>
            </a:extLst>
          </p:cNvPr>
          <p:cNvGrpSpPr/>
          <p:nvPr/>
        </p:nvGrpSpPr>
        <p:grpSpPr>
          <a:xfrm>
            <a:off x="8359616" y="2676300"/>
            <a:ext cx="2606222" cy="2609858"/>
            <a:chOff x="7851169" y="2600634"/>
            <a:chExt cx="2324899" cy="2328142"/>
          </a:xfrm>
        </p:grpSpPr>
        <p:sp>
          <p:nvSpPr>
            <p:cNvPr id="32" name="Oval 25">
              <a:extLst>
                <a:ext uri="{FF2B5EF4-FFF2-40B4-BE49-F238E27FC236}">
                  <a16:creationId xmlns:a16="http://schemas.microsoft.com/office/drawing/2014/main" id="{634E3DA2-2F1D-6013-13CF-AC34656E3B50}"/>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Freeform: Shape 26">
              <a:extLst>
                <a:ext uri="{FF2B5EF4-FFF2-40B4-BE49-F238E27FC236}">
                  <a16:creationId xmlns:a16="http://schemas.microsoft.com/office/drawing/2014/main" id="{C9E2E039-A5E0-0127-B8F0-7345B518842D}"/>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4" name="TextBox 33">
              <a:extLst>
                <a:ext uri="{FF2B5EF4-FFF2-40B4-BE49-F238E27FC236}">
                  <a16:creationId xmlns:a16="http://schemas.microsoft.com/office/drawing/2014/main" id="{2444BA15-D93E-DE5F-AE08-5905C387F82E}"/>
                </a:ext>
              </a:extLst>
            </p:cNvPr>
            <p:cNvSpPr txBox="1"/>
            <p:nvPr/>
          </p:nvSpPr>
          <p:spPr>
            <a:xfrm>
              <a:off x="9070618" y="4009014"/>
              <a:ext cx="109860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08</a:t>
              </a:r>
              <a:endParaRPr lang="ko-KR" altLang="en-US" sz="2800" b="1" dirty="0">
                <a:solidFill>
                  <a:schemeClr val="bg1"/>
                </a:solidFill>
                <a:cs typeface="Arial" pitchFamily="34" charset="0"/>
              </a:endParaRPr>
            </a:p>
          </p:txBody>
        </p:sp>
        <p:sp>
          <p:nvSpPr>
            <p:cNvPr id="35" name="TextBox 34">
              <a:extLst>
                <a:ext uri="{FF2B5EF4-FFF2-40B4-BE49-F238E27FC236}">
                  <a16:creationId xmlns:a16="http://schemas.microsoft.com/office/drawing/2014/main" id="{D089FD4C-5215-7623-42D9-32EC1C7BC090}"/>
                </a:ext>
              </a:extLst>
            </p:cNvPr>
            <p:cNvSpPr txBox="1"/>
            <p:nvPr/>
          </p:nvSpPr>
          <p:spPr>
            <a:xfrm>
              <a:off x="8177975" y="3239267"/>
              <a:ext cx="1382733" cy="827781"/>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ثقافة التنفيذ</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04A8193A-34AB-873E-52F8-CEDD97BF39B4}"/>
              </a:ext>
            </a:extLst>
          </p:cNvPr>
          <p:cNvGrpSpPr/>
          <p:nvPr/>
        </p:nvGrpSpPr>
        <p:grpSpPr>
          <a:xfrm>
            <a:off x="13388274" y="2676299"/>
            <a:ext cx="1947708" cy="1950425"/>
            <a:chOff x="2496621" y="2600634"/>
            <a:chExt cx="2324899" cy="2328142"/>
          </a:xfrm>
        </p:grpSpPr>
        <p:sp>
          <p:nvSpPr>
            <p:cNvPr id="9" name="Oval 5">
              <a:extLst>
                <a:ext uri="{FF2B5EF4-FFF2-40B4-BE49-F238E27FC236}">
                  <a16:creationId xmlns:a16="http://schemas.microsoft.com/office/drawing/2014/main" id="{08EFDD81-220B-48A9-D1C3-D34C4FE1648A}"/>
                </a:ext>
              </a:extLst>
            </p:cNvPr>
            <p:cNvSpPr/>
            <p:nvPr/>
          </p:nvSpPr>
          <p:spPr>
            <a:xfrm>
              <a:off x="2981675"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Freeform: Shape 8">
              <a:extLst>
                <a:ext uri="{FF2B5EF4-FFF2-40B4-BE49-F238E27FC236}">
                  <a16:creationId xmlns:a16="http://schemas.microsoft.com/office/drawing/2014/main" id="{91E56F38-F274-646D-72B1-E892B4E5E3E2}"/>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1" name="TextBox 10">
              <a:extLst>
                <a:ext uri="{FF2B5EF4-FFF2-40B4-BE49-F238E27FC236}">
                  <a16:creationId xmlns:a16="http://schemas.microsoft.com/office/drawing/2014/main" id="{173D3DB3-915E-AED2-DA8A-16756981B6A4}"/>
                </a:ext>
              </a:extLst>
            </p:cNvPr>
            <p:cNvSpPr txBox="1"/>
            <p:nvPr/>
          </p:nvSpPr>
          <p:spPr>
            <a:xfrm>
              <a:off x="3975332" y="4009014"/>
              <a:ext cx="846188" cy="686197"/>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07</a:t>
              </a:r>
              <a:endParaRPr lang="ko-KR" altLang="en-US" sz="2800" b="1" dirty="0">
                <a:solidFill>
                  <a:schemeClr val="bg1"/>
                </a:solidFill>
                <a:cs typeface="Arial" pitchFamily="34" charset="0"/>
              </a:endParaRPr>
            </a:p>
          </p:txBody>
        </p:sp>
        <p:sp>
          <p:nvSpPr>
            <p:cNvPr id="12" name="TextBox 11">
              <a:extLst>
                <a:ext uri="{FF2B5EF4-FFF2-40B4-BE49-F238E27FC236}">
                  <a16:creationId xmlns:a16="http://schemas.microsoft.com/office/drawing/2014/main" id="{92DC91B6-7165-3FD2-0C8B-8FD1C99AE715}"/>
                </a:ext>
              </a:extLst>
            </p:cNvPr>
            <p:cNvSpPr txBox="1"/>
            <p:nvPr/>
          </p:nvSpPr>
          <p:spPr>
            <a:xfrm>
              <a:off x="2863273" y="3211365"/>
              <a:ext cx="1417594" cy="99588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التقييم والمراجعة الدورية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id="{CC3F924E-26C6-A9A2-2AC9-1A125B268FEF}"/>
              </a:ext>
            </a:extLst>
          </p:cNvPr>
          <p:cNvSpPr txBox="1"/>
          <p:nvPr/>
        </p:nvSpPr>
        <p:spPr>
          <a:xfrm>
            <a:off x="-182293" y="3276814"/>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تدريب الفرق على أهمية الالتزام بتنفيذ الاستراتيجية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4" name="TextBox 13">
            <a:extLst>
              <a:ext uri="{FF2B5EF4-FFF2-40B4-BE49-F238E27FC236}">
                <a16:creationId xmlns:a16="http://schemas.microsoft.com/office/drawing/2014/main" id="{5ABE77F3-88FF-2640-A9E5-6E24F0D13718}"/>
              </a:ext>
            </a:extLst>
          </p:cNvPr>
          <p:cNvSpPr txBox="1"/>
          <p:nvPr/>
        </p:nvSpPr>
        <p:spPr>
          <a:xfrm>
            <a:off x="-182293" y="3990187"/>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تحفيز العاملين لتحقيق الأهداف من خلال المكافآت والتقدير.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184878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إدارة المخاطر والمرونة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8569A055-C351-2E74-0DEF-BD423DAD9A2C}"/>
              </a:ext>
            </a:extLst>
          </p:cNvPr>
          <p:cNvGrpSpPr/>
          <p:nvPr/>
        </p:nvGrpSpPr>
        <p:grpSpPr>
          <a:xfrm>
            <a:off x="2418364" y="2120401"/>
            <a:ext cx="2177778" cy="2617198"/>
            <a:chOff x="3046869" y="2288334"/>
            <a:chExt cx="2177778" cy="2617198"/>
          </a:xfrm>
        </p:grpSpPr>
        <p:grpSp>
          <p:nvGrpSpPr>
            <p:cNvPr id="16" name="Group 15">
              <a:extLst>
                <a:ext uri="{FF2B5EF4-FFF2-40B4-BE49-F238E27FC236}">
                  <a16:creationId xmlns:a16="http://schemas.microsoft.com/office/drawing/2014/main" id="{E483F3C3-8D0C-1D38-2F3B-4BC3B3081BAC}"/>
                </a:ext>
              </a:extLst>
            </p:cNvPr>
            <p:cNvGrpSpPr/>
            <p:nvPr/>
          </p:nvGrpSpPr>
          <p:grpSpPr>
            <a:xfrm>
              <a:off x="3046869" y="2288334"/>
              <a:ext cx="2177778" cy="2617198"/>
              <a:chOff x="2196144" y="2073951"/>
              <a:chExt cx="2177778" cy="2617198"/>
            </a:xfrm>
          </p:grpSpPr>
          <p:sp>
            <p:nvSpPr>
              <p:cNvPr id="18" name="Rectangle: Rounded Corners 17">
                <a:extLst>
                  <a:ext uri="{FF2B5EF4-FFF2-40B4-BE49-F238E27FC236}">
                    <a16:creationId xmlns:a16="http://schemas.microsoft.com/office/drawing/2014/main" id="{7364C0EC-FF55-D0B6-C6EF-1BA4BF013E1E}"/>
                  </a:ext>
                </a:extLst>
              </p:cNvPr>
              <p:cNvSpPr/>
              <p:nvPr/>
            </p:nvSpPr>
            <p:spPr>
              <a:xfrm rot="18900000">
                <a:off x="2790139" y="3214618"/>
                <a:ext cx="1476531" cy="1476531"/>
              </a:xfrm>
              <a:prstGeom prst="round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ndParaRPr>
              </a:p>
            </p:txBody>
          </p:sp>
          <p:sp>
            <p:nvSpPr>
              <p:cNvPr id="19" name="Freeform: Shape 18">
                <a:extLst>
                  <a:ext uri="{FF2B5EF4-FFF2-40B4-BE49-F238E27FC236}">
                    <a16:creationId xmlns:a16="http://schemas.microsoft.com/office/drawing/2014/main" id="{EEF5631F-736E-12A6-997F-0BADDC687EA3}"/>
                  </a:ext>
                </a:extLst>
              </p:cNvPr>
              <p:cNvSpPr/>
              <p:nvPr/>
            </p:nvSpPr>
            <p:spPr>
              <a:xfrm rot="18900000">
                <a:off x="2221908" y="3542569"/>
                <a:ext cx="820630" cy="820628"/>
              </a:xfrm>
              <a:custGeom>
                <a:avLst/>
                <a:gdLst>
                  <a:gd name="connsiteX0" fmla="*/ 962827 w 1193109"/>
                  <a:gd name="connsiteY0" fmla="*/ 49414 h 1193107"/>
                  <a:gd name="connsiteX1" fmla="*/ 998983 w 1193109"/>
                  <a:gd name="connsiteY1" fmla="*/ 103040 h 1193107"/>
                  <a:gd name="connsiteX2" fmla="*/ 1003283 w 1193109"/>
                  <a:gd name="connsiteY2" fmla="*/ 124339 h 1193107"/>
                  <a:gd name="connsiteX3" fmla="*/ 1106533 w 1193109"/>
                  <a:gd name="connsiteY3" fmla="*/ 227589 h 1193107"/>
                  <a:gd name="connsiteX4" fmla="*/ 1072905 w 1193109"/>
                  <a:gd name="connsiteY4" fmla="*/ 261218 h 1193107"/>
                  <a:gd name="connsiteX5" fmla="*/ 1193109 w 1193109"/>
                  <a:gd name="connsiteY5" fmla="*/ 444521 h 1193107"/>
                  <a:gd name="connsiteX6" fmla="*/ 1193109 w 1193109"/>
                  <a:gd name="connsiteY6" fmla="*/ 1024397 h 1193107"/>
                  <a:gd name="connsiteX7" fmla="*/ 1024399 w 1193109"/>
                  <a:gd name="connsiteY7" fmla="*/ 1193107 h 1193107"/>
                  <a:gd name="connsiteX8" fmla="*/ 444522 w 1193109"/>
                  <a:gd name="connsiteY8" fmla="*/ 1193107 h 1193107"/>
                  <a:gd name="connsiteX9" fmla="*/ 268593 w 1193109"/>
                  <a:gd name="connsiteY9" fmla="*/ 1077740 h 1193107"/>
                  <a:gd name="connsiteX10" fmla="*/ 233696 w 1193109"/>
                  <a:gd name="connsiteY10" fmla="*/ 1112638 h 1193107"/>
                  <a:gd name="connsiteX11" fmla="*/ 124342 w 1193109"/>
                  <a:gd name="connsiteY11" fmla="*/ 1003283 h 1193107"/>
                  <a:gd name="connsiteX12" fmla="*/ 103040 w 1193109"/>
                  <a:gd name="connsiteY12" fmla="*/ 998983 h 1193107"/>
                  <a:gd name="connsiteX13" fmla="*/ 0 w 1193109"/>
                  <a:gd name="connsiteY13" fmla="*/ 843531 h 1193107"/>
                  <a:gd name="connsiteX14" fmla="*/ 0 w 1193109"/>
                  <a:gd name="connsiteY14" fmla="*/ 168710 h 1193107"/>
                  <a:gd name="connsiteX15" fmla="*/ 168710 w 1193109"/>
                  <a:gd name="connsiteY15" fmla="*/ 0 h 1193107"/>
                  <a:gd name="connsiteX16" fmla="*/ 843531 w 1193109"/>
                  <a:gd name="connsiteY16" fmla="*/ 0 h 1193107"/>
                  <a:gd name="connsiteX17" fmla="*/ 962827 w 1193109"/>
                  <a:gd name="connsiteY17" fmla="*/ 49414 h 1193107"/>
                  <a:gd name="connsiteX0" fmla="*/ 962827 w 1193109"/>
                  <a:gd name="connsiteY0" fmla="*/ 49414 h 1193107"/>
                  <a:gd name="connsiteX1" fmla="*/ 998983 w 1193109"/>
                  <a:gd name="connsiteY1" fmla="*/ 103040 h 1193107"/>
                  <a:gd name="connsiteX2" fmla="*/ 1106533 w 1193109"/>
                  <a:gd name="connsiteY2" fmla="*/ 227589 h 1193107"/>
                  <a:gd name="connsiteX3" fmla="*/ 1072905 w 1193109"/>
                  <a:gd name="connsiteY3" fmla="*/ 261218 h 1193107"/>
                  <a:gd name="connsiteX4" fmla="*/ 1193109 w 1193109"/>
                  <a:gd name="connsiteY4" fmla="*/ 444521 h 1193107"/>
                  <a:gd name="connsiteX5" fmla="*/ 1193109 w 1193109"/>
                  <a:gd name="connsiteY5" fmla="*/ 1024397 h 1193107"/>
                  <a:gd name="connsiteX6" fmla="*/ 1024399 w 1193109"/>
                  <a:gd name="connsiteY6" fmla="*/ 1193107 h 1193107"/>
                  <a:gd name="connsiteX7" fmla="*/ 444522 w 1193109"/>
                  <a:gd name="connsiteY7" fmla="*/ 1193107 h 1193107"/>
                  <a:gd name="connsiteX8" fmla="*/ 268593 w 1193109"/>
                  <a:gd name="connsiteY8" fmla="*/ 1077740 h 1193107"/>
                  <a:gd name="connsiteX9" fmla="*/ 233696 w 1193109"/>
                  <a:gd name="connsiteY9" fmla="*/ 1112638 h 1193107"/>
                  <a:gd name="connsiteX10" fmla="*/ 124342 w 1193109"/>
                  <a:gd name="connsiteY10" fmla="*/ 1003283 h 1193107"/>
                  <a:gd name="connsiteX11" fmla="*/ 103040 w 1193109"/>
                  <a:gd name="connsiteY11" fmla="*/ 998983 h 1193107"/>
                  <a:gd name="connsiteX12" fmla="*/ 0 w 1193109"/>
                  <a:gd name="connsiteY12" fmla="*/ 843531 h 1193107"/>
                  <a:gd name="connsiteX13" fmla="*/ 0 w 1193109"/>
                  <a:gd name="connsiteY13" fmla="*/ 168710 h 1193107"/>
                  <a:gd name="connsiteX14" fmla="*/ 168710 w 1193109"/>
                  <a:gd name="connsiteY14" fmla="*/ 0 h 1193107"/>
                  <a:gd name="connsiteX15" fmla="*/ 843531 w 1193109"/>
                  <a:gd name="connsiteY15" fmla="*/ 0 h 1193107"/>
                  <a:gd name="connsiteX16" fmla="*/ 962827 w 1193109"/>
                  <a:gd name="connsiteY16" fmla="*/ 49414 h 1193107"/>
                  <a:gd name="connsiteX0" fmla="*/ 962827 w 1193109"/>
                  <a:gd name="connsiteY0" fmla="*/ 49414 h 1193107"/>
                  <a:gd name="connsiteX1" fmla="*/ 1106533 w 1193109"/>
                  <a:gd name="connsiteY1" fmla="*/ 227589 h 1193107"/>
                  <a:gd name="connsiteX2" fmla="*/ 1072905 w 1193109"/>
                  <a:gd name="connsiteY2" fmla="*/ 261218 h 1193107"/>
                  <a:gd name="connsiteX3" fmla="*/ 1193109 w 1193109"/>
                  <a:gd name="connsiteY3" fmla="*/ 444521 h 1193107"/>
                  <a:gd name="connsiteX4" fmla="*/ 1193109 w 1193109"/>
                  <a:gd name="connsiteY4" fmla="*/ 1024397 h 1193107"/>
                  <a:gd name="connsiteX5" fmla="*/ 1024399 w 1193109"/>
                  <a:gd name="connsiteY5" fmla="*/ 1193107 h 1193107"/>
                  <a:gd name="connsiteX6" fmla="*/ 444522 w 1193109"/>
                  <a:gd name="connsiteY6" fmla="*/ 1193107 h 1193107"/>
                  <a:gd name="connsiteX7" fmla="*/ 268593 w 1193109"/>
                  <a:gd name="connsiteY7" fmla="*/ 1077740 h 1193107"/>
                  <a:gd name="connsiteX8" fmla="*/ 233696 w 1193109"/>
                  <a:gd name="connsiteY8" fmla="*/ 1112638 h 1193107"/>
                  <a:gd name="connsiteX9" fmla="*/ 124342 w 1193109"/>
                  <a:gd name="connsiteY9" fmla="*/ 1003283 h 1193107"/>
                  <a:gd name="connsiteX10" fmla="*/ 103040 w 1193109"/>
                  <a:gd name="connsiteY10" fmla="*/ 998983 h 1193107"/>
                  <a:gd name="connsiteX11" fmla="*/ 0 w 1193109"/>
                  <a:gd name="connsiteY11" fmla="*/ 843531 h 1193107"/>
                  <a:gd name="connsiteX12" fmla="*/ 0 w 1193109"/>
                  <a:gd name="connsiteY12" fmla="*/ 168710 h 1193107"/>
                  <a:gd name="connsiteX13" fmla="*/ 168710 w 1193109"/>
                  <a:gd name="connsiteY13" fmla="*/ 0 h 1193107"/>
                  <a:gd name="connsiteX14" fmla="*/ 843531 w 1193109"/>
                  <a:gd name="connsiteY14" fmla="*/ 0 h 1193107"/>
                  <a:gd name="connsiteX15" fmla="*/ 962827 w 1193109"/>
                  <a:gd name="connsiteY15" fmla="*/ 49414 h 1193107"/>
                  <a:gd name="connsiteX0" fmla="*/ 962827 w 1193109"/>
                  <a:gd name="connsiteY0" fmla="*/ 49414 h 1193107"/>
                  <a:gd name="connsiteX1" fmla="*/ 1072905 w 1193109"/>
                  <a:gd name="connsiteY1" fmla="*/ 261218 h 1193107"/>
                  <a:gd name="connsiteX2" fmla="*/ 1193109 w 1193109"/>
                  <a:gd name="connsiteY2" fmla="*/ 444521 h 1193107"/>
                  <a:gd name="connsiteX3" fmla="*/ 1193109 w 1193109"/>
                  <a:gd name="connsiteY3" fmla="*/ 1024397 h 1193107"/>
                  <a:gd name="connsiteX4" fmla="*/ 1024399 w 1193109"/>
                  <a:gd name="connsiteY4" fmla="*/ 1193107 h 1193107"/>
                  <a:gd name="connsiteX5" fmla="*/ 444522 w 1193109"/>
                  <a:gd name="connsiteY5" fmla="*/ 1193107 h 1193107"/>
                  <a:gd name="connsiteX6" fmla="*/ 268593 w 1193109"/>
                  <a:gd name="connsiteY6" fmla="*/ 1077740 h 1193107"/>
                  <a:gd name="connsiteX7" fmla="*/ 233696 w 1193109"/>
                  <a:gd name="connsiteY7" fmla="*/ 1112638 h 1193107"/>
                  <a:gd name="connsiteX8" fmla="*/ 124342 w 1193109"/>
                  <a:gd name="connsiteY8" fmla="*/ 1003283 h 1193107"/>
                  <a:gd name="connsiteX9" fmla="*/ 103040 w 1193109"/>
                  <a:gd name="connsiteY9" fmla="*/ 998983 h 1193107"/>
                  <a:gd name="connsiteX10" fmla="*/ 0 w 1193109"/>
                  <a:gd name="connsiteY10" fmla="*/ 843531 h 1193107"/>
                  <a:gd name="connsiteX11" fmla="*/ 0 w 1193109"/>
                  <a:gd name="connsiteY11" fmla="*/ 168710 h 1193107"/>
                  <a:gd name="connsiteX12" fmla="*/ 168710 w 1193109"/>
                  <a:gd name="connsiteY12" fmla="*/ 0 h 1193107"/>
                  <a:gd name="connsiteX13" fmla="*/ 843531 w 1193109"/>
                  <a:gd name="connsiteY13" fmla="*/ 0 h 1193107"/>
                  <a:gd name="connsiteX14" fmla="*/ 962827 w 1193109"/>
                  <a:gd name="connsiteY14"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03040 w 1193109"/>
                  <a:gd name="connsiteY7" fmla="*/ 998983 h 1193107"/>
                  <a:gd name="connsiteX8" fmla="*/ 0 w 1193109"/>
                  <a:gd name="connsiteY8" fmla="*/ 843531 h 1193107"/>
                  <a:gd name="connsiteX9" fmla="*/ 0 w 1193109"/>
                  <a:gd name="connsiteY9" fmla="*/ 168710 h 1193107"/>
                  <a:gd name="connsiteX10" fmla="*/ 168710 w 1193109"/>
                  <a:gd name="connsiteY10" fmla="*/ 0 h 1193107"/>
                  <a:gd name="connsiteX11" fmla="*/ 843531 w 1193109"/>
                  <a:gd name="connsiteY11" fmla="*/ 0 h 1193107"/>
                  <a:gd name="connsiteX12" fmla="*/ 962827 w 1193109"/>
                  <a:gd name="connsiteY12"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103040 w 1193109"/>
                  <a:gd name="connsiteY6" fmla="*/ 998983 h 1193107"/>
                  <a:gd name="connsiteX7" fmla="*/ 0 w 1193109"/>
                  <a:gd name="connsiteY7" fmla="*/ 843531 h 1193107"/>
                  <a:gd name="connsiteX8" fmla="*/ 0 w 1193109"/>
                  <a:gd name="connsiteY8" fmla="*/ 168710 h 1193107"/>
                  <a:gd name="connsiteX9" fmla="*/ 168710 w 1193109"/>
                  <a:gd name="connsiteY9" fmla="*/ 0 h 1193107"/>
                  <a:gd name="connsiteX10" fmla="*/ 843531 w 1193109"/>
                  <a:gd name="connsiteY10" fmla="*/ 0 h 1193107"/>
                  <a:gd name="connsiteX11" fmla="*/ 962827 w 1193109"/>
                  <a:gd name="connsiteY11"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103040 w 1193109"/>
                  <a:gd name="connsiteY5" fmla="*/ 998983 h 1193107"/>
                  <a:gd name="connsiteX6" fmla="*/ 0 w 1193109"/>
                  <a:gd name="connsiteY6" fmla="*/ 843531 h 1193107"/>
                  <a:gd name="connsiteX7" fmla="*/ 0 w 1193109"/>
                  <a:gd name="connsiteY7" fmla="*/ 168710 h 1193107"/>
                  <a:gd name="connsiteX8" fmla="*/ 168710 w 1193109"/>
                  <a:gd name="connsiteY8" fmla="*/ 0 h 1193107"/>
                  <a:gd name="connsiteX9" fmla="*/ 843531 w 1193109"/>
                  <a:gd name="connsiteY9" fmla="*/ 0 h 1193107"/>
                  <a:gd name="connsiteX10" fmla="*/ 962827 w 1193109"/>
                  <a:gd name="connsiteY10" fmla="*/ 49414 h 119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3109" h="1193107">
                    <a:moveTo>
                      <a:pt x="962827" y="49414"/>
                    </a:moveTo>
                    <a:cubicBezTo>
                      <a:pt x="1021090" y="123501"/>
                      <a:pt x="969512" y="56396"/>
                      <a:pt x="1193109" y="444521"/>
                    </a:cubicBezTo>
                    <a:lnTo>
                      <a:pt x="1193109" y="1024397"/>
                    </a:lnTo>
                    <a:cubicBezTo>
                      <a:pt x="1193109" y="1117573"/>
                      <a:pt x="1117575" y="1193107"/>
                      <a:pt x="1024399" y="1193107"/>
                    </a:cubicBezTo>
                    <a:lnTo>
                      <a:pt x="444522" y="1193107"/>
                    </a:lnTo>
                    <a:lnTo>
                      <a:pt x="103040" y="998983"/>
                    </a:lnTo>
                    <a:cubicBezTo>
                      <a:pt x="42488" y="973372"/>
                      <a:pt x="0" y="913413"/>
                      <a:pt x="0" y="843531"/>
                    </a:cubicBezTo>
                    <a:lnTo>
                      <a:pt x="0" y="168710"/>
                    </a:lnTo>
                    <a:cubicBezTo>
                      <a:pt x="0" y="75534"/>
                      <a:pt x="75534" y="0"/>
                      <a:pt x="168710" y="0"/>
                    </a:cubicBezTo>
                    <a:lnTo>
                      <a:pt x="843531" y="0"/>
                    </a:lnTo>
                    <a:cubicBezTo>
                      <a:pt x="890119" y="0"/>
                      <a:pt x="932297" y="18884"/>
                      <a:pt x="962827" y="49414"/>
                    </a:cubicBezTo>
                    <a:close/>
                  </a:path>
                </a:pathLst>
              </a:custGeom>
              <a:solidFill>
                <a:sysClr val="window" lastClr="FFFFFF">
                  <a:lumMod val="50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ndParaRPr>
              </a:p>
            </p:txBody>
          </p:sp>
          <p:sp>
            <p:nvSpPr>
              <p:cNvPr id="26" name="Rectangle: Rounded Corners 25">
                <a:extLst>
                  <a:ext uri="{FF2B5EF4-FFF2-40B4-BE49-F238E27FC236}">
                    <a16:creationId xmlns:a16="http://schemas.microsoft.com/office/drawing/2014/main" id="{51604CB6-8A3D-13DA-C1E5-8233E5D938E5}"/>
                  </a:ext>
                </a:extLst>
              </p:cNvPr>
              <p:cNvSpPr/>
              <p:nvPr/>
            </p:nvSpPr>
            <p:spPr>
              <a:xfrm rot="18900000">
                <a:off x="2196144" y="3604771"/>
                <a:ext cx="696227" cy="696227"/>
              </a:xfrm>
              <a:prstGeom prst="round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ndParaRPr>
              </a:p>
            </p:txBody>
          </p:sp>
          <p:sp>
            <p:nvSpPr>
              <p:cNvPr id="27" name="TextBox 26">
                <a:extLst>
                  <a:ext uri="{FF2B5EF4-FFF2-40B4-BE49-F238E27FC236}">
                    <a16:creationId xmlns:a16="http://schemas.microsoft.com/office/drawing/2014/main" id="{E082D7F4-AEAF-358E-5A0C-6C8BF1E4802C}"/>
                  </a:ext>
                </a:extLst>
              </p:cNvPr>
              <p:cNvSpPr txBox="1"/>
              <p:nvPr/>
            </p:nvSpPr>
            <p:spPr>
              <a:xfrm>
                <a:off x="2619663" y="2073951"/>
                <a:ext cx="1754259"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المؤشرات التحذيرية المبكرة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8" name="Graphic 58" descr="Badge 4">
                <a:extLst>
                  <a:ext uri="{FF2B5EF4-FFF2-40B4-BE49-F238E27FC236}">
                    <a16:creationId xmlns:a16="http://schemas.microsoft.com/office/drawing/2014/main" id="{43F9199F-E71F-44D8-1276-391C669E8AE4}"/>
                  </a:ext>
                </a:extLst>
              </p:cNvPr>
              <p:cNvGrpSpPr/>
              <p:nvPr/>
            </p:nvGrpSpPr>
            <p:grpSpPr>
              <a:xfrm>
                <a:off x="2368252" y="3779210"/>
                <a:ext cx="329521" cy="329521"/>
                <a:chOff x="9025638" y="2627658"/>
                <a:chExt cx="439364" cy="439363"/>
              </a:xfrm>
              <a:effectLst>
                <a:outerShdw blurRad="50800" dist="38100" dir="2700000" algn="tl" rotWithShape="0">
                  <a:prstClr val="black">
                    <a:alpha val="40000"/>
                  </a:prstClr>
                </a:outerShdw>
              </a:effectLst>
            </p:grpSpPr>
            <p:sp>
              <p:nvSpPr>
                <p:cNvPr id="29" name="Freeform: Shape 28">
                  <a:extLst>
                    <a:ext uri="{FF2B5EF4-FFF2-40B4-BE49-F238E27FC236}">
                      <a16:creationId xmlns:a16="http://schemas.microsoft.com/office/drawing/2014/main" id="{DB2ECDAB-BFCA-BB89-B732-038B29E46673}"/>
                    </a:ext>
                  </a:extLst>
                </p:cNvPr>
                <p:cNvSpPr/>
                <p:nvPr/>
              </p:nvSpPr>
              <p:spPr>
                <a:xfrm>
                  <a:off x="9195112" y="2786226"/>
                  <a:ext cx="57615" cy="84095"/>
                </a:xfrm>
                <a:custGeom>
                  <a:avLst/>
                  <a:gdLst>
                    <a:gd name="connsiteX0" fmla="*/ 26890 w 57615"/>
                    <a:gd name="connsiteY0" fmla="*/ 49651 h 84095"/>
                    <a:gd name="connsiteX1" fmla="*/ 13639 w 57615"/>
                    <a:gd name="connsiteY1" fmla="*/ 67582 h 84095"/>
                    <a:gd name="connsiteX2" fmla="*/ 0 w 57615"/>
                    <a:gd name="connsiteY2" fmla="*/ 84095 h 84095"/>
                    <a:gd name="connsiteX3" fmla="*/ 57616 w 57615"/>
                    <a:gd name="connsiteY3" fmla="*/ 84095 h 84095"/>
                    <a:gd name="connsiteX4" fmla="*/ 57616 w 57615"/>
                    <a:gd name="connsiteY4" fmla="*/ 0 h 84095"/>
                    <a:gd name="connsiteX5" fmla="*/ 41102 w 57615"/>
                    <a:gd name="connsiteY5" fmla="*/ 27943 h 84095"/>
                    <a:gd name="connsiteX6" fmla="*/ 26890 w 57615"/>
                    <a:gd name="connsiteY6" fmla="*/ 49651 h 8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15" h="84095">
                      <a:moveTo>
                        <a:pt x="26890" y="49651"/>
                      </a:moveTo>
                      <a:cubicBezTo>
                        <a:pt x="22402" y="56117"/>
                        <a:pt x="17985" y="62094"/>
                        <a:pt x="13639" y="67582"/>
                      </a:cubicBezTo>
                      <a:cubicBezTo>
                        <a:pt x="9293" y="73069"/>
                        <a:pt x="4747" y="78573"/>
                        <a:pt x="0" y="84095"/>
                      </a:cubicBezTo>
                      <a:lnTo>
                        <a:pt x="57616" y="84095"/>
                      </a:lnTo>
                      <a:lnTo>
                        <a:pt x="57616" y="0"/>
                      </a:lnTo>
                      <a:cubicBezTo>
                        <a:pt x="51593" y="10627"/>
                        <a:pt x="46088" y="19942"/>
                        <a:pt x="41102" y="27943"/>
                      </a:cubicBezTo>
                      <a:cubicBezTo>
                        <a:pt x="36116" y="35944"/>
                        <a:pt x="31379" y="43180"/>
                        <a:pt x="26890" y="49651"/>
                      </a:cubicBezTo>
                      <a:close/>
                    </a:path>
                  </a:pathLst>
                </a:custGeom>
                <a:solidFill>
                  <a:srgbClr val="ECF1E1"/>
                </a:solidFill>
                <a:ln w="575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kern="0">
                    <a:solidFill>
                      <a:prstClr val="black"/>
                    </a:solidFill>
                    <a:latin typeface="Calibri" panose="020F0502020204030204"/>
                  </a:endParaRPr>
                </a:p>
              </p:txBody>
            </p:sp>
            <p:sp>
              <p:nvSpPr>
                <p:cNvPr id="30" name="Freeform: Shape 29">
                  <a:extLst>
                    <a:ext uri="{FF2B5EF4-FFF2-40B4-BE49-F238E27FC236}">
                      <a16:creationId xmlns:a16="http://schemas.microsoft.com/office/drawing/2014/main" id="{665842FD-750F-1963-BF3C-44DB18E02D95}"/>
                    </a:ext>
                  </a:extLst>
                </p:cNvPr>
                <p:cNvSpPr/>
                <p:nvPr/>
              </p:nvSpPr>
              <p:spPr>
                <a:xfrm>
                  <a:off x="9025592" y="2627649"/>
                  <a:ext cx="439361" cy="439361"/>
                </a:xfrm>
                <a:custGeom>
                  <a:avLst/>
                  <a:gdLst>
                    <a:gd name="connsiteX0" fmla="*/ 219686 w 439361"/>
                    <a:gd name="connsiteY0" fmla="*/ 0 h 439361"/>
                    <a:gd name="connsiteX1" fmla="*/ 0 w 439361"/>
                    <a:gd name="connsiteY1" fmla="*/ 219675 h 439361"/>
                    <a:gd name="connsiteX2" fmla="*/ 219675 w 439361"/>
                    <a:gd name="connsiteY2" fmla="*/ 439361 h 439361"/>
                    <a:gd name="connsiteX3" fmla="*/ 439361 w 439361"/>
                    <a:gd name="connsiteY3" fmla="*/ 219686 h 439361"/>
                    <a:gd name="connsiteX4" fmla="*/ 439361 w 439361"/>
                    <a:gd name="connsiteY4" fmla="*/ 219681 h 439361"/>
                    <a:gd name="connsiteX5" fmla="*/ 219877 w 439361"/>
                    <a:gd name="connsiteY5" fmla="*/ 0 h 439361"/>
                    <a:gd name="connsiteX6" fmla="*/ 219686 w 439361"/>
                    <a:gd name="connsiteY6" fmla="*/ 0 h 439361"/>
                    <a:gd name="connsiteX7" fmla="*/ 286672 w 439361"/>
                    <a:gd name="connsiteY7" fmla="*/ 270540 h 439361"/>
                    <a:gd name="connsiteX8" fmla="*/ 260360 w 439361"/>
                    <a:gd name="connsiteY8" fmla="*/ 270540 h 439361"/>
                    <a:gd name="connsiteX9" fmla="*/ 260360 w 439361"/>
                    <a:gd name="connsiteY9" fmla="*/ 311833 h 439361"/>
                    <a:gd name="connsiteX10" fmla="*/ 227136 w 439361"/>
                    <a:gd name="connsiteY10" fmla="*/ 311833 h 439361"/>
                    <a:gd name="connsiteX11" fmla="*/ 227136 w 439361"/>
                    <a:gd name="connsiteY11" fmla="*/ 270540 h 439361"/>
                    <a:gd name="connsiteX12" fmla="*/ 136679 w 439361"/>
                    <a:gd name="connsiteY12" fmla="*/ 270540 h 439361"/>
                    <a:gd name="connsiteX13" fmla="*/ 136679 w 439361"/>
                    <a:gd name="connsiteY13" fmla="*/ 244234 h 439361"/>
                    <a:gd name="connsiteX14" fmla="*/ 162991 w 439361"/>
                    <a:gd name="connsiteY14" fmla="*/ 213503 h 439361"/>
                    <a:gd name="connsiteX15" fmla="*/ 187191 w 439361"/>
                    <a:gd name="connsiteY15" fmla="*/ 180759 h 439361"/>
                    <a:gd name="connsiteX16" fmla="*/ 208228 w 439361"/>
                    <a:gd name="connsiteY16" fmla="*/ 147726 h 439361"/>
                    <a:gd name="connsiteX17" fmla="*/ 225407 w 439361"/>
                    <a:gd name="connsiteY17" fmla="*/ 115943 h 439361"/>
                    <a:gd name="connsiteX18" fmla="*/ 260360 w 439361"/>
                    <a:gd name="connsiteY18" fmla="*/ 115943 h 439361"/>
                    <a:gd name="connsiteX19" fmla="*/ 260360 w 439361"/>
                    <a:gd name="connsiteY19" fmla="*/ 242696 h 439361"/>
                    <a:gd name="connsiteX20" fmla="*/ 286672 w 439361"/>
                    <a:gd name="connsiteY20" fmla="*/ 242696 h 4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9361" h="439361">
                      <a:moveTo>
                        <a:pt x="219686" y="0"/>
                      </a:moveTo>
                      <a:cubicBezTo>
                        <a:pt x="98360" y="-3"/>
                        <a:pt x="3" y="98348"/>
                        <a:pt x="0" y="219675"/>
                      </a:cubicBezTo>
                      <a:cubicBezTo>
                        <a:pt x="-3" y="341001"/>
                        <a:pt x="98348" y="439358"/>
                        <a:pt x="219675" y="439361"/>
                      </a:cubicBezTo>
                      <a:cubicBezTo>
                        <a:pt x="341001" y="439364"/>
                        <a:pt x="439358" y="341013"/>
                        <a:pt x="439361" y="219686"/>
                      </a:cubicBezTo>
                      <a:cubicBezTo>
                        <a:pt x="439361" y="219685"/>
                        <a:pt x="439361" y="219682"/>
                        <a:pt x="439361" y="219681"/>
                      </a:cubicBezTo>
                      <a:cubicBezTo>
                        <a:pt x="439416" y="98409"/>
                        <a:pt x="341149" y="54"/>
                        <a:pt x="219877" y="0"/>
                      </a:cubicBezTo>
                      <a:cubicBezTo>
                        <a:pt x="219814" y="0"/>
                        <a:pt x="219750" y="0"/>
                        <a:pt x="219686" y="0"/>
                      </a:cubicBezTo>
                      <a:close/>
                      <a:moveTo>
                        <a:pt x="286672" y="270540"/>
                      </a:moveTo>
                      <a:lnTo>
                        <a:pt x="260360" y="270540"/>
                      </a:lnTo>
                      <a:lnTo>
                        <a:pt x="260360" y="311833"/>
                      </a:lnTo>
                      <a:lnTo>
                        <a:pt x="227136" y="311833"/>
                      </a:lnTo>
                      <a:lnTo>
                        <a:pt x="227136" y="270540"/>
                      </a:lnTo>
                      <a:lnTo>
                        <a:pt x="136679" y="270540"/>
                      </a:lnTo>
                      <a:lnTo>
                        <a:pt x="136679" y="244234"/>
                      </a:lnTo>
                      <a:cubicBezTo>
                        <a:pt x="145640" y="234501"/>
                        <a:pt x="154411" y="224258"/>
                        <a:pt x="162991" y="213503"/>
                      </a:cubicBezTo>
                      <a:cubicBezTo>
                        <a:pt x="171570" y="202749"/>
                        <a:pt x="179637" y="191834"/>
                        <a:pt x="187191" y="180759"/>
                      </a:cubicBezTo>
                      <a:cubicBezTo>
                        <a:pt x="194745" y="169685"/>
                        <a:pt x="201757" y="158674"/>
                        <a:pt x="208228" y="147726"/>
                      </a:cubicBezTo>
                      <a:cubicBezTo>
                        <a:pt x="214699" y="136779"/>
                        <a:pt x="220425" y="126185"/>
                        <a:pt x="225407" y="115943"/>
                      </a:cubicBezTo>
                      <a:lnTo>
                        <a:pt x="260360" y="115943"/>
                      </a:lnTo>
                      <a:lnTo>
                        <a:pt x="260360" y="242696"/>
                      </a:lnTo>
                      <a:lnTo>
                        <a:pt x="286672" y="242696"/>
                      </a:lnTo>
                      <a:close/>
                    </a:path>
                  </a:pathLst>
                </a:custGeom>
                <a:solidFill>
                  <a:schemeClr val="bg1"/>
                </a:solidFill>
                <a:ln w="5755" cap="flat">
                  <a:noFill/>
                  <a:prstDash val="solid"/>
                  <a:miter/>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kern="0">
                    <a:solidFill>
                      <a:prstClr val="black"/>
                    </a:solidFill>
                    <a:latin typeface="Calibri" panose="020F0502020204030204"/>
                  </a:endParaRPr>
                </a:p>
              </p:txBody>
            </p:sp>
          </p:grpSp>
        </p:grpSp>
        <p:pic>
          <p:nvPicPr>
            <p:cNvPr id="17" name="Picture 16">
              <a:extLst>
                <a:ext uri="{FF2B5EF4-FFF2-40B4-BE49-F238E27FC236}">
                  <a16:creationId xmlns:a16="http://schemas.microsoft.com/office/drawing/2014/main" id="{E4669205-928F-0F1E-8545-72FA5504696A}"/>
                </a:ext>
              </a:extLst>
            </p:cNvPr>
            <p:cNvPicPr>
              <a:picLocks noChangeAspect="1"/>
            </p:cNvPicPr>
            <p:nvPr/>
          </p:nvPicPr>
          <p:blipFill>
            <a:blip r:embed="rId3">
              <a:biLevel thresh="25000"/>
            </a:blip>
            <a:stretch>
              <a:fillRect/>
            </a:stretch>
          </p:blipFill>
          <p:spPr>
            <a:xfrm>
              <a:off x="4159047" y="3814176"/>
              <a:ext cx="700759" cy="700759"/>
            </a:xfrm>
            <a:prstGeom prst="rect">
              <a:avLst/>
            </a:prstGeom>
          </p:spPr>
        </p:pic>
      </p:grpSp>
      <p:grpSp>
        <p:nvGrpSpPr>
          <p:cNvPr id="36" name="Group 35">
            <a:extLst>
              <a:ext uri="{FF2B5EF4-FFF2-40B4-BE49-F238E27FC236}">
                <a16:creationId xmlns:a16="http://schemas.microsoft.com/office/drawing/2014/main" id="{C5C1C56C-C288-E0DA-6276-A4D10821DB28}"/>
              </a:ext>
            </a:extLst>
          </p:cNvPr>
          <p:cNvGrpSpPr/>
          <p:nvPr/>
        </p:nvGrpSpPr>
        <p:grpSpPr>
          <a:xfrm>
            <a:off x="4125444" y="3261067"/>
            <a:ext cx="2684101" cy="2535275"/>
            <a:chOff x="3903224" y="3214617"/>
            <a:chExt cx="2684101" cy="2535275"/>
          </a:xfrm>
        </p:grpSpPr>
        <p:sp>
          <p:nvSpPr>
            <p:cNvPr id="37" name="Rectangle: Rounded Corners 36">
              <a:extLst>
                <a:ext uri="{FF2B5EF4-FFF2-40B4-BE49-F238E27FC236}">
                  <a16:creationId xmlns:a16="http://schemas.microsoft.com/office/drawing/2014/main" id="{D0A6C4A1-EFCD-5076-8B03-D1CF8727C054}"/>
                </a:ext>
              </a:extLst>
            </p:cNvPr>
            <p:cNvSpPr/>
            <p:nvPr/>
          </p:nvSpPr>
          <p:spPr>
            <a:xfrm rot="18900000">
              <a:off x="4822918" y="3214617"/>
              <a:ext cx="1476531" cy="1476531"/>
            </a:xfrm>
            <a:prstGeom prst="roundRect">
              <a:avLst/>
            </a:prstGeom>
            <a:solidFill>
              <a:srgbClr val="6CB4B8"/>
            </a:solidFill>
            <a:ln w="12700" cap="flat" cmpd="sng" algn="ctr">
              <a:noFill/>
              <a:prstDash val="solid"/>
              <a:miter lim="800000"/>
            </a:ln>
            <a:effectLst/>
          </p:spPr>
          <p:txBody>
            <a:bodyPr rtlCol="0" anchor="ctr"/>
            <a:lstStyle/>
            <a:p>
              <a:pPr algn="ctr"/>
              <a:endParaRPr lang="en-US" sz="1350" kern="0">
                <a:solidFill>
                  <a:prstClr val="white"/>
                </a:solidFill>
                <a:latin typeface="Calibri" panose="020F0502020204030204"/>
              </a:endParaRPr>
            </a:p>
          </p:txBody>
        </p:sp>
        <p:sp>
          <p:nvSpPr>
            <p:cNvPr id="38" name="Freeform: Shape 37">
              <a:extLst>
                <a:ext uri="{FF2B5EF4-FFF2-40B4-BE49-F238E27FC236}">
                  <a16:creationId xmlns:a16="http://schemas.microsoft.com/office/drawing/2014/main" id="{F6350C0C-1772-3643-67E2-BEDB49D44670}"/>
                </a:ext>
              </a:extLst>
            </p:cNvPr>
            <p:cNvSpPr/>
            <p:nvPr/>
          </p:nvSpPr>
          <p:spPr>
            <a:xfrm rot="18900000">
              <a:off x="4254687" y="3542569"/>
              <a:ext cx="820630" cy="820628"/>
            </a:xfrm>
            <a:custGeom>
              <a:avLst/>
              <a:gdLst>
                <a:gd name="connsiteX0" fmla="*/ 962827 w 1193109"/>
                <a:gd name="connsiteY0" fmla="*/ 49414 h 1193107"/>
                <a:gd name="connsiteX1" fmla="*/ 998983 w 1193109"/>
                <a:gd name="connsiteY1" fmla="*/ 103040 h 1193107"/>
                <a:gd name="connsiteX2" fmla="*/ 1003283 w 1193109"/>
                <a:gd name="connsiteY2" fmla="*/ 124339 h 1193107"/>
                <a:gd name="connsiteX3" fmla="*/ 1106533 w 1193109"/>
                <a:gd name="connsiteY3" fmla="*/ 227589 h 1193107"/>
                <a:gd name="connsiteX4" fmla="*/ 1072905 w 1193109"/>
                <a:gd name="connsiteY4" fmla="*/ 261218 h 1193107"/>
                <a:gd name="connsiteX5" fmla="*/ 1193109 w 1193109"/>
                <a:gd name="connsiteY5" fmla="*/ 444521 h 1193107"/>
                <a:gd name="connsiteX6" fmla="*/ 1193109 w 1193109"/>
                <a:gd name="connsiteY6" fmla="*/ 1024397 h 1193107"/>
                <a:gd name="connsiteX7" fmla="*/ 1024399 w 1193109"/>
                <a:gd name="connsiteY7" fmla="*/ 1193107 h 1193107"/>
                <a:gd name="connsiteX8" fmla="*/ 444522 w 1193109"/>
                <a:gd name="connsiteY8" fmla="*/ 1193107 h 1193107"/>
                <a:gd name="connsiteX9" fmla="*/ 268593 w 1193109"/>
                <a:gd name="connsiteY9" fmla="*/ 1077740 h 1193107"/>
                <a:gd name="connsiteX10" fmla="*/ 233696 w 1193109"/>
                <a:gd name="connsiteY10" fmla="*/ 1112638 h 1193107"/>
                <a:gd name="connsiteX11" fmla="*/ 124342 w 1193109"/>
                <a:gd name="connsiteY11" fmla="*/ 1003283 h 1193107"/>
                <a:gd name="connsiteX12" fmla="*/ 103040 w 1193109"/>
                <a:gd name="connsiteY12" fmla="*/ 998983 h 1193107"/>
                <a:gd name="connsiteX13" fmla="*/ 0 w 1193109"/>
                <a:gd name="connsiteY13" fmla="*/ 843531 h 1193107"/>
                <a:gd name="connsiteX14" fmla="*/ 0 w 1193109"/>
                <a:gd name="connsiteY14" fmla="*/ 168710 h 1193107"/>
                <a:gd name="connsiteX15" fmla="*/ 168710 w 1193109"/>
                <a:gd name="connsiteY15" fmla="*/ 0 h 1193107"/>
                <a:gd name="connsiteX16" fmla="*/ 843531 w 1193109"/>
                <a:gd name="connsiteY16" fmla="*/ 0 h 1193107"/>
                <a:gd name="connsiteX17" fmla="*/ 962827 w 1193109"/>
                <a:gd name="connsiteY17" fmla="*/ 49414 h 1193107"/>
                <a:gd name="connsiteX0" fmla="*/ 962827 w 1193109"/>
                <a:gd name="connsiteY0" fmla="*/ 49414 h 1193107"/>
                <a:gd name="connsiteX1" fmla="*/ 998983 w 1193109"/>
                <a:gd name="connsiteY1" fmla="*/ 103040 h 1193107"/>
                <a:gd name="connsiteX2" fmla="*/ 1106533 w 1193109"/>
                <a:gd name="connsiteY2" fmla="*/ 227589 h 1193107"/>
                <a:gd name="connsiteX3" fmla="*/ 1072905 w 1193109"/>
                <a:gd name="connsiteY3" fmla="*/ 261218 h 1193107"/>
                <a:gd name="connsiteX4" fmla="*/ 1193109 w 1193109"/>
                <a:gd name="connsiteY4" fmla="*/ 444521 h 1193107"/>
                <a:gd name="connsiteX5" fmla="*/ 1193109 w 1193109"/>
                <a:gd name="connsiteY5" fmla="*/ 1024397 h 1193107"/>
                <a:gd name="connsiteX6" fmla="*/ 1024399 w 1193109"/>
                <a:gd name="connsiteY6" fmla="*/ 1193107 h 1193107"/>
                <a:gd name="connsiteX7" fmla="*/ 444522 w 1193109"/>
                <a:gd name="connsiteY7" fmla="*/ 1193107 h 1193107"/>
                <a:gd name="connsiteX8" fmla="*/ 268593 w 1193109"/>
                <a:gd name="connsiteY8" fmla="*/ 1077740 h 1193107"/>
                <a:gd name="connsiteX9" fmla="*/ 233696 w 1193109"/>
                <a:gd name="connsiteY9" fmla="*/ 1112638 h 1193107"/>
                <a:gd name="connsiteX10" fmla="*/ 124342 w 1193109"/>
                <a:gd name="connsiteY10" fmla="*/ 1003283 h 1193107"/>
                <a:gd name="connsiteX11" fmla="*/ 103040 w 1193109"/>
                <a:gd name="connsiteY11" fmla="*/ 998983 h 1193107"/>
                <a:gd name="connsiteX12" fmla="*/ 0 w 1193109"/>
                <a:gd name="connsiteY12" fmla="*/ 843531 h 1193107"/>
                <a:gd name="connsiteX13" fmla="*/ 0 w 1193109"/>
                <a:gd name="connsiteY13" fmla="*/ 168710 h 1193107"/>
                <a:gd name="connsiteX14" fmla="*/ 168710 w 1193109"/>
                <a:gd name="connsiteY14" fmla="*/ 0 h 1193107"/>
                <a:gd name="connsiteX15" fmla="*/ 843531 w 1193109"/>
                <a:gd name="connsiteY15" fmla="*/ 0 h 1193107"/>
                <a:gd name="connsiteX16" fmla="*/ 962827 w 1193109"/>
                <a:gd name="connsiteY16" fmla="*/ 49414 h 1193107"/>
                <a:gd name="connsiteX0" fmla="*/ 962827 w 1193109"/>
                <a:gd name="connsiteY0" fmla="*/ 49414 h 1193107"/>
                <a:gd name="connsiteX1" fmla="*/ 1106533 w 1193109"/>
                <a:gd name="connsiteY1" fmla="*/ 227589 h 1193107"/>
                <a:gd name="connsiteX2" fmla="*/ 1072905 w 1193109"/>
                <a:gd name="connsiteY2" fmla="*/ 261218 h 1193107"/>
                <a:gd name="connsiteX3" fmla="*/ 1193109 w 1193109"/>
                <a:gd name="connsiteY3" fmla="*/ 444521 h 1193107"/>
                <a:gd name="connsiteX4" fmla="*/ 1193109 w 1193109"/>
                <a:gd name="connsiteY4" fmla="*/ 1024397 h 1193107"/>
                <a:gd name="connsiteX5" fmla="*/ 1024399 w 1193109"/>
                <a:gd name="connsiteY5" fmla="*/ 1193107 h 1193107"/>
                <a:gd name="connsiteX6" fmla="*/ 444522 w 1193109"/>
                <a:gd name="connsiteY6" fmla="*/ 1193107 h 1193107"/>
                <a:gd name="connsiteX7" fmla="*/ 268593 w 1193109"/>
                <a:gd name="connsiteY7" fmla="*/ 1077740 h 1193107"/>
                <a:gd name="connsiteX8" fmla="*/ 233696 w 1193109"/>
                <a:gd name="connsiteY8" fmla="*/ 1112638 h 1193107"/>
                <a:gd name="connsiteX9" fmla="*/ 124342 w 1193109"/>
                <a:gd name="connsiteY9" fmla="*/ 1003283 h 1193107"/>
                <a:gd name="connsiteX10" fmla="*/ 103040 w 1193109"/>
                <a:gd name="connsiteY10" fmla="*/ 998983 h 1193107"/>
                <a:gd name="connsiteX11" fmla="*/ 0 w 1193109"/>
                <a:gd name="connsiteY11" fmla="*/ 843531 h 1193107"/>
                <a:gd name="connsiteX12" fmla="*/ 0 w 1193109"/>
                <a:gd name="connsiteY12" fmla="*/ 168710 h 1193107"/>
                <a:gd name="connsiteX13" fmla="*/ 168710 w 1193109"/>
                <a:gd name="connsiteY13" fmla="*/ 0 h 1193107"/>
                <a:gd name="connsiteX14" fmla="*/ 843531 w 1193109"/>
                <a:gd name="connsiteY14" fmla="*/ 0 h 1193107"/>
                <a:gd name="connsiteX15" fmla="*/ 962827 w 1193109"/>
                <a:gd name="connsiteY15" fmla="*/ 49414 h 1193107"/>
                <a:gd name="connsiteX0" fmla="*/ 962827 w 1193109"/>
                <a:gd name="connsiteY0" fmla="*/ 49414 h 1193107"/>
                <a:gd name="connsiteX1" fmla="*/ 1072905 w 1193109"/>
                <a:gd name="connsiteY1" fmla="*/ 261218 h 1193107"/>
                <a:gd name="connsiteX2" fmla="*/ 1193109 w 1193109"/>
                <a:gd name="connsiteY2" fmla="*/ 444521 h 1193107"/>
                <a:gd name="connsiteX3" fmla="*/ 1193109 w 1193109"/>
                <a:gd name="connsiteY3" fmla="*/ 1024397 h 1193107"/>
                <a:gd name="connsiteX4" fmla="*/ 1024399 w 1193109"/>
                <a:gd name="connsiteY4" fmla="*/ 1193107 h 1193107"/>
                <a:gd name="connsiteX5" fmla="*/ 444522 w 1193109"/>
                <a:gd name="connsiteY5" fmla="*/ 1193107 h 1193107"/>
                <a:gd name="connsiteX6" fmla="*/ 268593 w 1193109"/>
                <a:gd name="connsiteY6" fmla="*/ 1077740 h 1193107"/>
                <a:gd name="connsiteX7" fmla="*/ 233696 w 1193109"/>
                <a:gd name="connsiteY7" fmla="*/ 1112638 h 1193107"/>
                <a:gd name="connsiteX8" fmla="*/ 124342 w 1193109"/>
                <a:gd name="connsiteY8" fmla="*/ 1003283 h 1193107"/>
                <a:gd name="connsiteX9" fmla="*/ 103040 w 1193109"/>
                <a:gd name="connsiteY9" fmla="*/ 998983 h 1193107"/>
                <a:gd name="connsiteX10" fmla="*/ 0 w 1193109"/>
                <a:gd name="connsiteY10" fmla="*/ 843531 h 1193107"/>
                <a:gd name="connsiteX11" fmla="*/ 0 w 1193109"/>
                <a:gd name="connsiteY11" fmla="*/ 168710 h 1193107"/>
                <a:gd name="connsiteX12" fmla="*/ 168710 w 1193109"/>
                <a:gd name="connsiteY12" fmla="*/ 0 h 1193107"/>
                <a:gd name="connsiteX13" fmla="*/ 843531 w 1193109"/>
                <a:gd name="connsiteY13" fmla="*/ 0 h 1193107"/>
                <a:gd name="connsiteX14" fmla="*/ 962827 w 1193109"/>
                <a:gd name="connsiteY14"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03040 w 1193109"/>
                <a:gd name="connsiteY7" fmla="*/ 998983 h 1193107"/>
                <a:gd name="connsiteX8" fmla="*/ 0 w 1193109"/>
                <a:gd name="connsiteY8" fmla="*/ 843531 h 1193107"/>
                <a:gd name="connsiteX9" fmla="*/ 0 w 1193109"/>
                <a:gd name="connsiteY9" fmla="*/ 168710 h 1193107"/>
                <a:gd name="connsiteX10" fmla="*/ 168710 w 1193109"/>
                <a:gd name="connsiteY10" fmla="*/ 0 h 1193107"/>
                <a:gd name="connsiteX11" fmla="*/ 843531 w 1193109"/>
                <a:gd name="connsiteY11" fmla="*/ 0 h 1193107"/>
                <a:gd name="connsiteX12" fmla="*/ 962827 w 1193109"/>
                <a:gd name="connsiteY12"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103040 w 1193109"/>
                <a:gd name="connsiteY6" fmla="*/ 998983 h 1193107"/>
                <a:gd name="connsiteX7" fmla="*/ 0 w 1193109"/>
                <a:gd name="connsiteY7" fmla="*/ 843531 h 1193107"/>
                <a:gd name="connsiteX8" fmla="*/ 0 w 1193109"/>
                <a:gd name="connsiteY8" fmla="*/ 168710 h 1193107"/>
                <a:gd name="connsiteX9" fmla="*/ 168710 w 1193109"/>
                <a:gd name="connsiteY9" fmla="*/ 0 h 1193107"/>
                <a:gd name="connsiteX10" fmla="*/ 843531 w 1193109"/>
                <a:gd name="connsiteY10" fmla="*/ 0 h 1193107"/>
                <a:gd name="connsiteX11" fmla="*/ 962827 w 1193109"/>
                <a:gd name="connsiteY11"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103040 w 1193109"/>
                <a:gd name="connsiteY5" fmla="*/ 998983 h 1193107"/>
                <a:gd name="connsiteX6" fmla="*/ 0 w 1193109"/>
                <a:gd name="connsiteY6" fmla="*/ 843531 h 1193107"/>
                <a:gd name="connsiteX7" fmla="*/ 0 w 1193109"/>
                <a:gd name="connsiteY7" fmla="*/ 168710 h 1193107"/>
                <a:gd name="connsiteX8" fmla="*/ 168710 w 1193109"/>
                <a:gd name="connsiteY8" fmla="*/ 0 h 1193107"/>
                <a:gd name="connsiteX9" fmla="*/ 843531 w 1193109"/>
                <a:gd name="connsiteY9" fmla="*/ 0 h 1193107"/>
                <a:gd name="connsiteX10" fmla="*/ 962827 w 1193109"/>
                <a:gd name="connsiteY10" fmla="*/ 49414 h 119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3109" h="1193107">
                  <a:moveTo>
                    <a:pt x="962827" y="49414"/>
                  </a:moveTo>
                  <a:cubicBezTo>
                    <a:pt x="1021090" y="123501"/>
                    <a:pt x="969512" y="56396"/>
                    <a:pt x="1193109" y="444521"/>
                  </a:cubicBezTo>
                  <a:lnTo>
                    <a:pt x="1193109" y="1024397"/>
                  </a:lnTo>
                  <a:cubicBezTo>
                    <a:pt x="1193109" y="1117573"/>
                    <a:pt x="1117575" y="1193107"/>
                    <a:pt x="1024399" y="1193107"/>
                  </a:cubicBezTo>
                  <a:lnTo>
                    <a:pt x="444522" y="1193107"/>
                  </a:lnTo>
                  <a:lnTo>
                    <a:pt x="103040" y="998983"/>
                  </a:lnTo>
                  <a:cubicBezTo>
                    <a:pt x="42488" y="973372"/>
                    <a:pt x="0" y="913413"/>
                    <a:pt x="0" y="843531"/>
                  </a:cubicBezTo>
                  <a:lnTo>
                    <a:pt x="0" y="168710"/>
                  </a:lnTo>
                  <a:cubicBezTo>
                    <a:pt x="0" y="75534"/>
                    <a:pt x="75534" y="0"/>
                    <a:pt x="168710" y="0"/>
                  </a:cubicBezTo>
                  <a:lnTo>
                    <a:pt x="843531" y="0"/>
                  </a:lnTo>
                  <a:cubicBezTo>
                    <a:pt x="890119" y="0"/>
                    <a:pt x="932297" y="18884"/>
                    <a:pt x="962827" y="49414"/>
                  </a:cubicBezTo>
                  <a:close/>
                </a:path>
              </a:pathLst>
            </a:custGeom>
            <a:solidFill>
              <a:srgbClr val="3D8E92"/>
            </a:solidFill>
            <a:ln w="12700" cap="flat" cmpd="sng" algn="ctr">
              <a:noFill/>
              <a:prstDash val="solid"/>
              <a:miter lim="800000"/>
            </a:ln>
            <a:effectLst/>
          </p:spPr>
          <p:txBody>
            <a:bodyPr wrap="square" rtlCol="0" anchor="ctr">
              <a:noAutofit/>
            </a:bodyPr>
            <a:lstStyle/>
            <a:p>
              <a:pPr algn="ctr"/>
              <a:endParaRPr lang="en-US" sz="1350" kern="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8144E028-FE71-83D2-5116-153BC047060F}"/>
                </a:ext>
              </a:extLst>
            </p:cNvPr>
            <p:cNvSpPr/>
            <p:nvPr/>
          </p:nvSpPr>
          <p:spPr>
            <a:xfrm rot="18900000">
              <a:off x="4228923" y="3604770"/>
              <a:ext cx="696227" cy="696227"/>
            </a:xfrm>
            <a:prstGeom prst="roundRect">
              <a:avLst/>
            </a:prstGeom>
            <a:solidFill>
              <a:srgbClr val="6CB4B8"/>
            </a:solidFill>
            <a:ln w="12700" cap="flat" cmpd="sng" algn="ctr">
              <a:noFill/>
              <a:prstDash val="solid"/>
              <a:miter lim="800000"/>
            </a:ln>
            <a:effectLst/>
          </p:spPr>
          <p:txBody>
            <a:bodyPr rtlCol="0" anchor="ctr"/>
            <a:lstStyle/>
            <a:p>
              <a:pPr algn="ctr"/>
              <a:endParaRPr lang="en-US" sz="1350" kern="0">
                <a:solidFill>
                  <a:prstClr val="white"/>
                </a:solidFill>
                <a:latin typeface="Calibri" panose="020F0502020204030204"/>
              </a:endParaRPr>
            </a:p>
          </p:txBody>
        </p:sp>
        <p:sp>
          <p:nvSpPr>
            <p:cNvPr id="40" name="Graphic 54" descr="Badge 3">
              <a:extLst>
                <a:ext uri="{FF2B5EF4-FFF2-40B4-BE49-F238E27FC236}">
                  <a16:creationId xmlns:a16="http://schemas.microsoft.com/office/drawing/2014/main" id="{EDD5343F-FBD2-D113-14F0-C51435E090B7}"/>
                </a:ext>
              </a:extLst>
            </p:cNvPr>
            <p:cNvSpPr/>
            <p:nvPr/>
          </p:nvSpPr>
          <p:spPr>
            <a:xfrm>
              <a:off x="4435666" y="3779202"/>
              <a:ext cx="329521" cy="329521"/>
            </a:xfrm>
            <a:custGeom>
              <a:avLst/>
              <a:gdLst>
                <a:gd name="connsiteX0" fmla="*/ 219686 w 439361"/>
                <a:gd name="connsiteY0" fmla="*/ 0 h 439361"/>
                <a:gd name="connsiteX1" fmla="*/ 0 w 439361"/>
                <a:gd name="connsiteY1" fmla="*/ 219675 h 439361"/>
                <a:gd name="connsiteX2" fmla="*/ 219675 w 439361"/>
                <a:gd name="connsiteY2" fmla="*/ 439361 h 439361"/>
                <a:gd name="connsiteX3" fmla="*/ 439361 w 439361"/>
                <a:gd name="connsiteY3" fmla="*/ 219686 h 439361"/>
                <a:gd name="connsiteX4" fmla="*/ 439361 w 439361"/>
                <a:gd name="connsiteY4" fmla="*/ 219663 h 439361"/>
                <a:gd name="connsiteX5" fmla="*/ 219860 w 439361"/>
                <a:gd name="connsiteY5" fmla="*/ 0 h 439361"/>
                <a:gd name="connsiteX6" fmla="*/ 219686 w 439361"/>
                <a:gd name="connsiteY6" fmla="*/ 0 h 439361"/>
                <a:gd name="connsiteX7" fmla="*/ 277805 w 439361"/>
                <a:gd name="connsiteY7" fmla="*/ 286499 h 439361"/>
                <a:gd name="connsiteX8" fmla="*/ 261378 w 439361"/>
                <a:gd name="connsiteY8" fmla="*/ 304551 h 439361"/>
                <a:gd name="connsiteX9" fmla="*/ 237282 w 439361"/>
                <a:gd name="connsiteY9" fmla="*/ 315593 h 439361"/>
                <a:gd name="connsiteX10" fmla="*/ 208361 w 439361"/>
                <a:gd name="connsiteY10" fmla="*/ 319341 h 439361"/>
                <a:gd name="connsiteX11" fmla="*/ 178978 w 439361"/>
                <a:gd name="connsiteY11" fmla="*/ 316744 h 439361"/>
                <a:gd name="connsiteX12" fmla="*/ 155743 w 439361"/>
                <a:gd name="connsiteY12" fmla="*/ 308970 h 439361"/>
                <a:gd name="connsiteX13" fmla="*/ 155743 w 439361"/>
                <a:gd name="connsiteY13" fmla="*/ 279373 h 439361"/>
                <a:gd name="connsiteX14" fmla="*/ 181193 w 439361"/>
                <a:gd name="connsiteY14" fmla="*/ 291091 h 439361"/>
                <a:gd name="connsiteX15" fmla="*/ 209321 w 439361"/>
                <a:gd name="connsiteY15" fmla="*/ 294932 h 439361"/>
                <a:gd name="connsiteX16" fmla="*/ 222960 w 439361"/>
                <a:gd name="connsiteY16" fmla="*/ 293584 h 439361"/>
                <a:gd name="connsiteX17" fmla="*/ 236507 w 439361"/>
                <a:gd name="connsiteY17" fmla="*/ 288691 h 439361"/>
                <a:gd name="connsiteX18" fmla="*/ 246878 w 439361"/>
                <a:gd name="connsiteY18" fmla="*/ 278991 h 439361"/>
                <a:gd name="connsiteX19" fmla="*/ 250996 w 439361"/>
                <a:gd name="connsiteY19" fmla="*/ 263438 h 439361"/>
                <a:gd name="connsiteX20" fmla="*/ 247068 w 439361"/>
                <a:gd name="connsiteY20" fmla="*/ 247398 h 439361"/>
                <a:gd name="connsiteX21" fmla="*/ 236119 w 439361"/>
                <a:gd name="connsiteY21" fmla="*/ 236646 h 439361"/>
                <a:gd name="connsiteX22" fmla="*/ 219605 w 439361"/>
                <a:gd name="connsiteY22" fmla="*/ 230595 h 439361"/>
                <a:gd name="connsiteX23" fmla="*/ 198950 w 439361"/>
                <a:gd name="connsiteY23" fmla="*/ 228675 h 439361"/>
                <a:gd name="connsiteX24" fmla="*/ 181101 w 439361"/>
                <a:gd name="connsiteY24" fmla="*/ 228675 h 439361"/>
                <a:gd name="connsiteX25" fmla="*/ 181101 w 439361"/>
                <a:gd name="connsiteY25" fmla="*/ 204093 h 439361"/>
                <a:gd name="connsiteX26" fmla="*/ 198002 w 439361"/>
                <a:gd name="connsiteY26" fmla="*/ 204093 h 439361"/>
                <a:gd name="connsiteX27" fmla="*/ 216349 w 439361"/>
                <a:gd name="connsiteY27" fmla="*/ 202357 h 439361"/>
                <a:gd name="connsiteX28" fmla="*/ 230751 w 439361"/>
                <a:gd name="connsiteY28" fmla="*/ 196695 h 439361"/>
                <a:gd name="connsiteX29" fmla="*/ 240162 w 439361"/>
                <a:gd name="connsiteY29" fmla="*/ 186607 h 439361"/>
                <a:gd name="connsiteX30" fmla="*/ 243523 w 439361"/>
                <a:gd name="connsiteY30" fmla="*/ 171632 h 439361"/>
                <a:gd name="connsiteX31" fmla="*/ 240359 w 439361"/>
                <a:gd name="connsiteY31" fmla="*/ 158091 h 439361"/>
                <a:gd name="connsiteX32" fmla="*/ 232261 w 439361"/>
                <a:gd name="connsiteY32" fmla="*/ 149832 h 439361"/>
                <a:gd name="connsiteX33" fmla="*/ 221595 w 439361"/>
                <a:gd name="connsiteY33" fmla="*/ 145702 h 439361"/>
                <a:gd name="connsiteX34" fmla="*/ 210461 w 439361"/>
                <a:gd name="connsiteY34" fmla="*/ 144545 h 439361"/>
                <a:gd name="connsiteX35" fmla="*/ 186642 w 439361"/>
                <a:gd name="connsiteY35" fmla="*/ 148016 h 439361"/>
                <a:gd name="connsiteX36" fmla="*/ 163980 w 439361"/>
                <a:gd name="connsiteY36" fmla="*/ 158381 h 439361"/>
                <a:gd name="connsiteX37" fmla="*/ 163980 w 439361"/>
                <a:gd name="connsiteY37" fmla="*/ 131132 h 439361"/>
                <a:gd name="connsiteX38" fmla="*/ 186798 w 439361"/>
                <a:gd name="connsiteY38" fmla="*/ 122774 h 439361"/>
                <a:gd name="connsiteX39" fmla="*/ 213197 w 439361"/>
                <a:gd name="connsiteY39" fmla="*/ 119992 h 439361"/>
                <a:gd name="connsiteX40" fmla="*/ 236732 w 439361"/>
                <a:gd name="connsiteY40" fmla="*/ 122774 h 439361"/>
                <a:gd name="connsiteX41" fmla="*/ 256977 w 439361"/>
                <a:gd name="connsiteY41" fmla="*/ 131323 h 439361"/>
                <a:gd name="connsiteX42" fmla="*/ 271096 w 439361"/>
                <a:gd name="connsiteY42" fmla="*/ 145916 h 439361"/>
                <a:gd name="connsiteX43" fmla="*/ 276371 w 439361"/>
                <a:gd name="connsiteY43" fmla="*/ 166849 h 439361"/>
                <a:gd name="connsiteX44" fmla="*/ 265335 w 439361"/>
                <a:gd name="connsiteY44" fmla="*/ 198349 h 439361"/>
                <a:gd name="connsiteX45" fmla="*/ 235084 w 439361"/>
                <a:gd name="connsiteY45" fmla="*/ 215053 h 439361"/>
                <a:gd name="connsiteX46" fmla="*/ 253327 w 439361"/>
                <a:gd name="connsiteY46" fmla="*/ 219681 h 439361"/>
                <a:gd name="connsiteX47" fmla="*/ 268984 w 439361"/>
                <a:gd name="connsiteY47" fmla="*/ 229381 h 439361"/>
                <a:gd name="connsiteX48" fmla="*/ 279830 w 439361"/>
                <a:gd name="connsiteY48" fmla="*/ 243592 h 439361"/>
                <a:gd name="connsiteX49" fmla="*/ 283879 w 439361"/>
                <a:gd name="connsiteY49" fmla="*/ 261552 h 439361"/>
                <a:gd name="connsiteX50" fmla="*/ 277805 w 439361"/>
                <a:gd name="connsiteY50" fmla="*/ 286499 h 4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39361" h="439361">
                  <a:moveTo>
                    <a:pt x="219686" y="0"/>
                  </a:moveTo>
                  <a:cubicBezTo>
                    <a:pt x="98360" y="-3"/>
                    <a:pt x="3" y="98349"/>
                    <a:pt x="0" y="219675"/>
                  </a:cubicBezTo>
                  <a:cubicBezTo>
                    <a:pt x="-3" y="341001"/>
                    <a:pt x="98348" y="439358"/>
                    <a:pt x="219675" y="439361"/>
                  </a:cubicBezTo>
                  <a:cubicBezTo>
                    <a:pt x="341001" y="439364"/>
                    <a:pt x="439358" y="341013"/>
                    <a:pt x="439361" y="219686"/>
                  </a:cubicBezTo>
                  <a:cubicBezTo>
                    <a:pt x="439361" y="219679"/>
                    <a:pt x="439361" y="219671"/>
                    <a:pt x="439361" y="219663"/>
                  </a:cubicBezTo>
                  <a:cubicBezTo>
                    <a:pt x="439406" y="98391"/>
                    <a:pt x="341132" y="45"/>
                    <a:pt x="219860" y="0"/>
                  </a:cubicBezTo>
                  <a:cubicBezTo>
                    <a:pt x="219802" y="0"/>
                    <a:pt x="219744" y="0"/>
                    <a:pt x="219686" y="0"/>
                  </a:cubicBezTo>
                  <a:close/>
                  <a:moveTo>
                    <a:pt x="277805" y="286499"/>
                  </a:moveTo>
                  <a:cubicBezTo>
                    <a:pt x="273764" y="293680"/>
                    <a:pt x="268148" y="299852"/>
                    <a:pt x="261378" y="304551"/>
                  </a:cubicBezTo>
                  <a:cubicBezTo>
                    <a:pt x="254052" y="309609"/>
                    <a:pt x="245896" y="313345"/>
                    <a:pt x="237282" y="315593"/>
                  </a:cubicBezTo>
                  <a:cubicBezTo>
                    <a:pt x="227852" y="318128"/>
                    <a:pt x="218125" y="319388"/>
                    <a:pt x="208361" y="319341"/>
                  </a:cubicBezTo>
                  <a:cubicBezTo>
                    <a:pt x="198508" y="319375"/>
                    <a:pt x="188673" y="318506"/>
                    <a:pt x="178978" y="316744"/>
                  </a:cubicBezTo>
                  <a:cubicBezTo>
                    <a:pt x="170861" y="315436"/>
                    <a:pt x="163013" y="312810"/>
                    <a:pt x="155743" y="308970"/>
                  </a:cubicBezTo>
                  <a:lnTo>
                    <a:pt x="155743" y="279373"/>
                  </a:lnTo>
                  <a:cubicBezTo>
                    <a:pt x="163462" y="284761"/>
                    <a:pt x="172080" y="288730"/>
                    <a:pt x="181193" y="291091"/>
                  </a:cubicBezTo>
                  <a:cubicBezTo>
                    <a:pt x="190360" y="293602"/>
                    <a:pt x="199817" y="294894"/>
                    <a:pt x="209321" y="294932"/>
                  </a:cubicBezTo>
                  <a:cubicBezTo>
                    <a:pt x="213899" y="294900"/>
                    <a:pt x="218465" y="294449"/>
                    <a:pt x="222960" y="293584"/>
                  </a:cubicBezTo>
                  <a:cubicBezTo>
                    <a:pt x="227719" y="292729"/>
                    <a:pt x="232300" y="291075"/>
                    <a:pt x="236507" y="288691"/>
                  </a:cubicBezTo>
                  <a:cubicBezTo>
                    <a:pt x="240674" y="286313"/>
                    <a:pt x="244226" y="282991"/>
                    <a:pt x="246878" y="278991"/>
                  </a:cubicBezTo>
                  <a:cubicBezTo>
                    <a:pt x="249777" y="274336"/>
                    <a:pt x="251211" y="268917"/>
                    <a:pt x="250996" y="263438"/>
                  </a:cubicBezTo>
                  <a:cubicBezTo>
                    <a:pt x="251165" y="257834"/>
                    <a:pt x="249808" y="252290"/>
                    <a:pt x="247068" y="247398"/>
                  </a:cubicBezTo>
                  <a:cubicBezTo>
                    <a:pt x="244394" y="242939"/>
                    <a:pt x="240626" y="239238"/>
                    <a:pt x="236119" y="236646"/>
                  </a:cubicBezTo>
                  <a:cubicBezTo>
                    <a:pt x="230989" y="233725"/>
                    <a:pt x="225408" y="231680"/>
                    <a:pt x="219605" y="230595"/>
                  </a:cubicBezTo>
                  <a:cubicBezTo>
                    <a:pt x="212801" y="229272"/>
                    <a:pt x="205882" y="228629"/>
                    <a:pt x="198950" y="228675"/>
                  </a:cubicBezTo>
                  <a:lnTo>
                    <a:pt x="181101" y="228675"/>
                  </a:lnTo>
                  <a:lnTo>
                    <a:pt x="181101" y="204093"/>
                  </a:lnTo>
                  <a:lnTo>
                    <a:pt x="198002" y="204093"/>
                  </a:lnTo>
                  <a:cubicBezTo>
                    <a:pt x="204161" y="204138"/>
                    <a:pt x="210308" y="203556"/>
                    <a:pt x="216349" y="202357"/>
                  </a:cubicBezTo>
                  <a:cubicBezTo>
                    <a:pt x="221462" y="201389"/>
                    <a:pt x="226348" y="199468"/>
                    <a:pt x="230751" y="196695"/>
                  </a:cubicBezTo>
                  <a:cubicBezTo>
                    <a:pt x="234686" y="194176"/>
                    <a:pt x="237923" y="190707"/>
                    <a:pt x="240162" y="186607"/>
                  </a:cubicBezTo>
                  <a:cubicBezTo>
                    <a:pt x="242526" y="181978"/>
                    <a:pt x="243682" y="176827"/>
                    <a:pt x="243523" y="171632"/>
                  </a:cubicBezTo>
                  <a:cubicBezTo>
                    <a:pt x="243715" y="166915"/>
                    <a:pt x="242622" y="162235"/>
                    <a:pt x="240359" y="158091"/>
                  </a:cubicBezTo>
                  <a:cubicBezTo>
                    <a:pt x="238381" y="154713"/>
                    <a:pt x="235600" y="151876"/>
                    <a:pt x="232261" y="149832"/>
                  </a:cubicBezTo>
                  <a:cubicBezTo>
                    <a:pt x="228976" y="147840"/>
                    <a:pt x="225365" y="146442"/>
                    <a:pt x="221595" y="145702"/>
                  </a:cubicBezTo>
                  <a:cubicBezTo>
                    <a:pt x="217931" y="144950"/>
                    <a:pt x="214201" y="144562"/>
                    <a:pt x="210461" y="144545"/>
                  </a:cubicBezTo>
                  <a:cubicBezTo>
                    <a:pt x="202401" y="144620"/>
                    <a:pt x="194388" y="145787"/>
                    <a:pt x="186642" y="148016"/>
                  </a:cubicBezTo>
                  <a:cubicBezTo>
                    <a:pt x="178571" y="150205"/>
                    <a:pt x="170915" y="153707"/>
                    <a:pt x="163980" y="158381"/>
                  </a:cubicBezTo>
                  <a:lnTo>
                    <a:pt x="163980" y="131132"/>
                  </a:lnTo>
                  <a:cubicBezTo>
                    <a:pt x="171170" y="127321"/>
                    <a:pt x="178847" y="124509"/>
                    <a:pt x="186798" y="122774"/>
                  </a:cubicBezTo>
                  <a:cubicBezTo>
                    <a:pt x="195468" y="120877"/>
                    <a:pt x="204322" y="119944"/>
                    <a:pt x="213197" y="119992"/>
                  </a:cubicBezTo>
                  <a:cubicBezTo>
                    <a:pt x="221125" y="119977"/>
                    <a:pt x="229026" y="120911"/>
                    <a:pt x="236732" y="122774"/>
                  </a:cubicBezTo>
                  <a:cubicBezTo>
                    <a:pt x="243916" y="124455"/>
                    <a:pt x="250762" y="127345"/>
                    <a:pt x="256977" y="131323"/>
                  </a:cubicBezTo>
                  <a:cubicBezTo>
                    <a:pt x="262742" y="135038"/>
                    <a:pt x="267573" y="140031"/>
                    <a:pt x="271096" y="145916"/>
                  </a:cubicBezTo>
                  <a:cubicBezTo>
                    <a:pt x="274735" y="152280"/>
                    <a:pt x="276559" y="159520"/>
                    <a:pt x="276371" y="166849"/>
                  </a:cubicBezTo>
                  <a:cubicBezTo>
                    <a:pt x="276829" y="178369"/>
                    <a:pt x="272883" y="189633"/>
                    <a:pt x="265335" y="198349"/>
                  </a:cubicBezTo>
                  <a:cubicBezTo>
                    <a:pt x="257251" y="206950"/>
                    <a:pt x="246669" y="212794"/>
                    <a:pt x="235084" y="215053"/>
                  </a:cubicBezTo>
                  <a:cubicBezTo>
                    <a:pt x="241357" y="215702"/>
                    <a:pt x="247503" y="217261"/>
                    <a:pt x="253327" y="219681"/>
                  </a:cubicBezTo>
                  <a:cubicBezTo>
                    <a:pt x="259051" y="222017"/>
                    <a:pt x="264344" y="225295"/>
                    <a:pt x="268984" y="229381"/>
                  </a:cubicBezTo>
                  <a:cubicBezTo>
                    <a:pt x="273489" y="233368"/>
                    <a:pt x="277173" y="238195"/>
                    <a:pt x="279830" y="243592"/>
                  </a:cubicBezTo>
                  <a:cubicBezTo>
                    <a:pt x="282558" y="249182"/>
                    <a:pt x="283945" y="255332"/>
                    <a:pt x="283879" y="261552"/>
                  </a:cubicBezTo>
                  <a:cubicBezTo>
                    <a:pt x="284060" y="270255"/>
                    <a:pt x="281967" y="278853"/>
                    <a:pt x="277805" y="286499"/>
                  </a:cubicBezTo>
                  <a:close/>
                </a:path>
              </a:pathLst>
            </a:custGeom>
            <a:solidFill>
              <a:schemeClr val="bg1"/>
            </a:solidFill>
            <a:ln w="5755" cap="flat">
              <a:noFill/>
              <a:prstDash val="solid"/>
              <a:miter/>
            </a:ln>
            <a:effectLst>
              <a:outerShdw blurRad="50800" dist="381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kern="0" dirty="0">
                <a:solidFill>
                  <a:prstClr val="black"/>
                </a:solidFill>
                <a:latin typeface="Calibri" panose="020F0502020204030204"/>
              </a:endParaRPr>
            </a:p>
          </p:txBody>
        </p:sp>
        <p:sp>
          <p:nvSpPr>
            <p:cNvPr id="41" name="TextBox 40">
              <a:extLst>
                <a:ext uri="{FF2B5EF4-FFF2-40B4-BE49-F238E27FC236}">
                  <a16:creationId xmlns:a16="http://schemas.microsoft.com/office/drawing/2014/main" id="{F765FDF2-4055-78CE-26BA-69E365F1A07F}"/>
                </a:ext>
              </a:extLst>
            </p:cNvPr>
            <p:cNvSpPr txBox="1"/>
            <p:nvPr/>
          </p:nvSpPr>
          <p:spPr>
            <a:xfrm>
              <a:off x="3903224" y="5349398"/>
              <a:ext cx="268410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احتمالية حدوث المخاطر وتأثيرها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2" name="Picture 41">
              <a:extLst>
                <a:ext uri="{FF2B5EF4-FFF2-40B4-BE49-F238E27FC236}">
                  <a16:creationId xmlns:a16="http://schemas.microsoft.com/office/drawing/2014/main" id="{411940F1-90D0-08D7-B3CC-8FD5C56FF299}"/>
                </a:ext>
              </a:extLst>
            </p:cNvPr>
            <p:cNvPicPr>
              <a:picLocks noChangeAspect="1"/>
            </p:cNvPicPr>
            <p:nvPr/>
          </p:nvPicPr>
          <p:blipFill>
            <a:blip r:embed="rId4"/>
            <a:stretch>
              <a:fillRect/>
            </a:stretch>
          </p:blipFill>
          <p:spPr>
            <a:xfrm>
              <a:off x="5152609" y="3481771"/>
              <a:ext cx="896471" cy="896471"/>
            </a:xfrm>
            <a:prstGeom prst="rect">
              <a:avLst/>
            </a:prstGeom>
          </p:spPr>
        </p:pic>
      </p:grpSp>
      <p:grpSp>
        <p:nvGrpSpPr>
          <p:cNvPr id="43" name="Group 42">
            <a:extLst>
              <a:ext uri="{FF2B5EF4-FFF2-40B4-BE49-F238E27FC236}">
                <a16:creationId xmlns:a16="http://schemas.microsoft.com/office/drawing/2014/main" id="{0ED95E06-A1DB-63EA-090C-B54C4B5761D5}"/>
              </a:ext>
            </a:extLst>
          </p:cNvPr>
          <p:cNvGrpSpPr/>
          <p:nvPr/>
        </p:nvGrpSpPr>
        <p:grpSpPr>
          <a:xfrm>
            <a:off x="6542382" y="2187727"/>
            <a:ext cx="2455232" cy="2575446"/>
            <a:chOff x="7170887" y="2355660"/>
            <a:chExt cx="2455232" cy="2575446"/>
          </a:xfrm>
        </p:grpSpPr>
        <p:grpSp>
          <p:nvGrpSpPr>
            <p:cNvPr id="44" name="Group 43">
              <a:extLst>
                <a:ext uri="{FF2B5EF4-FFF2-40B4-BE49-F238E27FC236}">
                  <a16:creationId xmlns:a16="http://schemas.microsoft.com/office/drawing/2014/main" id="{196E248F-3A04-14CD-11ED-D1631732A474}"/>
                </a:ext>
              </a:extLst>
            </p:cNvPr>
            <p:cNvGrpSpPr/>
            <p:nvPr/>
          </p:nvGrpSpPr>
          <p:grpSpPr>
            <a:xfrm>
              <a:off x="7170887" y="2355660"/>
              <a:ext cx="2455232" cy="2575446"/>
              <a:chOff x="6320162" y="2141277"/>
              <a:chExt cx="2455232" cy="2575446"/>
            </a:xfrm>
          </p:grpSpPr>
          <p:grpSp>
            <p:nvGrpSpPr>
              <p:cNvPr id="46" name="Group 45">
                <a:extLst>
                  <a:ext uri="{FF2B5EF4-FFF2-40B4-BE49-F238E27FC236}">
                    <a16:creationId xmlns:a16="http://schemas.microsoft.com/office/drawing/2014/main" id="{804D20FB-B409-4CDE-070B-A6485E8BAA20}"/>
                  </a:ext>
                </a:extLst>
              </p:cNvPr>
              <p:cNvGrpSpPr/>
              <p:nvPr/>
            </p:nvGrpSpPr>
            <p:grpSpPr>
              <a:xfrm>
                <a:off x="6320162" y="2141277"/>
                <a:ext cx="2455232" cy="2575446"/>
                <a:chOff x="6422821" y="2880073"/>
                <a:chExt cx="2455232" cy="2575446"/>
              </a:xfrm>
            </p:grpSpPr>
            <p:grpSp>
              <p:nvGrpSpPr>
                <p:cNvPr id="48" name="Group 47">
                  <a:extLst>
                    <a:ext uri="{FF2B5EF4-FFF2-40B4-BE49-F238E27FC236}">
                      <a16:creationId xmlns:a16="http://schemas.microsoft.com/office/drawing/2014/main" id="{DCC61BD7-EC9A-DB77-6235-809ACE31CAEC}"/>
                    </a:ext>
                  </a:extLst>
                </p:cNvPr>
                <p:cNvGrpSpPr/>
                <p:nvPr/>
              </p:nvGrpSpPr>
              <p:grpSpPr>
                <a:xfrm>
                  <a:off x="6428772" y="2880073"/>
                  <a:ext cx="2449281" cy="2575446"/>
                  <a:chOff x="6287466" y="2115702"/>
                  <a:chExt cx="2449281" cy="2575446"/>
                </a:xfrm>
              </p:grpSpPr>
              <p:sp>
                <p:nvSpPr>
                  <p:cNvPr id="50" name="Rectangle: Rounded Corners 49">
                    <a:extLst>
                      <a:ext uri="{FF2B5EF4-FFF2-40B4-BE49-F238E27FC236}">
                        <a16:creationId xmlns:a16="http://schemas.microsoft.com/office/drawing/2014/main" id="{928D4488-EC69-AE30-1B5B-2609BD80FA67}"/>
                      </a:ext>
                    </a:extLst>
                  </p:cNvPr>
                  <p:cNvSpPr/>
                  <p:nvPr/>
                </p:nvSpPr>
                <p:spPr>
                  <a:xfrm rot="18900000">
                    <a:off x="6855697" y="3214617"/>
                    <a:ext cx="1476531" cy="1476531"/>
                  </a:xfrm>
                  <a:prstGeom prst="roundRect">
                    <a:avLst/>
                  </a:prstGeom>
                  <a:solidFill>
                    <a:srgbClr val="FFD966"/>
                  </a:solidFill>
                  <a:ln w="12700" cap="flat" cmpd="sng" algn="ctr">
                    <a:noFill/>
                    <a:prstDash val="solid"/>
                    <a:miter lim="800000"/>
                  </a:ln>
                  <a:effectLst/>
                </p:spPr>
                <p:txBody>
                  <a:bodyPr rtlCol="0" anchor="ctr"/>
                  <a:lstStyle/>
                  <a:p>
                    <a:pPr algn="ctr"/>
                    <a:endParaRPr lang="en-US" sz="1350" kern="0">
                      <a:solidFill>
                        <a:prstClr val="white"/>
                      </a:solidFill>
                      <a:latin typeface="Calibri" panose="020F0502020204030204"/>
                    </a:endParaRPr>
                  </a:p>
                </p:txBody>
              </p:sp>
              <p:sp>
                <p:nvSpPr>
                  <p:cNvPr id="51" name="Freeform: Shape 50">
                    <a:extLst>
                      <a:ext uri="{FF2B5EF4-FFF2-40B4-BE49-F238E27FC236}">
                        <a16:creationId xmlns:a16="http://schemas.microsoft.com/office/drawing/2014/main" id="{DC5A3520-B2DA-317F-132B-C0616B1E8CDA}"/>
                      </a:ext>
                    </a:extLst>
                  </p:cNvPr>
                  <p:cNvSpPr/>
                  <p:nvPr/>
                </p:nvSpPr>
                <p:spPr>
                  <a:xfrm rot="18900000">
                    <a:off x="6287466" y="3542569"/>
                    <a:ext cx="820630" cy="820628"/>
                  </a:xfrm>
                  <a:custGeom>
                    <a:avLst/>
                    <a:gdLst>
                      <a:gd name="connsiteX0" fmla="*/ 962827 w 1193109"/>
                      <a:gd name="connsiteY0" fmla="*/ 49414 h 1193107"/>
                      <a:gd name="connsiteX1" fmla="*/ 998983 w 1193109"/>
                      <a:gd name="connsiteY1" fmla="*/ 103040 h 1193107"/>
                      <a:gd name="connsiteX2" fmla="*/ 1003283 w 1193109"/>
                      <a:gd name="connsiteY2" fmla="*/ 124339 h 1193107"/>
                      <a:gd name="connsiteX3" fmla="*/ 1106533 w 1193109"/>
                      <a:gd name="connsiteY3" fmla="*/ 227589 h 1193107"/>
                      <a:gd name="connsiteX4" fmla="*/ 1072905 w 1193109"/>
                      <a:gd name="connsiteY4" fmla="*/ 261218 h 1193107"/>
                      <a:gd name="connsiteX5" fmla="*/ 1193109 w 1193109"/>
                      <a:gd name="connsiteY5" fmla="*/ 444521 h 1193107"/>
                      <a:gd name="connsiteX6" fmla="*/ 1193109 w 1193109"/>
                      <a:gd name="connsiteY6" fmla="*/ 1024397 h 1193107"/>
                      <a:gd name="connsiteX7" fmla="*/ 1024399 w 1193109"/>
                      <a:gd name="connsiteY7" fmla="*/ 1193107 h 1193107"/>
                      <a:gd name="connsiteX8" fmla="*/ 444522 w 1193109"/>
                      <a:gd name="connsiteY8" fmla="*/ 1193107 h 1193107"/>
                      <a:gd name="connsiteX9" fmla="*/ 268593 w 1193109"/>
                      <a:gd name="connsiteY9" fmla="*/ 1077740 h 1193107"/>
                      <a:gd name="connsiteX10" fmla="*/ 233696 w 1193109"/>
                      <a:gd name="connsiteY10" fmla="*/ 1112638 h 1193107"/>
                      <a:gd name="connsiteX11" fmla="*/ 124342 w 1193109"/>
                      <a:gd name="connsiteY11" fmla="*/ 1003283 h 1193107"/>
                      <a:gd name="connsiteX12" fmla="*/ 103040 w 1193109"/>
                      <a:gd name="connsiteY12" fmla="*/ 998983 h 1193107"/>
                      <a:gd name="connsiteX13" fmla="*/ 0 w 1193109"/>
                      <a:gd name="connsiteY13" fmla="*/ 843531 h 1193107"/>
                      <a:gd name="connsiteX14" fmla="*/ 0 w 1193109"/>
                      <a:gd name="connsiteY14" fmla="*/ 168710 h 1193107"/>
                      <a:gd name="connsiteX15" fmla="*/ 168710 w 1193109"/>
                      <a:gd name="connsiteY15" fmla="*/ 0 h 1193107"/>
                      <a:gd name="connsiteX16" fmla="*/ 843531 w 1193109"/>
                      <a:gd name="connsiteY16" fmla="*/ 0 h 1193107"/>
                      <a:gd name="connsiteX17" fmla="*/ 962827 w 1193109"/>
                      <a:gd name="connsiteY17" fmla="*/ 49414 h 1193107"/>
                      <a:gd name="connsiteX0" fmla="*/ 962827 w 1193109"/>
                      <a:gd name="connsiteY0" fmla="*/ 49414 h 1193107"/>
                      <a:gd name="connsiteX1" fmla="*/ 998983 w 1193109"/>
                      <a:gd name="connsiteY1" fmla="*/ 103040 h 1193107"/>
                      <a:gd name="connsiteX2" fmla="*/ 1106533 w 1193109"/>
                      <a:gd name="connsiteY2" fmla="*/ 227589 h 1193107"/>
                      <a:gd name="connsiteX3" fmla="*/ 1072905 w 1193109"/>
                      <a:gd name="connsiteY3" fmla="*/ 261218 h 1193107"/>
                      <a:gd name="connsiteX4" fmla="*/ 1193109 w 1193109"/>
                      <a:gd name="connsiteY4" fmla="*/ 444521 h 1193107"/>
                      <a:gd name="connsiteX5" fmla="*/ 1193109 w 1193109"/>
                      <a:gd name="connsiteY5" fmla="*/ 1024397 h 1193107"/>
                      <a:gd name="connsiteX6" fmla="*/ 1024399 w 1193109"/>
                      <a:gd name="connsiteY6" fmla="*/ 1193107 h 1193107"/>
                      <a:gd name="connsiteX7" fmla="*/ 444522 w 1193109"/>
                      <a:gd name="connsiteY7" fmla="*/ 1193107 h 1193107"/>
                      <a:gd name="connsiteX8" fmla="*/ 268593 w 1193109"/>
                      <a:gd name="connsiteY8" fmla="*/ 1077740 h 1193107"/>
                      <a:gd name="connsiteX9" fmla="*/ 233696 w 1193109"/>
                      <a:gd name="connsiteY9" fmla="*/ 1112638 h 1193107"/>
                      <a:gd name="connsiteX10" fmla="*/ 124342 w 1193109"/>
                      <a:gd name="connsiteY10" fmla="*/ 1003283 h 1193107"/>
                      <a:gd name="connsiteX11" fmla="*/ 103040 w 1193109"/>
                      <a:gd name="connsiteY11" fmla="*/ 998983 h 1193107"/>
                      <a:gd name="connsiteX12" fmla="*/ 0 w 1193109"/>
                      <a:gd name="connsiteY12" fmla="*/ 843531 h 1193107"/>
                      <a:gd name="connsiteX13" fmla="*/ 0 w 1193109"/>
                      <a:gd name="connsiteY13" fmla="*/ 168710 h 1193107"/>
                      <a:gd name="connsiteX14" fmla="*/ 168710 w 1193109"/>
                      <a:gd name="connsiteY14" fmla="*/ 0 h 1193107"/>
                      <a:gd name="connsiteX15" fmla="*/ 843531 w 1193109"/>
                      <a:gd name="connsiteY15" fmla="*/ 0 h 1193107"/>
                      <a:gd name="connsiteX16" fmla="*/ 962827 w 1193109"/>
                      <a:gd name="connsiteY16" fmla="*/ 49414 h 1193107"/>
                      <a:gd name="connsiteX0" fmla="*/ 962827 w 1193109"/>
                      <a:gd name="connsiteY0" fmla="*/ 49414 h 1193107"/>
                      <a:gd name="connsiteX1" fmla="*/ 1106533 w 1193109"/>
                      <a:gd name="connsiteY1" fmla="*/ 227589 h 1193107"/>
                      <a:gd name="connsiteX2" fmla="*/ 1072905 w 1193109"/>
                      <a:gd name="connsiteY2" fmla="*/ 261218 h 1193107"/>
                      <a:gd name="connsiteX3" fmla="*/ 1193109 w 1193109"/>
                      <a:gd name="connsiteY3" fmla="*/ 444521 h 1193107"/>
                      <a:gd name="connsiteX4" fmla="*/ 1193109 w 1193109"/>
                      <a:gd name="connsiteY4" fmla="*/ 1024397 h 1193107"/>
                      <a:gd name="connsiteX5" fmla="*/ 1024399 w 1193109"/>
                      <a:gd name="connsiteY5" fmla="*/ 1193107 h 1193107"/>
                      <a:gd name="connsiteX6" fmla="*/ 444522 w 1193109"/>
                      <a:gd name="connsiteY6" fmla="*/ 1193107 h 1193107"/>
                      <a:gd name="connsiteX7" fmla="*/ 268593 w 1193109"/>
                      <a:gd name="connsiteY7" fmla="*/ 1077740 h 1193107"/>
                      <a:gd name="connsiteX8" fmla="*/ 233696 w 1193109"/>
                      <a:gd name="connsiteY8" fmla="*/ 1112638 h 1193107"/>
                      <a:gd name="connsiteX9" fmla="*/ 124342 w 1193109"/>
                      <a:gd name="connsiteY9" fmla="*/ 1003283 h 1193107"/>
                      <a:gd name="connsiteX10" fmla="*/ 103040 w 1193109"/>
                      <a:gd name="connsiteY10" fmla="*/ 998983 h 1193107"/>
                      <a:gd name="connsiteX11" fmla="*/ 0 w 1193109"/>
                      <a:gd name="connsiteY11" fmla="*/ 843531 h 1193107"/>
                      <a:gd name="connsiteX12" fmla="*/ 0 w 1193109"/>
                      <a:gd name="connsiteY12" fmla="*/ 168710 h 1193107"/>
                      <a:gd name="connsiteX13" fmla="*/ 168710 w 1193109"/>
                      <a:gd name="connsiteY13" fmla="*/ 0 h 1193107"/>
                      <a:gd name="connsiteX14" fmla="*/ 843531 w 1193109"/>
                      <a:gd name="connsiteY14" fmla="*/ 0 h 1193107"/>
                      <a:gd name="connsiteX15" fmla="*/ 962827 w 1193109"/>
                      <a:gd name="connsiteY15" fmla="*/ 49414 h 1193107"/>
                      <a:gd name="connsiteX0" fmla="*/ 962827 w 1193109"/>
                      <a:gd name="connsiteY0" fmla="*/ 49414 h 1193107"/>
                      <a:gd name="connsiteX1" fmla="*/ 1072905 w 1193109"/>
                      <a:gd name="connsiteY1" fmla="*/ 261218 h 1193107"/>
                      <a:gd name="connsiteX2" fmla="*/ 1193109 w 1193109"/>
                      <a:gd name="connsiteY2" fmla="*/ 444521 h 1193107"/>
                      <a:gd name="connsiteX3" fmla="*/ 1193109 w 1193109"/>
                      <a:gd name="connsiteY3" fmla="*/ 1024397 h 1193107"/>
                      <a:gd name="connsiteX4" fmla="*/ 1024399 w 1193109"/>
                      <a:gd name="connsiteY4" fmla="*/ 1193107 h 1193107"/>
                      <a:gd name="connsiteX5" fmla="*/ 444522 w 1193109"/>
                      <a:gd name="connsiteY5" fmla="*/ 1193107 h 1193107"/>
                      <a:gd name="connsiteX6" fmla="*/ 268593 w 1193109"/>
                      <a:gd name="connsiteY6" fmla="*/ 1077740 h 1193107"/>
                      <a:gd name="connsiteX7" fmla="*/ 233696 w 1193109"/>
                      <a:gd name="connsiteY7" fmla="*/ 1112638 h 1193107"/>
                      <a:gd name="connsiteX8" fmla="*/ 124342 w 1193109"/>
                      <a:gd name="connsiteY8" fmla="*/ 1003283 h 1193107"/>
                      <a:gd name="connsiteX9" fmla="*/ 103040 w 1193109"/>
                      <a:gd name="connsiteY9" fmla="*/ 998983 h 1193107"/>
                      <a:gd name="connsiteX10" fmla="*/ 0 w 1193109"/>
                      <a:gd name="connsiteY10" fmla="*/ 843531 h 1193107"/>
                      <a:gd name="connsiteX11" fmla="*/ 0 w 1193109"/>
                      <a:gd name="connsiteY11" fmla="*/ 168710 h 1193107"/>
                      <a:gd name="connsiteX12" fmla="*/ 168710 w 1193109"/>
                      <a:gd name="connsiteY12" fmla="*/ 0 h 1193107"/>
                      <a:gd name="connsiteX13" fmla="*/ 843531 w 1193109"/>
                      <a:gd name="connsiteY13" fmla="*/ 0 h 1193107"/>
                      <a:gd name="connsiteX14" fmla="*/ 962827 w 1193109"/>
                      <a:gd name="connsiteY14"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03040 w 1193109"/>
                      <a:gd name="connsiteY7" fmla="*/ 998983 h 1193107"/>
                      <a:gd name="connsiteX8" fmla="*/ 0 w 1193109"/>
                      <a:gd name="connsiteY8" fmla="*/ 843531 h 1193107"/>
                      <a:gd name="connsiteX9" fmla="*/ 0 w 1193109"/>
                      <a:gd name="connsiteY9" fmla="*/ 168710 h 1193107"/>
                      <a:gd name="connsiteX10" fmla="*/ 168710 w 1193109"/>
                      <a:gd name="connsiteY10" fmla="*/ 0 h 1193107"/>
                      <a:gd name="connsiteX11" fmla="*/ 843531 w 1193109"/>
                      <a:gd name="connsiteY11" fmla="*/ 0 h 1193107"/>
                      <a:gd name="connsiteX12" fmla="*/ 962827 w 1193109"/>
                      <a:gd name="connsiteY12"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103040 w 1193109"/>
                      <a:gd name="connsiteY6" fmla="*/ 998983 h 1193107"/>
                      <a:gd name="connsiteX7" fmla="*/ 0 w 1193109"/>
                      <a:gd name="connsiteY7" fmla="*/ 843531 h 1193107"/>
                      <a:gd name="connsiteX8" fmla="*/ 0 w 1193109"/>
                      <a:gd name="connsiteY8" fmla="*/ 168710 h 1193107"/>
                      <a:gd name="connsiteX9" fmla="*/ 168710 w 1193109"/>
                      <a:gd name="connsiteY9" fmla="*/ 0 h 1193107"/>
                      <a:gd name="connsiteX10" fmla="*/ 843531 w 1193109"/>
                      <a:gd name="connsiteY10" fmla="*/ 0 h 1193107"/>
                      <a:gd name="connsiteX11" fmla="*/ 962827 w 1193109"/>
                      <a:gd name="connsiteY11"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103040 w 1193109"/>
                      <a:gd name="connsiteY5" fmla="*/ 998983 h 1193107"/>
                      <a:gd name="connsiteX6" fmla="*/ 0 w 1193109"/>
                      <a:gd name="connsiteY6" fmla="*/ 843531 h 1193107"/>
                      <a:gd name="connsiteX7" fmla="*/ 0 w 1193109"/>
                      <a:gd name="connsiteY7" fmla="*/ 168710 h 1193107"/>
                      <a:gd name="connsiteX8" fmla="*/ 168710 w 1193109"/>
                      <a:gd name="connsiteY8" fmla="*/ 0 h 1193107"/>
                      <a:gd name="connsiteX9" fmla="*/ 843531 w 1193109"/>
                      <a:gd name="connsiteY9" fmla="*/ 0 h 1193107"/>
                      <a:gd name="connsiteX10" fmla="*/ 962827 w 1193109"/>
                      <a:gd name="connsiteY10" fmla="*/ 49414 h 119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3109" h="1193107">
                        <a:moveTo>
                          <a:pt x="962827" y="49414"/>
                        </a:moveTo>
                        <a:cubicBezTo>
                          <a:pt x="1021090" y="123501"/>
                          <a:pt x="969512" y="56396"/>
                          <a:pt x="1193109" y="444521"/>
                        </a:cubicBezTo>
                        <a:lnTo>
                          <a:pt x="1193109" y="1024397"/>
                        </a:lnTo>
                        <a:cubicBezTo>
                          <a:pt x="1193109" y="1117573"/>
                          <a:pt x="1117575" y="1193107"/>
                          <a:pt x="1024399" y="1193107"/>
                        </a:cubicBezTo>
                        <a:lnTo>
                          <a:pt x="444522" y="1193107"/>
                        </a:lnTo>
                        <a:lnTo>
                          <a:pt x="103040" y="998983"/>
                        </a:lnTo>
                        <a:cubicBezTo>
                          <a:pt x="42488" y="973372"/>
                          <a:pt x="0" y="913413"/>
                          <a:pt x="0" y="843531"/>
                        </a:cubicBezTo>
                        <a:lnTo>
                          <a:pt x="0" y="168710"/>
                        </a:lnTo>
                        <a:cubicBezTo>
                          <a:pt x="0" y="75534"/>
                          <a:pt x="75534" y="0"/>
                          <a:pt x="168710" y="0"/>
                        </a:cubicBezTo>
                        <a:lnTo>
                          <a:pt x="843531" y="0"/>
                        </a:lnTo>
                        <a:cubicBezTo>
                          <a:pt x="890119" y="0"/>
                          <a:pt x="932297" y="18884"/>
                          <a:pt x="962827" y="49414"/>
                        </a:cubicBezTo>
                        <a:close/>
                      </a:path>
                    </a:pathLst>
                  </a:custGeom>
                  <a:solidFill>
                    <a:srgbClr val="FFCC5E"/>
                  </a:solidFill>
                  <a:ln w="12700" cap="flat" cmpd="sng" algn="ctr">
                    <a:noFill/>
                    <a:prstDash val="solid"/>
                    <a:miter lim="800000"/>
                  </a:ln>
                  <a:effectLst/>
                </p:spPr>
                <p:txBody>
                  <a:bodyPr wrap="square" rtlCol="0" anchor="ctr">
                    <a:noAutofit/>
                  </a:bodyPr>
                  <a:lstStyle/>
                  <a:p>
                    <a:pPr algn="ctr"/>
                    <a:endParaRPr lang="en-US" sz="1350" kern="0" dirty="0">
                      <a:solidFill>
                        <a:prstClr val="white"/>
                      </a:solidFill>
                      <a:latin typeface="Calibri" panose="020F0502020204030204"/>
                    </a:endParaRPr>
                  </a:p>
                </p:txBody>
              </p:sp>
              <p:sp>
                <p:nvSpPr>
                  <p:cNvPr id="52" name="TextBox 51">
                    <a:extLst>
                      <a:ext uri="{FF2B5EF4-FFF2-40B4-BE49-F238E27FC236}">
                        <a16:creationId xmlns:a16="http://schemas.microsoft.com/office/drawing/2014/main" id="{957E4E65-9CDC-54FE-E166-A66B9774A5E3}"/>
                      </a:ext>
                    </a:extLst>
                  </p:cNvPr>
                  <p:cNvSpPr txBox="1"/>
                  <p:nvPr/>
                </p:nvSpPr>
                <p:spPr>
                  <a:xfrm>
                    <a:off x="6451177" y="2115702"/>
                    <a:ext cx="228557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تصنيف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9" name="Rectangle: Rounded Corners 48">
                  <a:extLst>
                    <a:ext uri="{FF2B5EF4-FFF2-40B4-BE49-F238E27FC236}">
                      <a16:creationId xmlns:a16="http://schemas.microsoft.com/office/drawing/2014/main" id="{0773F5B7-A32A-E17E-E561-757E2ACF0128}"/>
                    </a:ext>
                  </a:extLst>
                </p:cNvPr>
                <p:cNvSpPr/>
                <p:nvPr/>
              </p:nvSpPr>
              <p:spPr>
                <a:xfrm rot="18900000">
                  <a:off x="6422821" y="4369140"/>
                  <a:ext cx="696227" cy="696227"/>
                </a:xfrm>
                <a:prstGeom prst="roundRect">
                  <a:avLst/>
                </a:prstGeom>
                <a:solidFill>
                  <a:srgbClr val="FFD966"/>
                </a:solidFill>
                <a:ln w="12700" cap="flat" cmpd="sng" algn="ctr">
                  <a:noFill/>
                  <a:prstDash val="solid"/>
                  <a:miter lim="800000"/>
                </a:ln>
                <a:effectLst/>
              </p:spPr>
              <p:txBody>
                <a:bodyPr rtlCol="0" anchor="ctr"/>
                <a:lstStyle/>
                <a:p>
                  <a:pPr algn="ctr"/>
                  <a:endParaRPr lang="en-US" sz="1350" kern="0">
                    <a:solidFill>
                      <a:prstClr val="white"/>
                    </a:solidFill>
                    <a:latin typeface="Calibri" panose="020F0502020204030204"/>
                  </a:endParaRPr>
                </a:p>
              </p:txBody>
            </p:sp>
          </p:grpSp>
          <p:sp>
            <p:nvSpPr>
              <p:cNvPr id="47" name="Graphic 52" descr="Badge">
                <a:extLst>
                  <a:ext uri="{FF2B5EF4-FFF2-40B4-BE49-F238E27FC236}">
                    <a16:creationId xmlns:a16="http://schemas.microsoft.com/office/drawing/2014/main" id="{C8BA12E9-7F95-9C77-DCA4-831D41814C9F}"/>
                  </a:ext>
                </a:extLst>
              </p:cNvPr>
              <p:cNvSpPr/>
              <p:nvPr/>
            </p:nvSpPr>
            <p:spPr>
              <a:xfrm>
                <a:off x="6481469" y="3864673"/>
                <a:ext cx="329512" cy="329512"/>
              </a:xfrm>
              <a:custGeom>
                <a:avLst/>
                <a:gdLst>
                  <a:gd name="connsiteX0" fmla="*/ 219675 w 439349"/>
                  <a:gd name="connsiteY0" fmla="*/ 0 h 439349"/>
                  <a:gd name="connsiteX1" fmla="*/ 0 w 439349"/>
                  <a:gd name="connsiteY1" fmla="*/ 219675 h 439349"/>
                  <a:gd name="connsiteX2" fmla="*/ 219675 w 439349"/>
                  <a:gd name="connsiteY2" fmla="*/ 439350 h 439349"/>
                  <a:gd name="connsiteX3" fmla="*/ 439350 w 439349"/>
                  <a:gd name="connsiteY3" fmla="*/ 219675 h 439349"/>
                  <a:gd name="connsiteX4" fmla="*/ 439350 w 439349"/>
                  <a:gd name="connsiteY4" fmla="*/ 219658 h 439349"/>
                  <a:gd name="connsiteX5" fmla="*/ 219843 w 439349"/>
                  <a:gd name="connsiteY5" fmla="*/ 0 h 439349"/>
                  <a:gd name="connsiteX6" fmla="*/ 219675 w 439349"/>
                  <a:gd name="connsiteY6" fmla="*/ 0 h 439349"/>
                  <a:gd name="connsiteX7" fmla="*/ 282479 w 439349"/>
                  <a:gd name="connsiteY7" fmla="*/ 318178 h 439349"/>
                  <a:gd name="connsiteX8" fmla="*/ 156877 w 439349"/>
                  <a:gd name="connsiteY8" fmla="*/ 318178 h 439349"/>
                  <a:gd name="connsiteX9" fmla="*/ 156877 w 439349"/>
                  <a:gd name="connsiteY9" fmla="*/ 299744 h 439349"/>
                  <a:gd name="connsiteX10" fmla="*/ 161099 w 439349"/>
                  <a:gd name="connsiteY10" fmla="*/ 277186 h 439349"/>
                  <a:gd name="connsiteX11" fmla="*/ 172714 w 439349"/>
                  <a:gd name="connsiteY11" fmla="*/ 258677 h 439349"/>
                  <a:gd name="connsiteX12" fmla="*/ 189910 w 439349"/>
                  <a:gd name="connsiteY12" fmla="*/ 242933 h 439349"/>
                  <a:gd name="connsiteX13" fmla="*/ 211033 w 439349"/>
                  <a:gd name="connsiteY13" fmla="*/ 228721 h 439349"/>
                  <a:gd name="connsiteX14" fmla="*/ 228964 w 439349"/>
                  <a:gd name="connsiteY14" fmla="*/ 215852 h 439349"/>
                  <a:gd name="connsiteX15" fmla="*/ 240122 w 439349"/>
                  <a:gd name="connsiteY15" fmla="*/ 203601 h 439349"/>
                  <a:gd name="connsiteX16" fmla="*/ 245796 w 439349"/>
                  <a:gd name="connsiteY16" fmla="*/ 191211 h 439349"/>
                  <a:gd name="connsiteX17" fmla="*/ 247329 w 439349"/>
                  <a:gd name="connsiteY17" fmla="*/ 177381 h 439349"/>
                  <a:gd name="connsiteX18" fmla="*/ 245408 w 439349"/>
                  <a:gd name="connsiteY18" fmla="*/ 165478 h 439349"/>
                  <a:gd name="connsiteX19" fmla="*/ 239740 w 439349"/>
                  <a:gd name="connsiteY19" fmla="*/ 155396 h 439349"/>
                  <a:gd name="connsiteX20" fmla="*/ 230138 w 439349"/>
                  <a:gd name="connsiteY20" fmla="*/ 148455 h 439349"/>
                  <a:gd name="connsiteX21" fmla="*/ 216604 w 439349"/>
                  <a:gd name="connsiteY21" fmla="*/ 145864 h 439349"/>
                  <a:gd name="connsiteX22" fmla="*/ 190482 w 439349"/>
                  <a:gd name="connsiteY22" fmla="*/ 152012 h 439349"/>
                  <a:gd name="connsiteX23" fmla="*/ 167248 w 439349"/>
                  <a:gd name="connsiteY23" fmla="*/ 168526 h 439349"/>
                  <a:gd name="connsiteX24" fmla="*/ 167248 w 439349"/>
                  <a:gd name="connsiteY24" fmla="*/ 138564 h 439349"/>
                  <a:gd name="connsiteX25" fmla="*/ 190575 w 439349"/>
                  <a:gd name="connsiteY25" fmla="*/ 125122 h 439349"/>
                  <a:gd name="connsiteX26" fmla="*/ 219496 w 439349"/>
                  <a:gd name="connsiteY26" fmla="*/ 121073 h 439349"/>
                  <a:gd name="connsiteX27" fmla="*/ 242539 w 439349"/>
                  <a:gd name="connsiteY27" fmla="*/ 124544 h 439349"/>
                  <a:gd name="connsiteX28" fmla="*/ 261361 w 439349"/>
                  <a:gd name="connsiteY28" fmla="*/ 134625 h 439349"/>
                  <a:gd name="connsiteX29" fmla="*/ 274040 w 439349"/>
                  <a:gd name="connsiteY29" fmla="*/ 151139 h 439349"/>
                  <a:gd name="connsiteX30" fmla="*/ 278667 w 439349"/>
                  <a:gd name="connsiteY30" fmla="*/ 173697 h 439349"/>
                  <a:gd name="connsiteX31" fmla="*/ 276255 w 439349"/>
                  <a:gd name="connsiteY31" fmla="*/ 194433 h 439349"/>
                  <a:gd name="connsiteX32" fmla="*/ 268342 w 439349"/>
                  <a:gd name="connsiteY32" fmla="*/ 212358 h 439349"/>
                  <a:gd name="connsiteX33" fmla="*/ 254044 w 439349"/>
                  <a:gd name="connsiteY33" fmla="*/ 228687 h 439349"/>
                  <a:gd name="connsiteX34" fmla="*/ 232533 w 439349"/>
                  <a:gd name="connsiteY34" fmla="*/ 244622 h 439349"/>
                  <a:gd name="connsiteX35" fmla="*/ 214093 w 439349"/>
                  <a:gd name="connsiteY35" fmla="*/ 256722 h 439349"/>
                  <a:gd name="connsiteX36" fmla="*/ 200356 w 439349"/>
                  <a:gd name="connsiteY36" fmla="*/ 267764 h 439349"/>
                  <a:gd name="connsiteX37" fmla="*/ 191819 w 439349"/>
                  <a:gd name="connsiteY37" fmla="*/ 279095 h 439349"/>
                  <a:gd name="connsiteX38" fmla="*/ 188927 w 439349"/>
                  <a:gd name="connsiteY38" fmla="*/ 292063 h 439349"/>
                  <a:gd name="connsiteX39" fmla="*/ 282456 w 439349"/>
                  <a:gd name="connsiteY39" fmla="*/ 292063 h 43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39349" h="439349">
                    <a:moveTo>
                      <a:pt x="219675" y="0"/>
                    </a:moveTo>
                    <a:cubicBezTo>
                      <a:pt x="98352" y="0"/>
                      <a:pt x="0" y="98352"/>
                      <a:pt x="0" y="219675"/>
                    </a:cubicBezTo>
                    <a:cubicBezTo>
                      <a:pt x="0" y="340998"/>
                      <a:pt x="98352" y="439350"/>
                      <a:pt x="219675" y="439350"/>
                    </a:cubicBezTo>
                    <a:cubicBezTo>
                      <a:pt x="340998" y="439350"/>
                      <a:pt x="439350" y="340998"/>
                      <a:pt x="439350" y="219675"/>
                    </a:cubicBezTo>
                    <a:cubicBezTo>
                      <a:pt x="439350" y="219669"/>
                      <a:pt x="439350" y="219663"/>
                      <a:pt x="439350" y="219658"/>
                    </a:cubicBezTo>
                    <a:cubicBezTo>
                      <a:pt x="439391" y="98385"/>
                      <a:pt x="341115" y="42"/>
                      <a:pt x="219843" y="0"/>
                    </a:cubicBezTo>
                    <a:cubicBezTo>
                      <a:pt x="219787" y="0"/>
                      <a:pt x="219731" y="0"/>
                      <a:pt x="219675" y="0"/>
                    </a:cubicBezTo>
                    <a:close/>
                    <a:moveTo>
                      <a:pt x="282479" y="318178"/>
                    </a:moveTo>
                    <a:lnTo>
                      <a:pt x="156877" y="318178"/>
                    </a:lnTo>
                    <a:lnTo>
                      <a:pt x="156877" y="299744"/>
                    </a:lnTo>
                    <a:cubicBezTo>
                      <a:pt x="156762" y="292019"/>
                      <a:pt x="158198" y="284348"/>
                      <a:pt x="161099" y="277186"/>
                    </a:cubicBezTo>
                    <a:cubicBezTo>
                      <a:pt x="163943" y="270428"/>
                      <a:pt x="167865" y="264177"/>
                      <a:pt x="172714" y="258677"/>
                    </a:cubicBezTo>
                    <a:cubicBezTo>
                      <a:pt x="177874" y="252837"/>
                      <a:pt x="183638" y="247560"/>
                      <a:pt x="189910" y="242933"/>
                    </a:cubicBezTo>
                    <a:cubicBezTo>
                      <a:pt x="196442" y="238070"/>
                      <a:pt x="203483" y="233333"/>
                      <a:pt x="211033" y="228721"/>
                    </a:cubicBezTo>
                    <a:cubicBezTo>
                      <a:pt x="217356" y="224935"/>
                      <a:pt x="223354" y="220630"/>
                      <a:pt x="228964" y="215852"/>
                    </a:cubicBezTo>
                    <a:cubicBezTo>
                      <a:pt x="233183" y="212252"/>
                      <a:pt x="236931" y="208136"/>
                      <a:pt x="240122" y="203601"/>
                    </a:cubicBezTo>
                    <a:cubicBezTo>
                      <a:pt x="242748" y="199849"/>
                      <a:pt x="244670" y="195651"/>
                      <a:pt x="245796" y="191211"/>
                    </a:cubicBezTo>
                    <a:cubicBezTo>
                      <a:pt x="246851" y="186678"/>
                      <a:pt x="247366" y="182036"/>
                      <a:pt x="247329" y="177381"/>
                    </a:cubicBezTo>
                    <a:cubicBezTo>
                      <a:pt x="247336" y="173336"/>
                      <a:pt x="246687" y="169316"/>
                      <a:pt x="245408" y="165478"/>
                    </a:cubicBezTo>
                    <a:cubicBezTo>
                      <a:pt x="244204" y="161775"/>
                      <a:pt x="242277" y="158349"/>
                      <a:pt x="239740" y="155396"/>
                    </a:cubicBezTo>
                    <a:cubicBezTo>
                      <a:pt x="237096" y="152396"/>
                      <a:pt x="233816" y="150025"/>
                      <a:pt x="230138" y="148455"/>
                    </a:cubicBezTo>
                    <a:cubicBezTo>
                      <a:pt x="225858" y="146653"/>
                      <a:pt x="221247" y="145770"/>
                      <a:pt x="216604" y="145864"/>
                    </a:cubicBezTo>
                    <a:cubicBezTo>
                      <a:pt x="207534" y="145830"/>
                      <a:pt x="198584" y="147936"/>
                      <a:pt x="190482" y="152012"/>
                    </a:cubicBezTo>
                    <a:cubicBezTo>
                      <a:pt x="181962" y="156336"/>
                      <a:pt x="174132" y="161901"/>
                      <a:pt x="167248" y="168526"/>
                    </a:cubicBezTo>
                    <a:lnTo>
                      <a:pt x="167248" y="138564"/>
                    </a:lnTo>
                    <a:cubicBezTo>
                      <a:pt x="173900" y="132368"/>
                      <a:pt x="181878" y="127770"/>
                      <a:pt x="190575" y="125122"/>
                    </a:cubicBezTo>
                    <a:cubicBezTo>
                      <a:pt x="199960" y="122339"/>
                      <a:pt x="209708" y="120974"/>
                      <a:pt x="219496" y="121073"/>
                    </a:cubicBezTo>
                    <a:cubicBezTo>
                      <a:pt x="227311" y="121019"/>
                      <a:pt x="235087" y="122190"/>
                      <a:pt x="242539" y="124544"/>
                    </a:cubicBezTo>
                    <a:cubicBezTo>
                      <a:pt x="249397" y="126677"/>
                      <a:pt x="255785" y="130099"/>
                      <a:pt x="261361" y="134625"/>
                    </a:cubicBezTo>
                    <a:cubicBezTo>
                      <a:pt x="266782" y="139099"/>
                      <a:pt x="271118" y="144746"/>
                      <a:pt x="274040" y="151139"/>
                    </a:cubicBezTo>
                    <a:cubicBezTo>
                      <a:pt x="277221" y="158227"/>
                      <a:pt x="278801" y="165929"/>
                      <a:pt x="278667" y="173697"/>
                    </a:cubicBezTo>
                    <a:cubicBezTo>
                      <a:pt x="278735" y="180683"/>
                      <a:pt x="277924" y="187649"/>
                      <a:pt x="276255" y="194433"/>
                    </a:cubicBezTo>
                    <a:cubicBezTo>
                      <a:pt x="274619" y="200802"/>
                      <a:pt x="271947" y="206858"/>
                      <a:pt x="268342" y="212358"/>
                    </a:cubicBezTo>
                    <a:cubicBezTo>
                      <a:pt x="264325" y="218413"/>
                      <a:pt x="259516" y="223905"/>
                      <a:pt x="254044" y="228687"/>
                    </a:cubicBezTo>
                    <a:cubicBezTo>
                      <a:pt x="247308" y="234561"/>
                      <a:pt x="240115" y="239889"/>
                      <a:pt x="232533" y="244622"/>
                    </a:cubicBezTo>
                    <a:cubicBezTo>
                      <a:pt x="225615" y="248979"/>
                      <a:pt x="219468" y="253013"/>
                      <a:pt x="214093" y="256722"/>
                    </a:cubicBezTo>
                    <a:cubicBezTo>
                      <a:pt x="209224" y="260027"/>
                      <a:pt x="204630" y="263720"/>
                      <a:pt x="200356" y="267764"/>
                    </a:cubicBezTo>
                    <a:cubicBezTo>
                      <a:pt x="196880" y="271022"/>
                      <a:pt x="193992" y="274855"/>
                      <a:pt x="191819" y="279095"/>
                    </a:cubicBezTo>
                    <a:cubicBezTo>
                      <a:pt x="189864" y="283136"/>
                      <a:pt x="188874" y="287575"/>
                      <a:pt x="188927" y="292063"/>
                    </a:cubicBezTo>
                    <a:lnTo>
                      <a:pt x="282456" y="292063"/>
                    </a:lnTo>
                    <a:close/>
                  </a:path>
                </a:pathLst>
              </a:custGeom>
              <a:solidFill>
                <a:schemeClr val="bg1"/>
              </a:solidFill>
              <a:ln w="5755" cap="flat">
                <a:noFill/>
                <a:prstDash val="solid"/>
                <a:miter/>
              </a:ln>
              <a:effectLst>
                <a:outerShdw blurRad="50800" dist="381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kern="0" dirty="0">
                  <a:solidFill>
                    <a:prstClr val="black"/>
                  </a:solidFill>
                  <a:latin typeface="Calibri" panose="020F0502020204030204"/>
                </a:endParaRPr>
              </a:p>
            </p:txBody>
          </p:sp>
        </p:grpSp>
        <p:pic>
          <p:nvPicPr>
            <p:cNvPr id="45" name="Picture 44">
              <a:extLst>
                <a:ext uri="{FF2B5EF4-FFF2-40B4-BE49-F238E27FC236}">
                  <a16:creationId xmlns:a16="http://schemas.microsoft.com/office/drawing/2014/main" id="{8AFA6F32-2108-549B-D15C-247B31A37357}"/>
                </a:ext>
              </a:extLst>
            </p:cNvPr>
            <p:cNvPicPr>
              <a:picLocks noChangeAspect="1"/>
            </p:cNvPicPr>
            <p:nvPr/>
          </p:nvPicPr>
          <p:blipFill>
            <a:blip r:embed="rId5"/>
            <a:stretch>
              <a:fillRect/>
            </a:stretch>
          </p:blipFill>
          <p:spPr>
            <a:xfrm>
              <a:off x="8243074" y="3907993"/>
              <a:ext cx="569693" cy="569693"/>
            </a:xfrm>
            <a:prstGeom prst="rect">
              <a:avLst/>
            </a:prstGeom>
          </p:spPr>
        </p:pic>
      </p:grpSp>
      <p:grpSp>
        <p:nvGrpSpPr>
          <p:cNvPr id="53" name="Group 52">
            <a:extLst>
              <a:ext uri="{FF2B5EF4-FFF2-40B4-BE49-F238E27FC236}">
                <a16:creationId xmlns:a16="http://schemas.microsoft.com/office/drawing/2014/main" id="{137DDA2C-84FB-BBAD-3E75-EA54AD420C81}"/>
              </a:ext>
            </a:extLst>
          </p:cNvPr>
          <p:cNvGrpSpPr/>
          <p:nvPr/>
        </p:nvGrpSpPr>
        <p:grpSpPr>
          <a:xfrm>
            <a:off x="8506911" y="3261066"/>
            <a:ext cx="2684101" cy="2510286"/>
            <a:chOff x="9135416" y="3428999"/>
            <a:chExt cx="2684101" cy="2510286"/>
          </a:xfrm>
        </p:grpSpPr>
        <p:grpSp>
          <p:nvGrpSpPr>
            <p:cNvPr id="54" name="Group 53">
              <a:extLst>
                <a:ext uri="{FF2B5EF4-FFF2-40B4-BE49-F238E27FC236}">
                  <a16:creationId xmlns:a16="http://schemas.microsoft.com/office/drawing/2014/main" id="{13162BDF-2B34-8868-46CE-509439746AE3}"/>
                </a:ext>
              </a:extLst>
            </p:cNvPr>
            <p:cNvGrpSpPr/>
            <p:nvPr/>
          </p:nvGrpSpPr>
          <p:grpSpPr>
            <a:xfrm>
              <a:off x="9135416" y="3428999"/>
              <a:ext cx="2684101" cy="2510286"/>
              <a:chOff x="8284691" y="3214616"/>
              <a:chExt cx="2684101" cy="2510286"/>
            </a:xfrm>
          </p:grpSpPr>
          <p:sp>
            <p:nvSpPr>
              <p:cNvPr id="56" name="Rectangle: Rounded Corners 55">
                <a:extLst>
                  <a:ext uri="{FF2B5EF4-FFF2-40B4-BE49-F238E27FC236}">
                    <a16:creationId xmlns:a16="http://schemas.microsoft.com/office/drawing/2014/main" id="{B03F44AB-F731-34CE-34D2-69456A946E6C}"/>
                  </a:ext>
                </a:extLst>
              </p:cNvPr>
              <p:cNvSpPr/>
              <p:nvPr/>
            </p:nvSpPr>
            <p:spPr>
              <a:xfrm rot="18900000">
                <a:off x="8888477" y="3214616"/>
                <a:ext cx="1476531" cy="1476531"/>
              </a:xfrm>
              <a:prstGeom prst="roundRect">
                <a:avLst/>
              </a:prstGeom>
              <a:solidFill>
                <a:srgbClr val="3D8E92"/>
              </a:solidFill>
              <a:ln w="12700" cap="flat" cmpd="sng" algn="ctr">
                <a:noFill/>
                <a:prstDash val="solid"/>
                <a:miter lim="800000"/>
              </a:ln>
              <a:effectLst/>
            </p:spPr>
            <p:txBody>
              <a:bodyPr rtlCol="0" anchor="ctr"/>
              <a:lstStyle/>
              <a:p>
                <a:pPr algn="ctr"/>
                <a:endParaRPr lang="en-US" sz="1350" kern="0">
                  <a:solidFill>
                    <a:prstClr val="white"/>
                  </a:solidFill>
                  <a:latin typeface="Calibri" panose="020F0502020204030204"/>
                </a:endParaRPr>
              </a:p>
            </p:txBody>
          </p:sp>
          <p:sp>
            <p:nvSpPr>
              <p:cNvPr id="57" name="Freeform: Shape 56">
                <a:extLst>
                  <a:ext uri="{FF2B5EF4-FFF2-40B4-BE49-F238E27FC236}">
                    <a16:creationId xmlns:a16="http://schemas.microsoft.com/office/drawing/2014/main" id="{B5BEDEF1-AA35-CF01-8DFB-CEEA7CF53B13}"/>
                  </a:ext>
                </a:extLst>
              </p:cNvPr>
              <p:cNvSpPr/>
              <p:nvPr/>
            </p:nvSpPr>
            <p:spPr>
              <a:xfrm rot="18900000">
                <a:off x="8320245" y="3542568"/>
                <a:ext cx="820630" cy="820628"/>
              </a:xfrm>
              <a:custGeom>
                <a:avLst/>
                <a:gdLst>
                  <a:gd name="connsiteX0" fmla="*/ 962827 w 1193109"/>
                  <a:gd name="connsiteY0" fmla="*/ 49414 h 1193107"/>
                  <a:gd name="connsiteX1" fmla="*/ 998983 w 1193109"/>
                  <a:gd name="connsiteY1" fmla="*/ 103040 h 1193107"/>
                  <a:gd name="connsiteX2" fmla="*/ 1003283 w 1193109"/>
                  <a:gd name="connsiteY2" fmla="*/ 124339 h 1193107"/>
                  <a:gd name="connsiteX3" fmla="*/ 1106533 w 1193109"/>
                  <a:gd name="connsiteY3" fmla="*/ 227589 h 1193107"/>
                  <a:gd name="connsiteX4" fmla="*/ 1072905 w 1193109"/>
                  <a:gd name="connsiteY4" fmla="*/ 261218 h 1193107"/>
                  <a:gd name="connsiteX5" fmla="*/ 1193109 w 1193109"/>
                  <a:gd name="connsiteY5" fmla="*/ 444521 h 1193107"/>
                  <a:gd name="connsiteX6" fmla="*/ 1193109 w 1193109"/>
                  <a:gd name="connsiteY6" fmla="*/ 1024397 h 1193107"/>
                  <a:gd name="connsiteX7" fmla="*/ 1024399 w 1193109"/>
                  <a:gd name="connsiteY7" fmla="*/ 1193107 h 1193107"/>
                  <a:gd name="connsiteX8" fmla="*/ 444522 w 1193109"/>
                  <a:gd name="connsiteY8" fmla="*/ 1193107 h 1193107"/>
                  <a:gd name="connsiteX9" fmla="*/ 268593 w 1193109"/>
                  <a:gd name="connsiteY9" fmla="*/ 1077740 h 1193107"/>
                  <a:gd name="connsiteX10" fmla="*/ 233696 w 1193109"/>
                  <a:gd name="connsiteY10" fmla="*/ 1112638 h 1193107"/>
                  <a:gd name="connsiteX11" fmla="*/ 124342 w 1193109"/>
                  <a:gd name="connsiteY11" fmla="*/ 1003283 h 1193107"/>
                  <a:gd name="connsiteX12" fmla="*/ 103040 w 1193109"/>
                  <a:gd name="connsiteY12" fmla="*/ 998983 h 1193107"/>
                  <a:gd name="connsiteX13" fmla="*/ 0 w 1193109"/>
                  <a:gd name="connsiteY13" fmla="*/ 843531 h 1193107"/>
                  <a:gd name="connsiteX14" fmla="*/ 0 w 1193109"/>
                  <a:gd name="connsiteY14" fmla="*/ 168710 h 1193107"/>
                  <a:gd name="connsiteX15" fmla="*/ 168710 w 1193109"/>
                  <a:gd name="connsiteY15" fmla="*/ 0 h 1193107"/>
                  <a:gd name="connsiteX16" fmla="*/ 843531 w 1193109"/>
                  <a:gd name="connsiteY16" fmla="*/ 0 h 1193107"/>
                  <a:gd name="connsiteX17" fmla="*/ 962827 w 1193109"/>
                  <a:gd name="connsiteY17" fmla="*/ 49414 h 1193107"/>
                  <a:gd name="connsiteX0" fmla="*/ 962827 w 1193109"/>
                  <a:gd name="connsiteY0" fmla="*/ 49414 h 1193107"/>
                  <a:gd name="connsiteX1" fmla="*/ 998983 w 1193109"/>
                  <a:gd name="connsiteY1" fmla="*/ 103040 h 1193107"/>
                  <a:gd name="connsiteX2" fmla="*/ 1106533 w 1193109"/>
                  <a:gd name="connsiteY2" fmla="*/ 227589 h 1193107"/>
                  <a:gd name="connsiteX3" fmla="*/ 1072905 w 1193109"/>
                  <a:gd name="connsiteY3" fmla="*/ 261218 h 1193107"/>
                  <a:gd name="connsiteX4" fmla="*/ 1193109 w 1193109"/>
                  <a:gd name="connsiteY4" fmla="*/ 444521 h 1193107"/>
                  <a:gd name="connsiteX5" fmla="*/ 1193109 w 1193109"/>
                  <a:gd name="connsiteY5" fmla="*/ 1024397 h 1193107"/>
                  <a:gd name="connsiteX6" fmla="*/ 1024399 w 1193109"/>
                  <a:gd name="connsiteY6" fmla="*/ 1193107 h 1193107"/>
                  <a:gd name="connsiteX7" fmla="*/ 444522 w 1193109"/>
                  <a:gd name="connsiteY7" fmla="*/ 1193107 h 1193107"/>
                  <a:gd name="connsiteX8" fmla="*/ 268593 w 1193109"/>
                  <a:gd name="connsiteY8" fmla="*/ 1077740 h 1193107"/>
                  <a:gd name="connsiteX9" fmla="*/ 233696 w 1193109"/>
                  <a:gd name="connsiteY9" fmla="*/ 1112638 h 1193107"/>
                  <a:gd name="connsiteX10" fmla="*/ 124342 w 1193109"/>
                  <a:gd name="connsiteY10" fmla="*/ 1003283 h 1193107"/>
                  <a:gd name="connsiteX11" fmla="*/ 103040 w 1193109"/>
                  <a:gd name="connsiteY11" fmla="*/ 998983 h 1193107"/>
                  <a:gd name="connsiteX12" fmla="*/ 0 w 1193109"/>
                  <a:gd name="connsiteY12" fmla="*/ 843531 h 1193107"/>
                  <a:gd name="connsiteX13" fmla="*/ 0 w 1193109"/>
                  <a:gd name="connsiteY13" fmla="*/ 168710 h 1193107"/>
                  <a:gd name="connsiteX14" fmla="*/ 168710 w 1193109"/>
                  <a:gd name="connsiteY14" fmla="*/ 0 h 1193107"/>
                  <a:gd name="connsiteX15" fmla="*/ 843531 w 1193109"/>
                  <a:gd name="connsiteY15" fmla="*/ 0 h 1193107"/>
                  <a:gd name="connsiteX16" fmla="*/ 962827 w 1193109"/>
                  <a:gd name="connsiteY16" fmla="*/ 49414 h 1193107"/>
                  <a:gd name="connsiteX0" fmla="*/ 962827 w 1193109"/>
                  <a:gd name="connsiteY0" fmla="*/ 49414 h 1193107"/>
                  <a:gd name="connsiteX1" fmla="*/ 1106533 w 1193109"/>
                  <a:gd name="connsiteY1" fmla="*/ 227589 h 1193107"/>
                  <a:gd name="connsiteX2" fmla="*/ 1072905 w 1193109"/>
                  <a:gd name="connsiteY2" fmla="*/ 261218 h 1193107"/>
                  <a:gd name="connsiteX3" fmla="*/ 1193109 w 1193109"/>
                  <a:gd name="connsiteY3" fmla="*/ 444521 h 1193107"/>
                  <a:gd name="connsiteX4" fmla="*/ 1193109 w 1193109"/>
                  <a:gd name="connsiteY4" fmla="*/ 1024397 h 1193107"/>
                  <a:gd name="connsiteX5" fmla="*/ 1024399 w 1193109"/>
                  <a:gd name="connsiteY5" fmla="*/ 1193107 h 1193107"/>
                  <a:gd name="connsiteX6" fmla="*/ 444522 w 1193109"/>
                  <a:gd name="connsiteY6" fmla="*/ 1193107 h 1193107"/>
                  <a:gd name="connsiteX7" fmla="*/ 268593 w 1193109"/>
                  <a:gd name="connsiteY7" fmla="*/ 1077740 h 1193107"/>
                  <a:gd name="connsiteX8" fmla="*/ 233696 w 1193109"/>
                  <a:gd name="connsiteY8" fmla="*/ 1112638 h 1193107"/>
                  <a:gd name="connsiteX9" fmla="*/ 124342 w 1193109"/>
                  <a:gd name="connsiteY9" fmla="*/ 1003283 h 1193107"/>
                  <a:gd name="connsiteX10" fmla="*/ 103040 w 1193109"/>
                  <a:gd name="connsiteY10" fmla="*/ 998983 h 1193107"/>
                  <a:gd name="connsiteX11" fmla="*/ 0 w 1193109"/>
                  <a:gd name="connsiteY11" fmla="*/ 843531 h 1193107"/>
                  <a:gd name="connsiteX12" fmla="*/ 0 w 1193109"/>
                  <a:gd name="connsiteY12" fmla="*/ 168710 h 1193107"/>
                  <a:gd name="connsiteX13" fmla="*/ 168710 w 1193109"/>
                  <a:gd name="connsiteY13" fmla="*/ 0 h 1193107"/>
                  <a:gd name="connsiteX14" fmla="*/ 843531 w 1193109"/>
                  <a:gd name="connsiteY14" fmla="*/ 0 h 1193107"/>
                  <a:gd name="connsiteX15" fmla="*/ 962827 w 1193109"/>
                  <a:gd name="connsiteY15" fmla="*/ 49414 h 1193107"/>
                  <a:gd name="connsiteX0" fmla="*/ 962827 w 1193109"/>
                  <a:gd name="connsiteY0" fmla="*/ 49414 h 1193107"/>
                  <a:gd name="connsiteX1" fmla="*/ 1072905 w 1193109"/>
                  <a:gd name="connsiteY1" fmla="*/ 261218 h 1193107"/>
                  <a:gd name="connsiteX2" fmla="*/ 1193109 w 1193109"/>
                  <a:gd name="connsiteY2" fmla="*/ 444521 h 1193107"/>
                  <a:gd name="connsiteX3" fmla="*/ 1193109 w 1193109"/>
                  <a:gd name="connsiteY3" fmla="*/ 1024397 h 1193107"/>
                  <a:gd name="connsiteX4" fmla="*/ 1024399 w 1193109"/>
                  <a:gd name="connsiteY4" fmla="*/ 1193107 h 1193107"/>
                  <a:gd name="connsiteX5" fmla="*/ 444522 w 1193109"/>
                  <a:gd name="connsiteY5" fmla="*/ 1193107 h 1193107"/>
                  <a:gd name="connsiteX6" fmla="*/ 268593 w 1193109"/>
                  <a:gd name="connsiteY6" fmla="*/ 1077740 h 1193107"/>
                  <a:gd name="connsiteX7" fmla="*/ 233696 w 1193109"/>
                  <a:gd name="connsiteY7" fmla="*/ 1112638 h 1193107"/>
                  <a:gd name="connsiteX8" fmla="*/ 124342 w 1193109"/>
                  <a:gd name="connsiteY8" fmla="*/ 1003283 h 1193107"/>
                  <a:gd name="connsiteX9" fmla="*/ 103040 w 1193109"/>
                  <a:gd name="connsiteY9" fmla="*/ 998983 h 1193107"/>
                  <a:gd name="connsiteX10" fmla="*/ 0 w 1193109"/>
                  <a:gd name="connsiteY10" fmla="*/ 843531 h 1193107"/>
                  <a:gd name="connsiteX11" fmla="*/ 0 w 1193109"/>
                  <a:gd name="connsiteY11" fmla="*/ 168710 h 1193107"/>
                  <a:gd name="connsiteX12" fmla="*/ 168710 w 1193109"/>
                  <a:gd name="connsiteY12" fmla="*/ 0 h 1193107"/>
                  <a:gd name="connsiteX13" fmla="*/ 843531 w 1193109"/>
                  <a:gd name="connsiteY13" fmla="*/ 0 h 1193107"/>
                  <a:gd name="connsiteX14" fmla="*/ 962827 w 1193109"/>
                  <a:gd name="connsiteY14"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24342 w 1193109"/>
                  <a:gd name="connsiteY7" fmla="*/ 1003283 h 1193107"/>
                  <a:gd name="connsiteX8" fmla="*/ 103040 w 1193109"/>
                  <a:gd name="connsiteY8" fmla="*/ 998983 h 1193107"/>
                  <a:gd name="connsiteX9" fmla="*/ 0 w 1193109"/>
                  <a:gd name="connsiteY9" fmla="*/ 843531 h 1193107"/>
                  <a:gd name="connsiteX10" fmla="*/ 0 w 1193109"/>
                  <a:gd name="connsiteY10" fmla="*/ 168710 h 1193107"/>
                  <a:gd name="connsiteX11" fmla="*/ 168710 w 1193109"/>
                  <a:gd name="connsiteY11" fmla="*/ 0 h 1193107"/>
                  <a:gd name="connsiteX12" fmla="*/ 843531 w 1193109"/>
                  <a:gd name="connsiteY12" fmla="*/ 0 h 1193107"/>
                  <a:gd name="connsiteX13" fmla="*/ 962827 w 1193109"/>
                  <a:gd name="connsiteY13"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233696 w 1193109"/>
                  <a:gd name="connsiteY6" fmla="*/ 1112638 h 1193107"/>
                  <a:gd name="connsiteX7" fmla="*/ 103040 w 1193109"/>
                  <a:gd name="connsiteY7" fmla="*/ 998983 h 1193107"/>
                  <a:gd name="connsiteX8" fmla="*/ 0 w 1193109"/>
                  <a:gd name="connsiteY8" fmla="*/ 843531 h 1193107"/>
                  <a:gd name="connsiteX9" fmla="*/ 0 w 1193109"/>
                  <a:gd name="connsiteY9" fmla="*/ 168710 h 1193107"/>
                  <a:gd name="connsiteX10" fmla="*/ 168710 w 1193109"/>
                  <a:gd name="connsiteY10" fmla="*/ 0 h 1193107"/>
                  <a:gd name="connsiteX11" fmla="*/ 843531 w 1193109"/>
                  <a:gd name="connsiteY11" fmla="*/ 0 h 1193107"/>
                  <a:gd name="connsiteX12" fmla="*/ 962827 w 1193109"/>
                  <a:gd name="connsiteY12"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268593 w 1193109"/>
                  <a:gd name="connsiteY5" fmla="*/ 1077740 h 1193107"/>
                  <a:gd name="connsiteX6" fmla="*/ 103040 w 1193109"/>
                  <a:gd name="connsiteY6" fmla="*/ 998983 h 1193107"/>
                  <a:gd name="connsiteX7" fmla="*/ 0 w 1193109"/>
                  <a:gd name="connsiteY7" fmla="*/ 843531 h 1193107"/>
                  <a:gd name="connsiteX8" fmla="*/ 0 w 1193109"/>
                  <a:gd name="connsiteY8" fmla="*/ 168710 h 1193107"/>
                  <a:gd name="connsiteX9" fmla="*/ 168710 w 1193109"/>
                  <a:gd name="connsiteY9" fmla="*/ 0 h 1193107"/>
                  <a:gd name="connsiteX10" fmla="*/ 843531 w 1193109"/>
                  <a:gd name="connsiteY10" fmla="*/ 0 h 1193107"/>
                  <a:gd name="connsiteX11" fmla="*/ 962827 w 1193109"/>
                  <a:gd name="connsiteY11" fmla="*/ 49414 h 1193107"/>
                  <a:gd name="connsiteX0" fmla="*/ 962827 w 1193109"/>
                  <a:gd name="connsiteY0" fmla="*/ 49414 h 1193107"/>
                  <a:gd name="connsiteX1" fmla="*/ 1193109 w 1193109"/>
                  <a:gd name="connsiteY1" fmla="*/ 444521 h 1193107"/>
                  <a:gd name="connsiteX2" fmla="*/ 1193109 w 1193109"/>
                  <a:gd name="connsiteY2" fmla="*/ 1024397 h 1193107"/>
                  <a:gd name="connsiteX3" fmla="*/ 1024399 w 1193109"/>
                  <a:gd name="connsiteY3" fmla="*/ 1193107 h 1193107"/>
                  <a:gd name="connsiteX4" fmla="*/ 444522 w 1193109"/>
                  <a:gd name="connsiteY4" fmla="*/ 1193107 h 1193107"/>
                  <a:gd name="connsiteX5" fmla="*/ 103040 w 1193109"/>
                  <a:gd name="connsiteY5" fmla="*/ 998983 h 1193107"/>
                  <a:gd name="connsiteX6" fmla="*/ 0 w 1193109"/>
                  <a:gd name="connsiteY6" fmla="*/ 843531 h 1193107"/>
                  <a:gd name="connsiteX7" fmla="*/ 0 w 1193109"/>
                  <a:gd name="connsiteY7" fmla="*/ 168710 h 1193107"/>
                  <a:gd name="connsiteX8" fmla="*/ 168710 w 1193109"/>
                  <a:gd name="connsiteY8" fmla="*/ 0 h 1193107"/>
                  <a:gd name="connsiteX9" fmla="*/ 843531 w 1193109"/>
                  <a:gd name="connsiteY9" fmla="*/ 0 h 1193107"/>
                  <a:gd name="connsiteX10" fmla="*/ 962827 w 1193109"/>
                  <a:gd name="connsiteY10" fmla="*/ 49414 h 119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3109" h="1193107">
                    <a:moveTo>
                      <a:pt x="962827" y="49414"/>
                    </a:moveTo>
                    <a:cubicBezTo>
                      <a:pt x="1021090" y="123501"/>
                      <a:pt x="969512" y="56396"/>
                      <a:pt x="1193109" y="444521"/>
                    </a:cubicBezTo>
                    <a:lnTo>
                      <a:pt x="1193109" y="1024397"/>
                    </a:lnTo>
                    <a:cubicBezTo>
                      <a:pt x="1193109" y="1117573"/>
                      <a:pt x="1117575" y="1193107"/>
                      <a:pt x="1024399" y="1193107"/>
                    </a:cubicBezTo>
                    <a:lnTo>
                      <a:pt x="444522" y="1193107"/>
                    </a:lnTo>
                    <a:lnTo>
                      <a:pt x="103040" y="998983"/>
                    </a:lnTo>
                    <a:cubicBezTo>
                      <a:pt x="42488" y="973372"/>
                      <a:pt x="0" y="913413"/>
                      <a:pt x="0" y="843531"/>
                    </a:cubicBezTo>
                    <a:lnTo>
                      <a:pt x="0" y="168710"/>
                    </a:lnTo>
                    <a:cubicBezTo>
                      <a:pt x="0" y="75534"/>
                      <a:pt x="75534" y="0"/>
                      <a:pt x="168710" y="0"/>
                    </a:cubicBezTo>
                    <a:lnTo>
                      <a:pt x="843531" y="0"/>
                    </a:lnTo>
                    <a:cubicBezTo>
                      <a:pt x="890119" y="0"/>
                      <a:pt x="932297" y="18884"/>
                      <a:pt x="962827" y="49414"/>
                    </a:cubicBezTo>
                    <a:close/>
                  </a:path>
                </a:pathLst>
              </a:custGeom>
              <a:solidFill>
                <a:srgbClr val="063951"/>
              </a:solidFill>
              <a:ln w="12700" cap="flat" cmpd="sng" algn="ctr">
                <a:noFill/>
                <a:prstDash val="solid"/>
                <a:miter lim="800000"/>
              </a:ln>
              <a:effectLst/>
            </p:spPr>
            <p:txBody>
              <a:bodyPr wrap="square" rtlCol="0" anchor="ctr">
                <a:noAutofit/>
              </a:bodyPr>
              <a:lstStyle/>
              <a:p>
                <a:pPr algn="ctr"/>
                <a:endParaRPr lang="en-US" sz="1350" kern="0">
                  <a:solidFill>
                    <a:prstClr val="white"/>
                  </a:solidFill>
                  <a:latin typeface="Calibri" panose="020F0502020204030204"/>
                </a:endParaRPr>
              </a:p>
            </p:txBody>
          </p:sp>
          <p:sp>
            <p:nvSpPr>
              <p:cNvPr id="58" name="Rectangle: Rounded Corners 57">
                <a:extLst>
                  <a:ext uri="{FF2B5EF4-FFF2-40B4-BE49-F238E27FC236}">
                    <a16:creationId xmlns:a16="http://schemas.microsoft.com/office/drawing/2014/main" id="{F5DC24E2-693B-2BC8-FF9D-CCB42793F5A3}"/>
                  </a:ext>
                </a:extLst>
              </p:cNvPr>
              <p:cNvSpPr/>
              <p:nvPr/>
            </p:nvSpPr>
            <p:spPr>
              <a:xfrm rot="18900000">
                <a:off x="8294482" y="3604769"/>
                <a:ext cx="696227" cy="696227"/>
              </a:xfrm>
              <a:prstGeom prst="roundRect">
                <a:avLst/>
              </a:prstGeom>
              <a:solidFill>
                <a:srgbClr val="3D8E92"/>
              </a:solidFill>
              <a:ln w="12700" cap="flat" cmpd="sng" algn="ctr">
                <a:noFill/>
                <a:prstDash val="solid"/>
                <a:miter lim="800000"/>
              </a:ln>
              <a:effectLst/>
            </p:spPr>
            <p:txBody>
              <a:bodyPr rtlCol="0" anchor="ctr"/>
              <a:lstStyle/>
              <a:p>
                <a:pPr algn="ctr"/>
                <a:endParaRPr lang="en-US" sz="1350" kern="0" dirty="0">
                  <a:solidFill>
                    <a:prstClr val="white"/>
                  </a:solidFill>
                  <a:latin typeface="Calibri" panose="020F0502020204030204"/>
                </a:endParaRPr>
              </a:p>
            </p:txBody>
          </p:sp>
          <p:sp>
            <p:nvSpPr>
              <p:cNvPr id="59" name="TextBox 58">
                <a:extLst>
                  <a:ext uri="{FF2B5EF4-FFF2-40B4-BE49-F238E27FC236}">
                    <a16:creationId xmlns:a16="http://schemas.microsoft.com/office/drawing/2014/main" id="{79C6E4BE-82E3-B376-A04F-6CFD2B8859EA}"/>
                  </a:ext>
                </a:extLst>
              </p:cNvPr>
              <p:cNvSpPr txBox="1"/>
              <p:nvPr/>
            </p:nvSpPr>
            <p:spPr>
              <a:xfrm>
                <a:off x="8284691" y="5324408"/>
                <a:ext cx="268410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0" name="Graphic 56" descr="Badge 1">
                <a:extLst>
                  <a:ext uri="{FF2B5EF4-FFF2-40B4-BE49-F238E27FC236}">
                    <a16:creationId xmlns:a16="http://schemas.microsoft.com/office/drawing/2014/main" id="{5D7B92F0-D8B2-8D78-8EEF-02B832BB3503}"/>
                  </a:ext>
                </a:extLst>
              </p:cNvPr>
              <p:cNvSpPr/>
              <p:nvPr/>
            </p:nvSpPr>
            <p:spPr>
              <a:xfrm>
                <a:off x="8493580" y="3805283"/>
                <a:ext cx="329512" cy="329512"/>
              </a:xfrm>
              <a:custGeom>
                <a:avLst/>
                <a:gdLst>
                  <a:gd name="connsiteX0" fmla="*/ 219675 w 439349"/>
                  <a:gd name="connsiteY0" fmla="*/ 0 h 439349"/>
                  <a:gd name="connsiteX1" fmla="*/ 0 w 439349"/>
                  <a:gd name="connsiteY1" fmla="*/ 219675 h 439349"/>
                  <a:gd name="connsiteX2" fmla="*/ 219675 w 439349"/>
                  <a:gd name="connsiteY2" fmla="*/ 439350 h 439349"/>
                  <a:gd name="connsiteX3" fmla="*/ 439350 w 439349"/>
                  <a:gd name="connsiteY3" fmla="*/ 219675 h 439349"/>
                  <a:gd name="connsiteX4" fmla="*/ 439350 w 439349"/>
                  <a:gd name="connsiteY4" fmla="*/ 219652 h 439349"/>
                  <a:gd name="connsiteX5" fmla="*/ 219848 w 439349"/>
                  <a:gd name="connsiteY5" fmla="*/ 0 h 439349"/>
                  <a:gd name="connsiteX6" fmla="*/ 219675 w 439349"/>
                  <a:gd name="connsiteY6" fmla="*/ 0 h 439349"/>
                  <a:gd name="connsiteX7" fmla="*/ 243772 w 439349"/>
                  <a:gd name="connsiteY7" fmla="*/ 312921 h 439349"/>
                  <a:gd name="connsiteX8" fmla="*/ 210357 w 439349"/>
                  <a:gd name="connsiteY8" fmla="*/ 312921 h 439349"/>
                  <a:gd name="connsiteX9" fmla="*/ 210357 w 439349"/>
                  <a:gd name="connsiteY9" fmla="*/ 153331 h 439349"/>
                  <a:gd name="connsiteX10" fmla="*/ 201420 w 439349"/>
                  <a:gd name="connsiteY10" fmla="*/ 158901 h 439349"/>
                  <a:gd name="connsiteX11" fmla="*/ 191726 w 439349"/>
                  <a:gd name="connsiteY11" fmla="*/ 163702 h 439349"/>
                  <a:gd name="connsiteX12" fmla="*/ 180395 w 439349"/>
                  <a:gd name="connsiteY12" fmla="*/ 167641 h 439349"/>
                  <a:gd name="connsiteX13" fmla="*/ 167334 w 439349"/>
                  <a:gd name="connsiteY13" fmla="*/ 171192 h 439349"/>
                  <a:gd name="connsiteX14" fmla="*/ 167334 w 439349"/>
                  <a:gd name="connsiteY14" fmla="*/ 144499 h 439349"/>
                  <a:gd name="connsiteX15" fmla="*/ 176068 w 439349"/>
                  <a:gd name="connsiteY15" fmla="*/ 141809 h 439349"/>
                  <a:gd name="connsiteX16" fmla="*/ 183854 w 439349"/>
                  <a:gd name="connsiteY16" fmla="*/ 139120 h 439349"/>
                  <a:gd name="connsiteX17" fmla="*/ 191535 w 439349"/>
                  <a:gd name="connsiteY17" fmla="*/ 135950 h 439349"/>
                  <a:gd name="connsiteX18" fmla="*/ 199216 w 439349"/>
                  <a:gd name="connsiteY18" fmla="*/ 132780 h 439349"/>
                  <a:gd name="connsiteX19" fmla="*/ 206603 w 439349"/>
                  <a:gd name="connsiteY19" fmla="*/ 128940 h 439349"/>
                  <a:gd name="connsiteX20" fmla="*/ 214006 w 439349"/>
                  <a:gd name="connsiteY20" fmla="*/ 124891 h 439349"/>
                  <a:gd name="connsiteX21" fmla="*/ 221971 w 439349"/>
                  <a:gd name="connsiteY21" fmla="*/ 120263 h 439349"/>
                  <a:gd name="connsiteX22" fmla="*/ 229947 w 439349"/>
                  <a:gd name="connsiteY22" fmla="*/ 115636 h 439349"/>
                  <a:gd name="connsiteX23" fmla="*/ 243772 w 439349"/>
                  <a:gd name="connsiteY23" fmla="*/ 115636 h 43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349" h="439349">
                    <a:moveTo>
                      <a:pt x="219675" y="0"/>
                    </a:moveTo>
                    <a:cubicBezTo>
                      <a:pt x="98352" y="0"/>
                      <a:pt x="0" y="98352"/>
                      <a:pt x="0" y="219675"/>
                    </a:cubicBezTo>
                    <a:cubicBezTo>
                      <a:pt x="0" y="340998"/>
                      <a:pt x="98352" y="439350"/>
                      <a:pt x="219675" y="439350"/>
                    </a:cubicBezTo>
                    <a:cubicBezTo>
                      <a:pt x="340998" y="439350"/>
                      <a:pt x="439350" y="340998"/>
                      <a:pt x="439350" y="219675"/>
                    </a:cubicBezTo>
                    <a:cubicBezTo>
                      <a:pt x="439350" y="219667"/>
                      <a:pt x="439350" y="219659"/>
                      <a:pt x="439350" y="219652"/>
                    </a:cubicBezTo>
                    <a:cubicBezTo>
                      <a:pt x="439391" y="98383"/>
                      <a:pt x="341117" y="42"/>
                      <a:pt x="219848" y="0"/>
                    </a:cubicBezTo>
                    <a:cubicBezTo>
                      <a:pt x="219791" y="0"/>
                      <a:pt x="219733" y="0"/>
                      <a:pt x="219675" y="0"/>
                    </a:cubicBezTo>
                    <a:close/>
                    <a:moveTo>
                      <a:pt x="243772" y="312921"/>
                    </a:moveTo>
                    <a:lnTo>
                      <a:pt x="210357" y="312921"/>
                    </a:lnTo>
                    <a:lnTo>
                      <a:pt x="210357" y="153331"/>
                    </a:lnTo>
                    <a:cubicBezTo>
                      <a:pt x="207534" y="155259"/>
                      <a:pt x="204555" y="157116"/>
                      <a:pt x="201420" y="158901"/>
                    </a:cubicBezTo>
                    <a:cubicBezTo>
                      <a:pt x="198287" y="160693"/>
                      <a:pt x="195050" y="162295"/>
                      <a:pt x="191726" y="163702"/>
                    </a:cubicBezTo>
                    <a:cubicBezTo>
                      <a:pt x="188132" y="165113"/>
                      <a:pt x="184355" y="166426"/>
                      <a:pt x="180395" y="167641"/>
                    </a:cubicBezTo>
                    <a:cubicBezTo>
                      <a:pt x="176435" y="168856"/>
                      <a:pt x="172081" y="170040"/>
                      <a:pt x="167334" y="171192"/>
                    </a:cubicBezTo>
                    <a:lnTo>
                      <a:pt x="167334" y="144499"/>
                    </a:lnTo>
                    <a:cubicBezTo>
                      <a:pt x="170535" y="143601"/>
                      <a:pt x="173447" y="142704"/>
                      <a:pt x="176068" y="141809"/>
                    </a:cubicBezTo>
                    <a:cubicBezTo>
                      <a:pt x="178690" y="140914"/>
                      <a:pt x="181286" y="140018"/>
                      <a:pt x="183854" y="139120"/>
                    </a:cubicBezTo>
                    <a:cubicBezTo>
                      <a:pt x="186405" y="138096"/>
                      <a:pt x="188973" y="137043"/>
                      <a:pt x="191535" y="135950"/>
                    </a:cubicBezTo>
                    <a:cubicBezTo>
                      <a:pt x="194098" y="134857"/>
                      <a:pt x="196654" y="133810"/>
                      <a:pt x="199216" y="132780"/>
                    </a:cubicBezTo>
                    <a:cubicBezTo>
                      <a:pt x="201646" y="131500"/>
                      <a:pt x="204108" y="130220"/>
                      <a:pt x="206603" y="128940"/>
                    </a:cubicBezTo>
                    <a:cubicBezTo>
                      <a:pt x="209097" y="127660"/>
                      <a:pt x="211566" y="126309"/>
                      <a:pt x="214006" y="124891"/>
                    </a:cubicBezTo>
                    <a:cubicBezTo>
                      <a:pt x="216706" y="123487"/>
                      <a:pt x="219361" y="121945"/>
                      <a:pt x="221971" y="120263"/>
                    </a:cubicBezTo>
                    <a:cubicBezTo>
                      <a:pt x="224582" y="118582"/>
                      <a:pt x="227241" y="117040"/>
                      <a:pt x="229947" y="115636"/>
                    </a:cubicBezTo>
                    <a:lnTo>
                      <a:pt x="243772" y="115636"/>
                    </a:lnTo>
                    <a:close/>
                  </a:path>
                </a:pathLst>
              </a:custGeom>
              <a:solidFill>
                <a:schemeClr val="bg1"/>
              </a:solidFill>
              <a:ln w="5755" cap="flat">
                <a:noFill/>
                <a:prstDash val="solid"/>
                <a:miter/>
              </a:ln>
              <a:effectLst>
                <a:outerShdw blurRad="50800" dist="38100" dir="2700000" algn="tl" rotWithShape="0">
                  <a:prstClr val="black">
                    <a:alpha val="40000"/>
                  </a:prstClr>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endParaRPr lang="en-US" sz="1350" kern="0" dirty="0">
                  <a:solidFill>
                    <a:prstClr val="black"/>
                  </a:solidFill>
                  <a:latin typeface="Calibri" panose="020F0502020204030204"/>
                </a:endParaRPr>
              </a:p>
            </p:txBody>
          </p:sp>
        </p:grpSp>
        <p:pic>
          <p:nvPicPr>
            <p:cNvPr id="55" name="Graphic 80" descr="List with solid fill">
              <a:extLst>
                <a:ext uri="{FF2B5EF4-FFF2-40B4-BE49-F238E27FC236}">
                  <a16:creationId xmlns:a16="http://schemas.microsoft.com/office/drawing/2014/main" id="{83C6E004-FA7F-C354-76AB-DBF45DD837D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7519" y="3773173"/>
              <a:ext cx="741762" cy="741762"/>
            </a:xfrm>
            <a:prstGeom prst="rect">
              <a:avLst/>
            </a:prstGeom>
          </p:spPr>
        </p:pic>
      </p:grpSp>
    </p:spTree>
    <p:extLst>
      <p:ext uri="{BB962C8B-B14F-4D97-AF65-F5344CB8AC3E}">
        <p14:creationId xmlns:p14="http://schemas.microsoft.com/office/powerpoint/2010/main" val="2863184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318339" y="689347"/>
            <a:ext cx="7336947" cy="954513"/>
            <a:chOff x="2318339" y="533435"/>
            <a:chExt cx="7336947" cy="954513"/>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318339" y="533435"/>
              <a:ext cx="7182653" cy="800219"/>
            </a:xfrm>
            <a:prstGeom prst="rect">
              <a:avLst/>
            </a:prstGeom>
            <a:noFill/>
          </p:spPr>
          <p:txBody>
            <a:bodyPr wrap="square">
              <a:spAutoFit/>
            </a:bodyPr>
            <a:lstStyle/>
            <a:p>
              <a:pPr marR="228600" lvl="0"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التكيف مع التحديات والفرص المتغيرة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AD1A42C2-1F7C-B30B-6F6E-10EA5047841A}"/>
              </a:ext>
            </a:extLst>
          </p:cNvPr>
          <p:cNvGrpSpPr/>
          <p:nvPr/>
        </p:nvGrpSpPr>
        <p:grpSpPr>
          <a:xfrm>
            <a:off x="4218430" y="2261937"/>
            <a:ext cx="4620473" cy="947448"/>
            <a:chOff x="3785763" y="2122462"/>
            <a:chExt cx="4620473" cy="947448"/>
          </a:xfrm>
        </p:grpSpPr>
        <p:grpSp>
          <p:nvGrpSpPr>
            <p:cNvPr id="9" name="Group 8">
              <a:extLst>
                <a:ext uri="{FF2B5EF4-FFF2-40B4-BE49-F238E27FC236}">
                  <a16:creationId xmlns:a16="http://schemas.microsoft.com/office/drawing/2014/main" id="{8313FF30-0691-1D90-402F-1166A58510C0}"/>
                </a:ext>
              </a:extLst>
            </p:cNvPr>
            <p:cNvGrpSpPr/>
            <p:nvPr/>
          </p:nvGrpSpPr>
          <p:grpSpPr>
            <a:xfrm flipH="1">
              <a:off x="3785763" y="2122462"/>
              <a:ext cx="4620473" cy="947448"/>
              <a:chOff x="3331026" y="833436"/>
              <a:chExt cx="5138180" cy="1053606"/>
            </a:xfrm>
            <a:solidFill>
              <a:srgbClr val="D2D2D2"/>
            </a:solidFill>
          </p:grpSpPr>
          <p:sp>
            <p:nvSpPr>
              <p:cNvPr id="12" name="Freeform: Shape 11">
                <a:extLst>
                  <a:ext uri="{FF2B5EF4-FFF2-40B4-BE49-F238E27FC236}">
                    <a16:creationId xmlns:a16="http://schemas.microsoft.com/office/drawing/2014/main" id="{22BDE455-1860-B14E-057E-1B558FE5F581}"/>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44EA2B08-E0D9-25F2-9560-A3781DFCF658}"/>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10" name="Google Shape;3787;p79">
              <a:extLst>
                <a:ext uri="{FF2B5EF4-FFF2-40B4-BE49-F238E27FC236}">
                  <a16:creationId xmlns:a16="http://schemas.microsoft.com/office/drawing/2014/main" id="{8B81C892-AB39-DCA8-5764-95CA690618A8}"/>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11" name="TextBox 10">
              <a:extLst>
                <a:ext uri="{FF2B5EF4-FFF2-40B4-BE49-F238E27FC236}">
                  <a16:creationId xmlns:a16="http://schemas.microsoft.com/office/drawing/2014/main" id="{85710D8D-49CA-63AD-19B5-E51BCA98E680}"/>
                </a:ext>
              </a:extLst>
            </p:cNvPr>
            <p:cNvSpPr txBox="1"/>
            <p:nvPr/>
          </p:nvSpPr>
          <p:spPr>
            <a:xfrm>
              <a:off x="4259488" y="2397090"/>
              <a:ext cx="2503714"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المرونة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2C742C3F-C394-904B-EFAA-3BF0403875E1}"/>
              </a:ext>
            </a:extLst>
          </p:cNvPr>
          <p:cNvGrpSpPr/>
          <p:nvPr/>
        </p:nvGrpSpPr>
        <p:grpSpPr>
          <a:xfrm>
            <a:off x="4218431" y="3521124"/>
            <a:ext cx="4620473" cy="947448"/>
            <a:chOff x="3785764" y="3381649"/>
            <a:chExt cx="4620473" cy="947448"/>
          </a:xfrm>
        </p:grpSpPr>
        <p:grpSp>
          <p:nvGrpSpPr>
            <p:cNvPr id="31" name="Group 30">
              <a:extLst>
                <a:ext uri="{FF2B5EF4-FFF2-40B4-BE49-F238E27FC236}">
                  <a16:creationId xmlns:a16="http://schemas.microsoft.com/office/drawing/2014/main" id="{52869F2F-7388-A38E-B972-F2F70E50C37F}"/>
                </a:ext>
              </a:extLst>
            </p:cNvPr>
            <p:cNvGrpSpPr/>
            <p:nvPr/>
          </p:nvGrpSpPr>
          <p:grpSpPr>
            <a:xfrm>
              <a:off x="3785764" y="3381649"/>
              <a:ext cx="4620473" cy="947448"/>
              <a:chOff x="3331026" y="833436"/>
              <a:chExt cx="5138180" cy="1053606"/>
            </a:xfrm>
            <a:solidFill>
              <a:srgbClr val="50A3A7"/>
            </a:solidFill>
          </p:grpSpPr>
          <p:sp>
            <p:nvSpPr>
              <p:cNvPr id="34" name="Freeform: Shape 33">
                <a:extLst>
                  <a:ext uri="{FF2B5EF4-FFF2-40B4-BE49-F238E27FC236}">
                    <a16:creationId xmlns:a16="http://schemas.microsoft.com/office/drawing/2014/main" id="{37985636-3485-1A98-729D-54B908366573}"/>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F2A41F5E-268F-C2B6-3F25-8E42F62B5141}"/>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32" name="Google Shape;3787;p79">
              <a:extLst>
                <a:ext uri="{FF2B5EF4-FFF2-40B4-BE49-F238E27FC236}">
                  <a16:creationId xmlns:a16="http://schemas.microsoft.com/office/drawing/2014/main" id="{BD1898DB-9711-0091-8176-8AA9A8AF8CA2}"/>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33" name="TextBox 32">
              <a:extLst>
                <a:ext uri="{FF2B5EF4-FFF2-40B4-BE49-F238E27FC236}">
                  <a16:creationId xmlns:a16="http://schemas.microsoft.com/office/drawing/2014/main" id="{95605696-6717-B401-EE35-DC5495F61C43}"/>
                </a:ext>
              </a:extLst>
            </p:cNvPr>
            <p:cNvSpPr txBox="1"/>
            <p:nvPr/>
          </p:nvSpPr>
          <p:spPr>
            <a:xfrm>
              <a:off x="5428798" y="3663982"/>
              <a:ext cx="2503714" cy="400494"/>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التكيف مع التحديات</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1" name="Group 60">
            <a:extLst>
              <a:ext uri="{FF2B5EF4-FFF2-40B4-BE49-F238E27FC236}">
                <a16:creationId xmlns:a16="http://schemas.microsoft.com/office/drawing/2014/main" id="{6DA33CDE-276E-2E55-91C9-97E9C3CB461B}"/>
              </a:ext>
            </a:extLst>
          </p:cNvPr>
          <p:cNvGrpSpPr/>
          <p:nvPr/>
        </p:nvGrpSpPr>
        <p:grpSpPr>
          <a:xfrm>
            <a:off x="4218430" y="4780311"/>
            <a:ext cx="4620473" cy="947448"/>
            <a:chOff x="3785763" y="4640836"/>
            <a:chExt cx="4620473" cy="947448"/>
          </a:xfrm>
        </p:grpSpPr>
        <p:grpSp>
          <p:nvGrpSpPr>
            <p:cNvPr id="62" name="Group 61">
              <a:extLst>
                <a:ext uri="{FF2B5EF4-FFF2-40B4-BE49-F238E27FC236}">
                  <a16:creationId xmlns:a16="http://schemas.microsoft.com/office/drawing/2014/main" id="{B243B1EE-EACA-9305-A297-F5B35B23A524}"/>
                </a:ext>
              </a:extLst>
            </p:cNvPr>
            <p:cNvGrpSpPr/>
            <p:nvPr/>
          </p:nvGrpSpPr>
          <p:grpSpPr>
            <a:xfrm flipH="1">
              <a:off x="3785763" y="4640836"/>
              <a:ext cx="4620473" cy="947448"/>
              <a:chOff x="3331026" y="833436"/>
              <a:chExt cx="5138180" cy="1053606"/>
            </a:xfrm>
            <a:solidFill>
              <a:srgbClr val="FFC000"/>
            </a:solidFill>
          </p:grpSpPr>
          <p:sp>
            <p:nvSpPr>
              <p:cNvPr id="65" name="Freeform: Shape 64">
                <a:extLst>
                  <a:ext uri="{FF2B5EF4-FFF2-40B4-BE49-F238E27FC236}">
                    <a16:creationId xmlns:a16="http://schemas.microsoft.com/office/drawing/2014/main" id="{A2CD06AE-E992-E397-36A3-E083BBD80CCE}"/>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FFCC66"/>
              </a:solidFill>
              <a:ln w="32087" cap="flat">
                <a:noFill/>
                <a:prstDash val="solid"/>
                <a:miter/>
              </a:ln>
            </p:spPr>
            <p:txBody>
              <a:bodyPr rtlCol="0" anchor="ctr"/>
              <a:lstStyle/>
              <a:p>
                <a:endParaRPr lang="en-US" dirty="0"/>
              </a:p>
            </p:txBody>
          </p:sp>
          <p:sp>
            <p:nvSpPr>
              <p:cNvPr id="66" name="Freeform: Shape 65">
                <a:extLst>
                  <a:ext uri="{FF2B5EF4-FFF2-40B4-BE49-F238E27FC236}">
                    <a16:creationId xmlns:a16="http://schemas.microsoft.com/office/drawing/2014/main" id="{5A4EE4B4-E8A6-7D27-4143-C3FFD3C71D00}"/>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FFCC66"/>
              </a:solidFill>
              <a:ln w="32087" cap="flat">
                <a:noFill/>
                <a:prstDash val="solid"/>
                <a:miter/>
              </a:ln>
            </p:spPr>
            <p:txBody>
              <a:bodyPr rtlCol="0" anchor="ctr"/>
              <a:lstStyle/>
              <a:p>
                <a:endParaRPr lang="en-US" dirty="0"/>
              </a:p>
            </p:txBody>
          </p:sp>
        </p:grpSp>
        <p:sp>
          <p:nvSpPr>
            <p:cNvPr id="63" name="Google Shape;3787;p79">
              <a:extLst>
                <a:ext uri="{FF2B5EF4-FFF2-40B4-BE49-F238E27FC236}">
                  <a16:creationId xmlns:a16="http://schemas.microsoft.com/office/drawing/2014/main" id="{6B54651A-BBE9-D824-5CB4-A2DB4C90CB9D}"/>
                </a:ext>
              </a:extLst>
            </p:cNvPr>
            <p:cNvSpPr txBox="1">
              <a:spLocks noChangeArrowheads="1"/>
            </p:cNvSpPr>
            <p:nvPr/>
          </p:nvSpPr>
          <p:spPr bwMode="auto">
            <a:xfrm flipH="1">
              <a:off x="7596230" y="4889889"/>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sp>
          <p:nvSpPr>
            <p:cNvPr id="64" name="TextBox 63">
              <a:extLst>
                <a:ext uri="{FF2B5EF4-FFF2-40B4-BE49-F238E27FC236}">
                  <a16:creationId xmlns:a16="http://schemas.microsoft.com/office/drawing/2014/main" id="{AE9606B6-8812-F65C-1F94-2A4308428F6D}"/>
                </a:ext>
              </a:extLst>
            </p:cNvPr>
            <p:cNvSpPr txBox="1"/>
            <p:nvPr/>
          </p:nvSpPr>
          <p:spPr>
            <a:xfrm>
              <a:off x="4073603" y="4901851"/>
              <a:ext cx="2689599"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استغلال الفرص المتغيرة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84446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B7FA18EC-8C96-8625-44DE-E93FF7BDCFB6}"/>
              </a:ext>
            </a:extLst>
          </p:cNvPr>
          <p:cNvGrpSpPr/>
          <p:nvPr/>
        </p:nvGrpSpPr>
        <p:grpSpPr>
          <a:xfrm>
            <a:off x="4160049" y="2348138"/>
            <a:ext cx="4490554" cy="800219"/>
            <a:chOff x="6407873" y="852105"/>
            <a:chExt cx="4259941" cy="759124"/>
          </a:xfrm>
        </p:grpSpPr>
        <p:grpSp>
          <p:nvGrpSpPr>
            <p:cNvPr id="55" name="Group 54">
              <a:extLst>
                <a:ext uri="{FF2B5EF4-FFF2-40B4-BE49-F238E27FC236}">
                  <a16:creationId xmlns:a16="http://schemas.microsoft.com/office/drawing/2014/main" id="{C2A10D9B-5675-57A1-F196-82DC4B989AAD}"/>
                </a:ext>
              </a:extLst>
            </p:cNvPr>
            <p:cNvGrpSpPr/>
            <p:nvPr/>
          </p:nvGrpSpPr>
          <p:grpSpPr>
            <a:xfrm>
              <a:off x="6407873" y="852105"/>
              <a:ext cx="4259941" cy="759124"/>
              <a:chOff x="6407873" y="852105"/>
              <a:chExt cx="4259941" cy="759124"/>
            </a:xfrm>
          </p:grpSpPr>
          <p:grpSp>
            <p:nvGrpSpPr>
              <p:cNvPr id="57" name="Group 56">
                <a:extLst>
                  <a:ext uri="{FF2B5EF4-FFF2-40B4-BE49-F238E27FC236}">
                    <a16:creationId xmlns:a16="http://schemas.microsoft.com/office/drawing/2014/main" id="{350D2937-F156-4872-7EB7-35C2FA06E344}"/>
                  </a:ext>
                </a:extLst>
              </p:cNvPr>
              <p:cNvGrpSpPr/>
              <p:nvPr/>
            </p:nvGrpSpPr>
            <p:grpSpPr>
              <a:xfrm flipH="1">
                <a:off x="6407873" y="852105"/>
                <a:ext cx="4259941" cy="759124"/>
                <a:chOff x="7660476" y="2680905"/>
                <a:chExt cx="4259941" cy="759124"/>
              </a:xfrm>
            </p:grpSpPr>
            <p:sp>
              <p:nvSpPr>
                <p:cNvPr id="59" name="Freeform: Shape 58">
                  <a:extLst>
                    <a:ext uri="{FF2B5EF4-FFF2-40B4-BE49-F238E27FC236}">
                      <a16:creationId xmlns:a16="http://schemas.microsoft.com/office/drawing/2014/main" id="{475BC0A3-D9C5-A4CE-84AA-3BD4DD00A0C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4211A067-6EA0-44C0-121E-F683AF608DC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37D451C2-8CF6-7DD5-3F8C-E382B53CFA5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8" name="TextBox 31">
                <a:extLst>
                  <a:ext uri="{FF2B5EF4-FFF2-40B4-BE49-F238E27FC236}">
                    <a16:creationId xmlns:a16="http://schemas.microsoft.com/office/drawing/2014/main" id="{36B4EC01-C94C-D232-F018-D4CFE93C9A26}"/>
                  </a:ext>
                </a:extLst>
              </p:cNvPr>
              <p:cNvSpPr txBox="1"/>
              <p:nvPr/>
            </p:nvSpPr>
            <p:spPr>
              <a:xfrm>
                <a:off x="9886229" y="107008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01</a:t>
                </a:r>
              </a:p>
            </p:txBody>
          </p:sp>
        </p:grpSp>
        <p:sp>
          <p:nvSpPr>
            <p:cNvPr id="56" name="TextBox 55">
              <a:extLst>
                <a:ext uri="{FF2B5EF4-FFF2-40B4-BE49-F238E27FC236}">
                  <a16:creationId xmlns:a16="http://schemas.microsoft.com/office/drawing/2014/main" id="{E26521CF-2D35-C29B-3961-6CF9FF859D95}"/>
                </a:ext>
              </a:extLst>
            </p:cNvPr>
            <p:cNvSpPr txBox="1"/>
            <p:nvPr/>
          </p:nvSpPr>
          <p:spPr>
            <a:xfrm>
              <a:off x="6555156" y="930605"/>
              <a:ext cx="3022623" cy="542336"/>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الهدف الأساسي</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3FEF6A1E-49E2-79C5-6392-CFC48B4EDA82}"/>
              </a:ext>
            </a:extLst>
          </p:cNvPr>
          <p:cNvGrpSpPr/>
          <p:nvPr/>
        </p:nvGrpSpPr>
        <p:grpSpPr>
          <a:xfrm>
            <a:off x="4872100" y="3499041"/>
            <a:ext cx="3066453" cy="546444"/>
            <a:chOff x="6407873" y="2054604"/>
            <a:chExt cx="4259941" cy="759124"/>
          </a:xfrm>
        </p:grpSpPr>
        <p:grpSp>
          <p:nvGrpSpPr>
            <p:cNvPr id="63" name="Group 62">
              <a:extLst>
                <a:ext uri="{FF2B5EF4-FFF2-40B4-BE49-F238E27FC236}">
                  <a16:creationId xmlns:a16="http://schemas.microsoft.com/office/drawing/2014/main" id="{BA16EAD4-1EEB-922B-66FF-38F7E512528E}"/>
                </a:ext>
              </a:extLst>
            </p:cNvPr>
            <p:cNvGrpSpPr/>
            <p:nvPr/>
          </p:nvGrpSpPr>
          <p:grpSpPr>
            <a:xfrm>
              <a:off x="6407873" y="2054604"/>
              <a:ext cx="4259941" cy="759124"/>
              <a:chOff x="6407873" y="2054604"/>
              <a:chExt cx="4259941" cy="759124"/>
            </a:xfrm>
          </p:grpSpPr>
          <p:grpSp>
            <p:nvGrpSpPr>
              <p:cNvPr id="65" name="Group 64">
                <a:extLst>
                  <a:ext uri="{FF2B5EF4-FFF2-40B4-BE49-F238E27FC236}">
                    <a16:creationId xmlns:a16="http://schemas.microsoft.com/office/drawing/2014/main" id="{D77B3BC8-29EB-0D80-6849-2F6FACC5F480}"/>
                  </a:ext>
                </a:extLst>
              </p:cNvPr>
              <p:cNvGrpSpPr/>
              <p:nvPr/>
            </p:nvGrpSpPr>
            <p:grpSpPr>
              <a:xfrm flipH="1">
                <a:off x="6407873" y="2054604"/>
                <a:ext cx="4259941" cy="759124"/>
                <a:chOff x="7660476" y="2680905"/>
                <a:chExt cx="4259941" cy="759124"/>
              </a:xfrm>
            </p:grpSpPr>
            <p:sp>
              <p:nvSpPr>
                <p:cNvPr id="67" name="Freeform: Shape 66">
                  <a:extLst>
                    <a:ext uri="{FF2B5EF4-FFF2-40B4-BE49-F238E27FC236}">
                      <a16:creationId xmlns:a16="http://schemas.microsoft.com/office/drawing/2014/main" id="{869B400E-DB1C-5650-1D91-3904582A5B77}"/>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B9C35649-BF04-8E2B-7146-9105F9BBFCF6}"/>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8608AE76-D441-232E-C492-E7B53356EAE8}"/>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66" name="TextBox 31">
                <a:extLst>
                  <a:ext uri="{FF2B5EF4-FFF2-40B4-BE49-F238E27FC236}">
                    <a16:creationId xmlns:a16="http://schemas.microsoft.com/office/drawing/2014/main" id="{B738697A-A099-C365-F1D6-27CAEEED805B}"/>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02</a:t>
                </a:r>
              </a:p>
            </p:txBody>
          </p:sp>
        </p:grpSp>
        <p:sp>
          <p:nvSpPr>
            <p:cNvPr id="64" name="TextBox 63">
              <a:extLst>
                <a:ext uri="{FF2B5EF4-FFF2-40B4-BE49-F238E27FC236}">
                  <a16:creationId xmlns:a16="http://schemas.microsoft.com/office/drawing/2014/main" id="{3A028C2C-4B04-4006-EB78-BA585DEC7B37}"/>
                </a:ext>
              </a:extLst>
            </p:cNvPr>
            <p:cNvSpPr txBox="1"/>
            <p:nvPr/>
          </p:nvSpPr>
          <p:spPr>
            <a:xfrm>
              <a:off x="6570628" y="2182557"/>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النطاق الزمني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ED3FBBC0-6735-6F98-D03A-4C86CB8F0A68}"/>
              </a:ext>
            </a:extLst>
          </p:cNvPr>
          <p:cNvGrpSpPr/>
          <p:nvPr/>
        </p:nvGrpSpPr>
        <p:grpSpPr>
          <a:xfrm>
            <a:off x="4872100" y="4458471"/>
            <a:ext cx="3066453" cy="546444"/>
            <a:chOff x="6407873" y="3219525"/>
            <a:chExt cx="4259941" cy="759124"/>
          </a:xfrm>
        </p:grpSpPr>
        <p:grpSp>
          <p:nvGrpSpPr>
            <p:cNvPr id="71" name="Group 70">
              <a:extLst>
                <a:ext uri="{FF2B5EF4-FFF2-40B4-BE49-F238E27FC236}">
                  <a16:creationId xmlns:a16="http://schemas.microsoft.com/office/drawing/2014/main" id="{CBF652DF-3014-903D-4E89-7550A00281F4}"/>
                </a:ext>
              </a:extLst>
            </p:cNvPr>
            <p:cNvGrpSpPr/>
            <p:nvPr/>
          </p:nvGrpSpPr>
          <p:grpSpPr>
            <a:xfrm>
              <a:off x="6407873" y="3219525"/>
              <a:ext cx="4259941" cy="759124"/>
              <a:chOff x="6407873" y="3219525"/>
              <a:chExt cx="4259941" cy="759124"/>
            </a:xfrm>
          </p:grpSpPr>
          <p:grpSp>
            <p:nvGrpSpPr>
              <p:cNvPr id="73" name="Group 72">
                <a:extLst>
                  <a:ext uri="{FF2B5EF4-FFF2-40B4-BE49-F238E27FC236}">
                    <a16:creationId xmlns:a16="http://schemas.microsoft.com/office/drawing/2014/main" id="{D0C9892F-1047-17A9-3AB5-F5D1A9631FF0}"/>
                  </a:ext>
                </a:extLst>
              </p:cNvPr>
              <p:cNvGrpSpPr/>
              <p:nvPr/>
            </p:nvGrpSpPr>
            <p:grpSpPr>
              <a:xfrm flipH="1">
                <a:off x="6407873" y="3219525"/>
                <a:ext cx="4259941" cy="759124"/>
                <a:chOff x="7660476" y="2680905"/>
                <a:chExt cx="4259941" cy="759124"/>
              </a:xfrm>
            </p:grpSpPr>
            <p:sp>
              <p:nvSpPr>
                <p:cNvPr id="75" name="Freeform: Shape 74">
                  <a:extLst>
                    <a:ext uri="{FF2B5EF4-FFF2-40B4-BE49-F238E27FC236}">
                      <a16:creationId xmlns:a16="http://schemas.microsoft.com/office/drawing/2014/main" id="{EFB1C19D-F8E0-B2E1-C587-C3F49BF4422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7983FE74-DE35-43E9-3761-B479CCF668D3}"/>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DFBE2651-FF8C-80C9-B552-B438B01B8654}"/>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74" name="TextBox 31">
                <a:extLst>
                  <a:ext uri="{FF2B5EF4-FFF2-40B4-BE49-F238E27FC236}">
                    <a16:creationId xmlns:a16="http://schemas.microsoft.com/office/drawing/2014/main" id="{C58E5F3E-8D71-8262-B23E-BD35BBB98F7C}"/>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03</a:t>
                </a:r>
              </a:p>
            </p:txBody>
          </p:sp>
        </p:grpSp>
        <p:sp>
          <p:nvSpPr>
            <p:cNvPr id="72" name="TextBox 71">
              <a:extLst>
                <a:ext uri="{FF2B5EF4-FFF2-40B4-BE49-F238E27FC236}">
                  <a16:creationId xmlns:a16="http://schemas.microsoft.com/office/drawing/2014/main" id="{93F7B679-57C3-D905-013B-9098A2DEC608}"/>
                </a:ext>
              </a:extLst>
            </p:cNvPr>
            <p:cNvSpPr txBox="1"/>
            <p:nvPr/>
          </p:nvSpPr>
          <p:spPr>
            <a:xfrm>
              <a:off x="6578950" y="3257453"/>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التركيز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id="{E77A8AAC-2ADC-2532-DB3F-71C25F044ED7}"/>
              </a:ext>
            </a:extLst>
          </p:cNvPr>
          <p:cNvGrpSpPr/>
          <p:nvPr/>
        </p:nvGrpSpPr>
        <p:grpSpPr>
          <a:xfrm>
            <a:off x="4872100" y="5417902"/>
            <a:ext cx="3066453" cy="546444"/>
            <a:chOff x="6407873" y="4422023"/>
            <a:chExt cx="4259941" cy="759124"/>
          </a:xfrm>
        </p:grpSpPr>
        <p:grpSp>
          <p:nvGrpSpPr>
            <p:cNvPr id="79" name="Group 78">
              <a:extLst>
                <a:ext uri="{FF2B5EF4-FFF2-40B4-BE49-F238E27FC236}">
                  <a16:creationId xmlns:a16="http://schemas.microsoft.com/office/drawing/2014/main" id="{0071E949-6B86-7667-4F53-55428CD2BB13}"/>
                </a:ext>
              </a:extLst>
            </p:cNvPr>
            <p:cNvGrpSpPr/>
            <p:nvPr/>
          </p:nvGrpSpPr>
          <p:grpSpPr>
            <a:xfrm>
              <a:off x="6407873" y="4422023"/>
              <a:ext cx="4259941" cy="759124"/>
              <a:chOff x="6407873" y="4422023"/>
              <a:chExt cx="4259941" cy="759124"/>
            </a:xfrm>
          </p:grpSpPr>
          <p:grpSp>
            <p:nvGrpSpPr>
              <p:cNvPr id="81" name="Group 80">
                <a:extLst>
                  <a:ext uri="{FF2B5EF4-FFF2-40B4-BE49-F238E27FC236}">
                    <a16:creationId xmlns:a16="http://schemas.microsoft.com/office/drawing/2014/main" id="{BABDC081-DE3B-ED03-9C74-ADBA9E3A55BC}"/>
                  </a:ext>
                </a:extLst>
              </p:cNvPr>
              <p:cNvGrpSpPr/>
              <p:nvPr/>
            </p:nvGrpSpPr>
            <p:grpSpPr>
              <a:xfrm flipH="1">
                <a:off x="6407873" y="4422023"/>
                <a:ext cx="4259941" cy="759124"/>
                <a:chOff x="7660476" y="2680905"/>
                <a:chExt cx="4259941" cy="759124"/>
              </a:xfrm>
            </p:grpSpPr>
            <p:sp>
              <p:nvSpPr>
                <p:cNvPr id="83" name="Freeform: Shape 82">
                  <a:extLst>
                    <a:ext uri="{FF2B5EF4-FFF2-40B4-BE49-F238E27FC236}">
                      <a16:creationId xmlns:a16="http://schemas.microsoft.com/office/drawing/2014/main" id="{10E29103-BD4B-8FD3-AFC1-B6A370176542}"/>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33BB07B4-A30D-7613-F72C-6D4FE83AB281}"/>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7E7350D1-6069-71CE-A52E-D7AD1DF0D3A1}"/>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82" name="TextBox 31">
                <a:extLst>
                  <a:ext uri="{FF2B5EF4-FFF2-40B4-BE49-F238E27FC236}">
                    <a16:creationId xmlns:a16="http://schemas.microsoft.com/office/drawing/2014/main" id="{DC30E6C5-E4F6-E132-4648-D8849D0074D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04</a:t>
                </a:r>
              </a:p>
            </p:txBody>
          </p:sp>
        </p:grpSp>
        <p:sp>
          <p:nvSpPr>
            <p:cNvPr id="80" name="TextBox 79">
              <a:extLst>
                <a:ext uri="{FF2B5EF4-FFF2-40B4-BE49-F238E27FC236}">
                  <a16:creationId xmlns:a16="http://schemas.microsoft.com/office/drawing/2014/main" id="{44B77804-37E1-B185-CECF-EB6B493AF93D}"/>
                </a:ext>
              </a:extLst>
            </p:cNvPr>
            <p:cNvSpPr txBox="1"/>
            <p:nvPr/>
          </p:nvSpPr>
          <p:spPr>
            <a:xfrm>
              <a:off x="6607459" y="4526745"/>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المؤشرات المستخدمة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74C843D1-3110-13FE-9BCA-925E43FE5411}"/>
              </a:ext>
            </a:extLst>
          </p:cNvPr>
          <p:cNvSpPr txBox="1"/>
          <p:nvPr/>
        </p:nvSpPr>
        <p:spPr>
          <a:xfrm>
            <a:off x="8313477" y="4189675"/>
            <a:ext cx="3526790" cy="1708160"/>
          </a:xfrm>
          <a:prstGeom prst="rect">
            <a:avLst/>
          </a:prstGeom>
          <a:noFill/>
        </p:spPr>
        <p:txBody>
          <a:bodyPr wrap="square">
            <a:spAutoFit/>
          </a:bodyPr>
          <a:lstStyle/>
          <a:p>
            <a:pPr marL="342900" lvl="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تحسين الكفاءة والإنتاجية اليومية للعمليات والأنشطة التشغيلية داخل المؤسسة.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2321C5A3-C61A-30D7-F0BC-D6F69771A21D}"/>
              </a:ext>
            </a:extLst>
          </p:cNvPr>
          <p:cNvSpPr txBox="1"/>
          <p:nvPr/>
        </p:nvSpPr>
        <p:spPr>
          <a:xfrm>
            <a:off x="8313477"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9">
            <a:extLst>
              <a:ext uri="{FF2B5EF4-FFF2-40B4-BE49-F238E27FC236}">
                <a16:creationId xmlns:a16="http://schemas.microsoft.com/office/drawing/2014/main" id="{559987A4-D510-C943-2689-92BC4F97C51A}"/>
              </a:ext>
            </a:extLst>
          </p:cNvPr>
          <p:cNvSpPr txBox="1"/>
          <p:nvPr/>
        </p:nvSpPr>
        <p:spPr>
          <a:xfrm>
            <a:off x="423021" y="4189675"/>
            <a:ext cx="3526790" cy="1708160"/>
          </a:xfrm>
          <a:prstGeom prst="rect">
            <a:avLst/>
          </a:prstGeom>
          <a:noFill/>
        </p:spPr>
        <p:txBody>
          <a:bodyPr wrap="square">
            <a:spAutoFit/>
          </a:bodyPr>
          <a:lstStyle/>
          <a:p>
            <a:pPr marL="34290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تحقيق الأهداف بعيدة المدى المتعلقة برؤية المؤسسة ورسالتها واستدامة نجاحها.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id="{FBFDFCC8-EFBD-7A00-8932-B49BAFAC194C}"/>
              </a:ext>
            </a:extLst>
          </p:cNvPr>
          <p:cNvSpPr txBox="1"/>
          <p:nvPr/>
        </p:nvSpPr>
        <p:spPr>
          <a:xfrm>
            <a:off x="423021"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4678728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318339" y="689347"/>
            <a:ext cx="7336947" cy="954513"/>
            <a:chOff x="2318339" y="533435"/>
            <a:chExt cx="7336947" cy="954513"/>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318339" y="533435"/>
              <a:ext cx="7182653" cy="800219"/>
            </a:xfrm>
            <a:prstGeom prst="rect">
              <a:avLst/>
            </a:prstGeom>
            <a:noFill/>
          </p:spPr>
          <p:txBody>
            <a:bodyPr wrap="square">
              <a:spAutoFit/>
            </a:bodyPr>
            <a:lstStyle/>
            <a:p>
              <a:pPr marR="228600" lvl="0"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التكيف مع التحديات والفرص المتغيرة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EA141805-0E6B-7F08-7A7D-79714BE023F0}"/>
              </a:ext>
            </a:extLst>
          </p:cNvPr>
          <p:cNvGrpSpPr/>
          <p:nvPr/>
        </p:nvGrpSpPr>
        <p:grpSpPr>
          <a:xfrm flipH="1">
            <a:off x="4393146" y="2278422"/>
            <a:ext cx="4620473" cy="947448"/>
            <a:chOff x="3785763" y="2122462"/>
            <a:chExt cx="4620473" cy="947448"/>
          </a:xfrm>
        </p:grpSpPr>
        <p:grpSp>
          <p:nvGrpSpPr>
            <p:cNvPr id="16" name="Group 15">
              <a:extLst>
                <a:ext uri="{FF2B5EF4-FFF2-40B4-BE49-F238E27FC236}">
                  <a16:creationId xmlns:a16="http://schemas.microsoft.com/office/drawing/2014/main" id="{AF5F2E60-B18C-B627-0C30-DDA0FCE4E90D}"/>
                </a:ext>
              </a:extLst>
            </p:cNvPr>
            <p:cNvGrpSpPr/>
            <p:nvPr/>
          </p:nvGrpSpPr>
          <p:grpSpPr>
            <a:xfrm flipH="1">
              <a:off x="3785763" y="2122462"/>
              <a:ext cx="4620473" cy="947448"/>
              <a:chOff x="3331026" y="833436"/>
              <a:chExt cx="5138180" cy="1053606"/>
            </a:xfrm>
            <a:solidFill>
              <a:srgbClr val="D2D2D2"/>
            </a:solidFill>
          </p:grpSpPr>
          <p:sp>
            <p:nvSpPr>
              <p:cNvPr id="19" name="Freeform: Shape 18">
                <a:extLst>
                  <a:ext uri="{FF2B5EF4-FFF2-40B4-BE49-F238E27FC236}">
                    <a16:creationId xmlns:a16="http://schemas.microsoft.com/office/drawing/2014/main" id="{435AC0BE-1772-0F25-7F59-9A40AE860D7C}"/>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9ACCCE"/>
              </a:solidFill>
              <a:ln w="32087"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323F9559-BFB2-FD95-C52A-586B5C1F2B31}"/>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9ACCCE"/>
              </a:solidFill>
              <a:ln w="32087" cap="flat">
                <a:noFill/>
                <a:prstDash val="solid"/>
                <a:miter/>
              </a:ln>
            </p:spPr>
            <p:txBody>
              <a:bodyPr rtlCol="0" anchor="ctr"/>
              <a:lstStyle/>
              <a:p>
                <a:endParaRPr lang="en-US" dirty="0"/>
              </a:p>
            </p:txBody>
          </p:sp>
        </p:grpSp>
        <p:sp>
          <p:nvSpPr>
            <p:cNvPr id="17" name="Google Shape;3787;p79">
              <a:extLst>
                <a:ext uri="{FF2B5EF4-FFF2-40B4-BE49-F238E27FC236}">
                  <a16:creationId xmlns:a16="http://schemas.microsoft.com/office/drawing/2014/main" id="{4ECDBA53-D834-F0B6-9D7A-B13C9394A52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04</a:t>
              </a:r>
              <a:endParaRPr lang="en-US" altLang="en-US" sz="3200" dirty="0">
                <a:latin typeface="Cairo" pitchFamily="2" charset="-78"/>
                <a:cs typeface="Cairo" pitchFamily="2" charset="-78"/>
              </a:endParaRPr>
            </a:p>
          </p:txBody>
        </p:sp>
        <p:sp>
          <p:nvSpPr>
            <p:cNvPr id="18" name="TextBox 17">
              <a:extLst>
                <a:ext uri="{FF2B5EF4-FFF2-40B4-BE49-F238E27FC236}">
                  <a16:creationId xmlns:a16="http://schemas.microsoft.com/office/drawing/2014/main" id="{92214B34-2E8F-69F8-7678-70E8E22011F5}"/>
                </a:ext>
              </a:extLst>
            </p:cNvPr>
            <p:cNvSpPr txBox="1"/>
            <p:nvPr/>
          </p:nvSpPr>
          <p:spPr>
            <a:xfrm>
              <a:off x="4259488" y="2397090"/>
              <a:ext cx="2503714"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الأزمات بفعالية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7" name="Group 26">
            <a:extLst>
              <a:ext uri="{FF2B5EF4-FFF2-40B4-BE49-F238E27FC236}">
                <a16:creationId xmlns:a16="http://schemas.microsoft.com/office/drawing/2014/main" id="{31CB50FE-E37E-1CBD-49B7-930BF6F3AFB0}"/>
              </a:ext>
            </a:extLst>
          </p:cNvPr>
          <p:cNvGrpSpPr/>
          <p:nvPr/>
        </p:nvGrpSpPr>
        <p:grpSpPr>
          <a:xfrm>
            <a:off x="4391039" y="3412863"/>
            <a:ext cx="4620473" cy="947448"/>
            <a:chOff x="3785763" y="2122462"/>
            <a:chExt cx="4620473" cy="947448"/>
          </a:xfrm>
        </p:grpSpPr>
        <p:grpSp>
          <p:nvGrpSpPr>
            <p:cNvPr id="28" name="Group 27">
              <a:extLst>
                <a:ext uri="{FF2B5EF4-FFF2-40B4-BE49-F238E27FC236}">
                  <a16:creationId xmlns:a16="http://schemas.microsoft.com/office/drawing/2014/main" id="{DE76C221-80B1-0FB7-DB4C-02A97775260E}"/>
                </a:ext>
              </a:extLst>
            </p:cNvPr>
            <p:cNvGrpSpPr/>
            <p:nvPr/>
          </p:nvGrpSpPr>
          <p:grpSpPr>
            <a:xfrm flipH="1">
              <a:off x="3785763" y="2122462"/>
              <a:ext cx="4620473" cy="947448"/>
              <a:chOff x="3331026" y="833436"/>
              <a:chExt cx="5138180" cy="1053606"/>
            </a:xfrm>
            <a:solidFill>
              <a:srgbClr val="D2D2D2"/>
            </a:solidFill>
          </p:grpSpPr>
          <p:sp>
            <p:nvSpPr>
              <p:cNvPr id="36" name="Freeform: Shape 35">
                <a:extLst>
                  <a:ext uri="{FF2B5EF4-FFF2-40B4-BE49-F238E27FC236}">
                    <a16:creationId xmlns:a16="http://schemas.microsoft.com/office/drawing/2014/main" id="{B8A419FA-3E19-7664-114E-0758429E79B3}"/>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69AF1CFD-2CAE-6C06-DF15-CF66FEBD9755}"/>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9" name="Google Shape;3787;p79">
              <a:extLst>
                <a:ext uri="{FF2B5EF4-FFF2-40B4-BE49-F238E27FC236}">
                  <a16:creationId xmlns:a16="http://schemas.microsoft.com/office/drawing/2014/main" id="{419F8248-D232-9B8A-10D8-7741DFDA9E12}"/>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cs typeface="Cairo" pitchFamily="2" charset="-78"/>
                </a:rPr>
                <a:t>05</a:t>
              </a:r>
            </a:p>
          </p:txBody>
        </p:sp>
        <p:sp>
          <p:nvSpPr>
            <p:cNvPr id="30" name="TextBox 29">
              <a:extLst>
                <a:ext uri="{FF2B5EF4-FFF2-40B4-BE49-F238E27FC236}">
                  <a16:creationId xmlns:a16="http://schemas.microsoft.com/office/drawing/2014/main" id="{85C5FD41-7EA1-A565-12AD-F70554C72136}"/>
                </a:ext>
              </a:extLst>
            </p:cNvPr>
            <p:cNvSpPr txBox="1"/>
            <p:nvPr/>
          </p:nvSpPr>
          <p:spPr>
            <a:xfrm>
              <a:off x="4259488" y="2397090"/>
              <a:ext cx="2503714"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التعلم من التحديات السابقة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0BD8EA74-18BD-4590-F9DC-08DB6D4B703C}"/>
              </a:ext>
            </a:extLst>
          </p:cNvPr>
          <p:cNvGrpSpPr/>
          <p:nvPr/>
        </p:nvGrpSpPr>
        <p:grpSpPr>
          <a:xfrm>
            <a:off x="4391040" y="4672050"/>
            <a:ext cx="4620473" cy="947448"/>
            <a:chOff x="3785764" y="3381649"/>
            <a:chExt cx="4620473" cy="947448"/>
          </a:xfrm>
        </p:grpSpPr>
        <p:grpSp>
          <p:nvGrpSpPr>
            <p:cNvPr id="39" name="Group 38">
              <a:extLst>
                <a:ext uri="{FF2B5EF4-FFF2-40B4-BE49-F238E27FC236}">
                  <a16:creationId xmlns:a16="http://schemas.microsoft.com/office/drawing/2014/main" id="{BD2C0024-6600-82AD-2D45-7B99B90320C0}"/>
                </a:ext>
              </a:extLst>
            </p:cNvPr>
            <p:cNvGrpSpPr/>
            <p:nvPr/>
          </p:nvGrpSpPr>
          <p:grpSpPr>
            <a:xfrm>
              <a:off x="3785764" y="3381649"/>
              <a:ext cx="4620473" cy="947448"/>
              <a:chOff x="3331026" y="833436"/>
              <a:chExt cx="5138180" cy="1053606"/>
            </a:xfrm>
            <a:solidFill>
              <a:srgbClr val="50A3A7"/>
            </a:solidFill>
          </p:grpSpPr>
          <p:sp>
            <p:nvSpPr>
              <p:cNvPr id="42" name="Freeform: Shape 41">
                <a:extLst>
                  <a:ext uri="{FF2B5EF4-FFF2-40B4-BE49-F238E27FC236}">
                    <a16:creationId xmlns:a16="http://schemas.microsoft.com/office/drawing/2014/main" id="{AAFA4A66-D3DC-B789-B832-13DDF677950C}"/>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C3404895-8F70-71B0-6B9E-ACB99721669E}"/>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40" name="Google Shape;3787;p79">
              <a:extLst>
                <a:ext uri="{FF2B5EF4-FFF2-40B4-BE49-F238E27FC236}">
                  <a16:creationId xmlns:a16="http://schemas.microsoft.com/office/drawing/2014/main" id="{8D4F5FA2-1CDC-4593-DCC8-AACF4DD0E1FB}"/>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06</a:t>
              </a:r>
              <a:endParaRPr lang="en-US" altLang="en-US" sz="3200" dirty="0">
                <a:solidFill>
                  <a:schemeClr val="bg1"/>
                </a:solidFill>
                <a:latin typeface="Cairo" pitchFamily="2" charset="-78"/>
                <a:cs typeface="Cairo" pitchFamily="2" charset="-78"/>
              </a:endParaRPr>
            </a:p>
          </p:txBody>
        </p:sp>
        <p:sp>
          <p:nvSpPr>
            <p:cNvPr id="41" name="TextBox 40">
              <a:extLst>
                <a:ext uri="{FF2B5EF4-FFF2-40B4-BE49-F238E27FC236}">
                  <a16:creationId xmlns:a16="http://schemas.microsoft.com/office/drawing/2014/main" id="{FFAD18BE-B43F-A490-98BD-5482AAE91C6A}"/>
                </a:ext>
              </a:extLst>
            </p:cNvPr>
            <p:cNvSpPr txBox="1"/>
            <p:nvPr/>
          </p:nvSpPr>
          <p:spPr>
            <a:xfrm>
              <a:off x="5428798" y="3663982"/>
              <a:ext cx="2503714" cy="400494"/>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التركيز على بناء ثقافة مرنة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508182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هو دور الادارة العليا في تحفيز التكيف مع التحديات المتغيرة؟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404149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458055" y="2422397"/>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lvl="1" algn="r" rtl="1">
              <a:lnSpc>
                <a:spcPct val="150000"/>
              </a:lnSpc>
              <a:buSzPct val="130000"/>
            </a:pPr>
            <a:r>
              <a:rPr lang="ar-SA" sz="2800" dirty="0">
                <a:latin typeface="Adobe Arabic" panose="02040503050201020203" pitchFamily="18" charset="-78"/>
                <a:cs typeface="Adobe Arabic" panose="02040503050201020203" pitchFamily="18" charset="-78"/>
              </a:rPr>
              <a:t>إن دور الإدارة العليا في تحفيز التكيف مع التحديات المتغيرة هو أمر بالغ الأهمية. فيما يلي بعض المسؤوليات الرئيسية للإدارة العليا في هذا السياق:</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458055" y="3821514"/>
            <a:ext cx="7180977"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رؤية استراتيجية: على الإدارة العليا أن تكون قادرة على رؤية الصورة الكبيرة وتحديد الاتجاهات والتطورات المستقبلية. هذا يمكنهم من وضع استراتيجية طويلة الأجل للتكيف مع التحديات المتغيرة.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313186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16952" y="2458817"/>
            <a:ext cx="7180977"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القيادة والتوجيه: الإدارة العليا مسؤولة عن إلهام وتحفيز الموظفين على التكيف والابتكار. عليهم إظهار المرونة والاستعداد للتغيير وإشراك الموظفين في عملية التحول.</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56792" y="4436281"/>
            <a:ext cx="6741137"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إدارة التغيير: الإدارة العليا لديها دور حاسم في إدارة عملية التغيير بفعالية. هذا يتطلب التخطيط الجيد، والتواصل الفعال، والتعامل مع المقاومة للتغيير.</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907991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461306" y="2458817"/>
            <a:ext cx="7273508"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تخصيص الموارد: للتكيف مع التحديات، تحتاج المنظمة إلى الموارد المناسبة من المال والتكنولوجيا والمهارات البشرية. الإدارة العليا مسؤولة عن ضمان توفر هذه الموارد.</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461305" y="4436281"/>
            <a:ext cx="7273508"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تطوير القدرات: على الإدارة العليا تطوير قدرات المنظمة والموظفين لجعلهم أكثر مرونة وقابلية للتكيف. هذا يشمل الاستثمار في التدريب والتطوير المهني.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350948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التكنولوجيا والتحول الرقمي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9" name="Group 8">
            <a:extLst>
              <a:ext uri="{FF2B5EF4-FFF2-40B4-BE49-F238E27FC236}">
                <a16:creationId xmlns:a16="http://schemas.microsoft.com/office/drawing/2014/main" id="{D3300AAC-85FE-6170-1BA4-FCC729AA69CE}"/>
              </a:ext>
            </a:extLst>
          </p:cNvPr>
          <p:cNvGrpSpPr/>
          <p:nvPr/>
        </p:nvGrpSpPr>
        <p:grpSpPr>
          <a:xfrm>
            <a:off x="6542431" y="3129100"/>
            <a:ext cx="3939386" cy="1545718"/>
            <a:chOff x="6195505" y="522633"/>
            <a:chExt cx="4743406" cy="1861196"/>
          </a:xfrm>
        </p:grpSpPr>
        <p:grpSp>
          <p:nvGrpSpPr>
            <p:cNvPr id="10" name="Group 9">
              <a:extLst>
                <a:ext uri="{FF2B5EF4-FFF2-40B4-BE49-F238E27FC236}">
                  <a16:creationId xmlns:a16="http://schemas.microsoft.com/office/drawing/2014/main" id="{451802BA-B7A3-4AE5-715D-7C5AEF322C4F}"/>
                </a:ext>
              </a:extLst>
            </p:cNvPr>
            <p:cNvGrpSpPr/>
            <p:nvPr/>
          </p:nvGrpSpPr>
          <p:grpSpPr>
            <a:xfrm>
              <a:off x="6195505" y="522633"/>
              <a:ext cx="4743406" cy="1861196"/>
              <a:chOff x="6594339" y="1437033"/>
              <a:chExt cx="4743406" cy="1861196"/>
            </a:xfrm>
          </p:grpSpPr>
          <p:grpSp>
            <p:nvGrpSpPr>
              <p:cNvPr id="12" name="Graphic 2">
                <a:extLst>
                  <a:ext uri="{FF2B5EF4-FFF2-40B4-BE49-F238E27FC236}">
                    <a16:creationId xmlns:a16="http://schemas.microsoft.com/office/drawing/2014/main" id="{1C86DA1A-542B-2656-1F9C-6CAA2F744165}"/>
                  </a:ext>
                </a:extLst>
              </p:cNvPr>
              <p:cNvGrpSpPr/>
              <p:nvPr/>
            </p:nvGrpSpPr>
            <p:grpSpPr>
              <a:xfrm>
                <a:off x="6594339" y="1437033"/>
                <a:ext cx="4743406" cy="1861196"/>
                <a:chOff x="8368491" y="1349857"/>
                <a:chExt cx="4755301" cy="1865863"/>
              </a:xfrm>
            </p:grpSpPr>
            <p:sp>
              <p:nvSpPr>
                <p:cNvPr id="14" name="Freeform: Shape 13">
                  <a:extLst>
                    <a:ext uri="{FF2B5EF4-FFF2-40B4-BE49-F238E27FC236}">
                      <a16:creationId xmlns:a16="http://schemas.microsoft.com/office/drawing/2014/main" id="{988D742E-E440-900D-6982-B99BE4A9AD3F}"/>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A05A263E-0D16-4959-B031-8DEF12F42109}"/>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04FAE33E-E808-D9F9-08FD-5152AFCDC86D}"/>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542B77F0-0FE7-9E12-D0BD-3F9F00A9EDBC}"/>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B57C3AD-7F77-B141-C761-AC49871D4A47}"/>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8A23A9A3-901B-0A31-A9B8-5017B3DE642D}"/>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13" name="TextBox 12">
                <a:extLst>
                  <a:ext uri="{FF2B5EF4-FFF2-40B4-BE49-F238E27FC236}">
                    <a16:creationId xmlns:a16="http://schemas.microsoft.com/office/drawing/2014/main" id="{D05BB9BB-5DEA-45CD-6030-AC41247A8574}"/>
                  </a:ext>
                </a:extLst>
              </p:cNvPr>
              <p:cNvSpPr txBox="1"/>
              <p:nvPr/>
            </p:nvSpPr>
            <p:spPr>
              <a:xfrm>
                <a:off x="7975198" y="1823928"/>
                <a:ext cx="3244550" cy="123114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برمجيات إدارة الاستراتيجية </a:t>
                </a:r>
                <a:r>
                  <a:rPr lang="en-US" b="1" dirty="0">
                    <a:latin typeface="Times New Roman" panose="02020603050405020304" pitchFamily="18" charset="0"/>
                    <a:ea typeface="Calibri" panose="020F0502020204030204" pitchFamily="34" charset="0"/>
                    <a:cs typeface="Adobe Arabic" panose="02040503050201020203" pitchFamily="18" charset="-78"/>
                  </a:rPr>
                  <a:t>Strategic Management Tools </a:t>
                </a:r>
              </a:p>
            </p:txBody>
          </p:sp>
        </p:grpSp>
        <p:sp>
          <p:nvSpPr>
            <p:cNvPr id="11" name="TextBox 10">
              <a:extLst>
                <a:ext uri="{FF2B5EF4-FFF2-40B4-BE49-F238E27FC236}">
                  <a16:creationId xmlns:a16="http://schemas.microsoft.com/office/drawing/2014/main" id="{8430C847-B68C-B290-880F-B5466E39592A}"/>
                </a:ext>
              </a:extLst>
            </p:cNvPr>
            <p:cNvSpPr txBox="1"/>
            <p:nvPr/>
          </p:nvSpPr>
          <p:spPr>
            <a:xfrm>
              <a:off x="6771450" y="1153066"/>
              <a:ext cx="804914"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01</a:t>
              </a:r>
            </a:p>
          </p:txBody>
        </p:sp>
      </p:grpSp>
      <p:grpSp>
        <p:nvGrpSpPr>
          <p:cNvPr id="22" name="Group 21">
            <a:extLst>
              <a:ext uri="{FF2B5EF4-FFF2-40B4-BE49-F238E27FC236}">
                <a16:creationId xmlns:a16="http://schemas.microsoft.com/office/drawing/2014/main" id="{EAB9AE63-60CC-B8B5-AD11-3E91C1A99D31}"/>
              </a:ext>
            </a:extLst>
          </p:cNvPr>
          <p:cNvGrpSpPr/>
          <p:nvPr/>
        </p:nvGrpSpPr>
        <p:grpSpPr>
          <a:xfrm>
            <a:off x="2156614" y="3129100"/>
            <a:ext cx="3939386" cy="1545718"/>
            <a:chOff x="6228756" y="2667317"/>
            <a:chExt cx="4743406" cy="1861196"/>
          </a:xfrm>
        </p:grpSpPr>
        <p:grpSp>
          <p:nvGrpSpPr>
            <p:cNvPr id="30" name="Group 29">
              <a:extLst>
                <a:ext uri="{FF2B5EF4-FFF2-40B4-BE49-F238E27FC236}">
                  <a16:creationId xmlns:a16="http://schemas.microsoft.com/office/drawing/2014/main" id="{4FBC6527-72C6-B6F8-8A95-345E641FF8C7}"/>
                </a:ext>
              </a:extLst>
            </p:cNvPr>
            <p:cNvGrpSpPr/>
            <p:nvPr/>
          </p:nvGrpSpPr>
          <p:grpSpPr>
            <a:xfrm>
              <a:off x="6228756" y="2667317"/>
              <a:ext cx="4743406" cy="1861196"/>
              <a:chOff x="6594339" y="1437033"/>
              <a:chExt cx="4743406" cy="1861196"/>
            </a:xfrm>
          </p:grpSpPr>
          <p:grpSp>
            <p:nvGrpSpPr>
              <p:cNvPr id="32" name="Graphic 2">
                <a:extLst>
                  <a:ext uri="{FF2B5EF4-FFF2-40B4-BE49-F238E27FC236}">
                    <a16:creationId xmlns:a16="http://schemas.microsoft.com/office/drawing/2014/main" id="{2CCCAC07-CFE3-2041-5232-60FE0015C479}"/>
                  </a:ext>
                </a:extLst>
              </p:cNvPr>
              <p:cNvGrpSpPr/>
              <p:nvPr/>
            </p:nvGrpSpPr>
            <p:grpSpPr>
              <a:xfrm>
                <a:off x="6594339" y="1437033"/>
                <a:ext cx="4743406" cy="1861196"/>
                <a:chOff x="8368491" y="1349857"/>
                <a:chExt cx="4755301" cy="1865863"/>
              </a:xfrm>
            </p:grpSpPr>
            <p:sp>
              <p:nvSpPr>
                <p:cNvPr id="34" name="Freeform: Shape 33">
                  <a:extLst>
                    <a:ext uri="{FF2B5EF4-FFF2-40B4-BE49-F238E27FC236}">
                      <a16:creationId xmlns:a16="http://schemas.microsoft.com/office/drawing/2014/main" id="{1B3B3E27-5711-F837-2CC0-96EC210B5413}"/>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BACF8B57-CDCA-F2E2-6F25-602BF6FDE5BB}"/>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3FF34173-1969-2FD2-D79F-0CAD9B05BC00}"/>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F178E3D6-31AF-998D-9162-14C67C794018}"/>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F004804-F635-6767-AC77-C32315BDD69C}"/>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A2575988-2B9A-FF42-B3F6-4E064C98409F}"/>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33" name="TextBox 32">
                <a:extLst>
                  <a:ext uri="{FF2B5EF4-FFF2-40B4-BE49-F238E27FC236}">
                    <a16:creationId xmlns:a16="http://schemas.microsoft.com/office/drawing/2014/main" id="{C98E93B0-DEF4-4B39-F892-21F51DC56A34}"/>
                  </a:ext>
                </a:extLst>
              </p:cNvPr>
              <p:cNvSpPr txBox="1"/>
              <p:nvPr/>
            </p:nvSpPr>
            <p:spPr>
              <a:xfrm>
                <a:off x="8300431" y="1890756"/>
                <a:ext cx="2912083" cy="847578"/>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إدارة المشاريع </a:t>
                </a:r>
                <a:r>
                  <a:rPr lang="en-US" b="1" dirty="0">
                    <a:latin typeface="Times New Roman" panose="02020603050405020304" pitchFamily="18" charset="0"/>
                    <a:ea typeface="Calibri" panose="020F0502020204030204" pitchFamily="34" charset="0"/>
                    <a:cs typeface="Adobe Arabic" panose="02040503050201020203" pitchFamily="18" charset="-78"/>
                  </a:rPr>
                  <a:t>Project Management Tools </a:t>
                </a:r>
              </a:p>
            </p:txBody>
          </p:sp>
        </p:grpSp>
        <p:sp>
          <p:nvSpPr>
            <p:cNvPr id="31" name="TextBox 30">
              <a:extLst>
                <a:ext uri="{FF2B5EF4-FFF2-40B4-BE49-F238E27FC236}">
                  <a16:creationId xmlns:a16="http://schemas.microsoft.com/office/drawing/2014/main" id="{D1292883-C324-ED09-1728-5A332AC5B0BE}"/>
                </a:ext>
              </a:extLst>
            </p:cNvPr>
            <p:cNvSpPr txBox="1"/>
            <p:nvPr/>
          </p:nvSpPr>
          <p:spPr>
            <a:xfrm>
              <a:off x="6772050" y="3297447"/>
              <a:ext cx="804914"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02</a:t>
              </a:r>
            </a:p>
          </p:txBody>
        </p:sp>
      </p:grpSp>
    </p:spTree>
    <p:extLst>
      <p:ext uri="{BB962C8B-B14F-4D97-AF65-F5344CB8AC3E}">
        <p14:creationId xmlns:p14="http://schemas.microsoft.com/office/powerpoint/2010/main" val="2653719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التكنولوجيا والتحول الرقمي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E2E77E1F-CFA2-F34A-211E-1E9BB5BBC9DF}"/>
              </a:ext>
            </a:extLst>
          </p:cNvPr>
          <p:cNvGrpSpPr/>
          <p:nvPr/>
        </p:nvGrpSpPr>
        <p:grpSpPr>
          <a:xfrm>
            <a:off x="6369807" y="3052859"/>
            <a:ext cx="3939386" cy="1545718"/>
            <a:chOff x="6195505" y="4765431"/>
            <a:chExt cx="4743406" cy="1861196"/>
          </a:xfrm>
        </p:grpSpPr>
        <p:grpSp>
          <p:nvGrpSpPr>
            <p:cNvPr id="3" name="Group 2">
              <a:extLst>
                <a:ext uri="{FF2B5EF4-FFF2-40B4-BE49-F238E27FC236}">
                  <a16:creationId xmlns:a16="http://schemas.microsoft.com/office/drawing/2014/main" id="{26DCE6EF-02B8-1795-FFF2-2FF09DA6D288}"/>
                </a:ext>
              </a:extLst>
            </p:cNvPr>
            <p:cNvGrpSpPr/>
            <p:nvPr/>
          </p:nvGrpSpPr>
          <p:grpSpPr>
            <a:xfrm>
              <a:off x="6195505" y="4765431"/>
              <a:ext cx="4743406" cy="1861196"/>
              <a:chOff x="6594339" y="1437033"/>
              <a:chExt cx="4743406" cy="1861196"/>
            </a:xfrm>
          </p:grpSpPr>
          <p:grpSp>
            <p:nvGrpSpPr>
              <p:cNvPr id="8" name="Graphic 2">
                <a:extLst>
                  <a:ext uri="{FF2B5EF4-FFF2-40B4-BE49-F238E27FC236}">
                    <a16:creationId xmlns:a16="http://schemas.microsoft.com/office/drawing/2014/main" id="{3E4BABE9-B236-45D7-A284-F13FE0EC0961}"/>
                  </a:ext>
                </a:extLst>
              </p:cNvPr>
              <p:cNvGrpSpPr/>
              <p:nvPr/>
            </p:nvGrpSpPr>
            <p:grpSpPr>
              <a:xfrm>
                <a:off x="6594339" y="1437033"/>
                <a:ext cx="4743406" cy="1861196"/>
                <a:chOff x="8368491" y="1349857"/>
                <a:chExt cx="4755301" cy="1865863"/>
              </a:xfrm>
            </p:grpSpPr>
            <p:sp>
              <p:nvSpPr>
                <p:cNvPr id="10" name="Freeform: Shape 9">
                  <a:extLst>
                    <a:ext uri="{FF2B5EF4-FFF2-40B4-BE49-F238E27FC236}">
                      <a16:creationId xmlns:a16="http://schemas.microsoft.com/office/drawing/2014/main" id="{700C9537-B1D6-9B19-ED1B-8D32FD6F5EAD}"/>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AF408861-8F60-5FD3-025D-D807ABC7E03E}"/>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E3385CCA-7541-B570-E236-5BED23CB8BA1}"/>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A7E61334-D173-E092-1C86-4381BD5BE007}"/>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C590CE6-BAC7-1D59-FAB9-F72A0E30AE48}"/>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4FF284F5-52FA-5D31-9354-506F92A78FDE}"/>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F06FB81D-D4D2-C484-9A4D-CE2BF745E476}"/>
                  </a:ext>
                </a:extLst>
              </p:cNvPr>
              <p:cNvSpPr txBox="1"/>
              <p:nvPr/>
            </p:nvSpPr>
            <p:spPr>
              <a:xfrm>
                <a:off x="8300431" y="1890756"/>
                <a:ext cx="2912083" cy="847578"/>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تحليل البيانات </a:t>
                </a:r>
                <a:r>
                  <a:rPr lang="en-US" b="1" dirty="0">
                    <a:latin typeface="Times New Roman" panose="02020603050405020304" pitchFamily="18" charset="0"/>
                    <a:ea typeface="Calibri" panose="020F0502020204030204" pitchFamily="34" charset="0"/>
                    <a:cs typeface="Adobe Arabic" panose="02040503050201020203" pitchFamily="18" charset="-78"/>
                  </a:rPr>
                  <a:t>Data Analytics Tools</a:t>
                </a:r>
              </a:p>
            </p:txBody>
          </p:sp>
        </p:grpSp>
        <p:sp>
          <p:nvSpPr>
            <p:cNvPr id="5" name="TextBox 4">
              <a:extLst>
                <a:ext uri="{FF2B5EF4-FFF2-40B4-BE49-F238E27FC236}">
                  <a16:creationId xmlns:a16="http://schemas.microsoft.com/office/drawing/2014/main" id="{516C3CBC-2C4A-2E35-D7C6-CFD2271D7BCE}"/>
                </a:ext>
              </a:extLst>
            </p:cNvPr>
            <p:cNvSpPr txBox="1"/>
            <p:nvPr/>
          </p:nvSpPr>
          <p:spPr>
            <a:xfrm>
              <a:off x="6772050" y="5380449"/>
              <a:ext cx="804914"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03</a:t>
              </a:r>
            </a:p>
          </p:txBody>
        </p:sp>
      </p:grpSp>
      <p:grpSp>
        <p:nvGrpSpPr>
          <p:cNvPr id="16" name="Group 15">
            <a:extLst>
              <a:ext uri="{FF2B5EF4-FFF2-40B4-BE49-F238E27FC236}">
                <a16:creationId xmlns:a16="http://schemas.microsoft.com/office/drawing/2014/main" id="{F47CA18E-E1CA-2CC0-709A-33B644679C6C}"/>
              </a:ext>
            </a:extLst>
          </p:cNvPr>
          <p:cNvGrpSpPr/>
          <p:nvPr/>
        </p:nvGrpSpPr>
        <p:grpSpPr>
          <a:xfrm>
            <a:off x="1942719" y="3052859"/>
            <a:ext cx="3939386" cy="1545718"/>
            <a:chOff x="634808" y="1259845"/>
            <a:chExt cx="4743406" cy="1861196"/>
          </a:xfrm>
        </p:grpSpPr>
        <p:grpSp>
          <p:nvGrpSpPr>
            <p:cNvPr id="17" name="Group 16">
              <a:extLst>
                <a:ext uri="{FF2B5EF4-FFF2-40B4-BE49-F238E27FC236}">
                  <a16:creationId xmlns:a16="http://schemas.microsoft.com/office/drawing/2014/main" id="{C9131493-AABD-E537-55AC-F97D4BB928E3}"/>
                </a:ext>
              </a:extLst>
            </p:cNvPr>
            <p:cNvGrpSpPr/>
            <p:nvPr/>
          </p:nvGrpSpPr>
          <p:grpSpPr>
            <a:xfrm>
              <a:off x="634808" y="1259845"/>
              <a:ext cx="4743406" cy="1861196"/>
              <a:chOff x="6594339" y="1437033"/>
              <a:chExt cx="4743406" cy="1861196"/>
            </a:xfrm>
          </p:grpSpPr>
          <p:grpSp>
            <p:nvGrpSpPr>
              <p:cNvPr id="19" name="Graphic 2">
                <a:extLst>
                  <a:ext uri="{FF2B5EF4-FFF2-40B4-BE49-F238E27FC236}">
                    <a16:creationId xmlns:a16="http://schemas.microsoft.com/office/drawing/2014/main" id="{2E7145C8-7C30-2E77-C70B-FD7B8B62835D}"/>
                  </a:ext>
                </a:extLst>
              </p:cNvPr>
              <p:cNvGrpSpPr/>
              <p:nvPr/>
            </p:nvGrpSpPr>
            <p:grpSpPr>
              <a:xfrm>
                <a:off x="6594339" y="1437033"/>
                <a:ext cx="4743406" cy="1861196"/>
                <a:chOff x="8368491" y="1349857"/>
                <a:chExt cx="4755301" cy="1865863"/>
              </a:xfrm>
            </p:grpSpPr>
            <p:sp>
              <p:nvSpPr>
                <p:cNvPr id="30" name="Freeform: Shape 29">
                  <a:extLst>
                    <a:ext uri="{FF2B5EF4-FFF2-40B4-BE49-F238E27FC236}">
                      <a16:creationId xmlns:a16="http://schemas.microsoft.com/office/drawing/2014/main" id="{5C435C43-AAC0-EF01-9544-B6258C390D39}"/>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7EEE4E8B-5FD8-D482-3141-D8155AB21595}"/>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32" name="Freeform: Shape 31">
                  <a:extLst>
                    <a:ext uri="{FF2B5EF4-FFF2-40B4-BE49-F238E27FC236}">
                      <a16:creationId xmlns:a16="http://schemas.microsoft.com/office/drawing/2014/main" id="{9FA4C914-B047-6EC4-ED58-BCB787B27346}"/>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D926EDFE-9DA3-3ACD-3376-0828B787DDCB}"/>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C5E9DC74-6FDC-066C-AA6A-6E0CB5AF1E82}"/>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080669D1-D186-2F3A-C566-9EC617404E41}"/>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22" name="TextBox 21">
                <a:extLst>
                  <a:ext uri="{FF2B5EF4-FFF2-40B4-BE49-F238E27FC236}">
                    <a16:creationId xmlns:a16="http://schemas.microsoft.com/office/drawing/2014/main" id="{F82BCC6D-6790-5DB5-0A55-62098EC8F477}"/>
                  </a:ext>
                </a:extLst>
              </p:cNvPr>
              <p:cNvSpPr txBox="1"/>
              <p:nvPr/>
            </p:nvSpPr>
            <p:spPr>
              <a:xfrm>
                <a:off x="8300431" y="1890756"/>
                <a:ext cx="2912083" cy="847578"/>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أنظمة تخطيط موارد المؤسسات </a:t>
                </a:r>
                <a:r>
                  <a:rPr lang="en-US" b="1" dirty="0">
                    <a:latin typeface="Times New Roman" panose="02020603050405020304" pitchFamily="18" charset="0"/>
                    <a:ea typeface="Calibri" panose="020F0502020204030204" pitchFamily="34" charset="0"/>
                    <a:cs typeface="Adobe Arabic" panose="02040503050201020203" pitchFamily="18" charset="-78"/>
                  </a:rPr>
                  <a:t>ERP</a:t>
                </a:r>
              </a:p>
            </p:txBody>
          </p:sp>
        </p:grpSp>
        <p:sp>
          <p:nvSpPr>
            <p:cNvPr id="18" name="TextBox 17">
              <a:extLst>
                <a:ext uri="{FF2B5EF4-FFF2-40B4-BE49-F238E27FC236}">
                  <a16:creationId xmlns:a16="http://schemas.microsoft.com/office/drawing/2014/main" id="{2AFA9246-2D0C-0727-DB41-A0A046E765BE}"/>
                </a:ext>
              </a:extLst>
            </p:cNvPr>
            <p:cNvSpPr txBox="1"/>
            <p:nvPr/>
          </p:nvSpPr>
          <p:spPr>
            <a:xfrm>
              <a:off x="1211353" y="1883721"/>
              <a:ext cx="804914"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04</a:t>
              </a:r>
            </a:p>
          </p:txBody>
        </p:sp>
      </p:grpSp>
    </p:spTree>
    <p:extLst>
      <p:ext uri="{BB962C8B-B14F-4D97-AF65-F5344CB8AC3E}">
        <p14:creationId xmlns:p14="http://schemas.microsoft.com/office/powerpoint/2010/main" val="40395795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التكنولوجيا والتحول الرقمي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9A8FCCEF-BAFC-E252-011A-3E5F04E07A30}"/>
              </a:ext>
            </a:extLst>
          </p:cNvPr>
          <p:cNvGrpSpPr/>
          <p:nvPr/>
        </p:nvGrpSpPr>
        <p:grpSpPr>
          <a:xfrm>
            <a:off x="6634501" y="3228456"/>
            <a:ext cx="3939386" cy="1545718"/>
            <a:chOff x="634808" y="3535522"/>
            <a:chExt cx="4743406" cy="1861196"/>
          </a:xfrm>
        </p:grpSpPr>
        <p:grpSp>
          <p:nvGrpSpPr>
            <p:cNvPr id="3" name="Group 2">
              <a:extLst>
                <a:ext uri="{FF2B5EF4-FFF2-40B4-BE49-F238E27FC236}">
                  <a16:creationId xmlns:a16="http://schemas.microsoft.com/office/drawing/2014/main" id="{CBA0BF30-51C2-D645-4ECD-CC5D17DA7102}"/>
                </a:ext>
              </a:extLst>
            </p:cNvPr>
            <p:cNvGrpSpPr/>
            <p:nvPr/>
          </p:nvGrpSpPr>
          <p:grpSpPr>
            <a:xfrm>
              <a:off x="634808" y="3535522"/>
              <a:ext cx="4743406" cy="1861196"/>
              <a:chOff x="6594339" y="1437033"/>
              <a:chExt cx="4743406" cy="1861196"/>
            </a:xfrm>
          </p:grpSpPr>
          <p:grpSp>
            <p:nvGrpSpPr>
              <p:cNvPr id="8" name="Graphic 2">
                <a:extLst>
                  <a:ext uri="{FF2B5EF4-FFF2-40B4-BE49-F238E27FC236}">
                    <a16:creationId xmlns:a16="http://schemas.microsoft.com/office/drawing/2014/main" id="{E7853C60-BA9E-219C-142E-F653BB302E50}"/>
                  </a:ext>
                </a:extLst>
              </p:cNvPr>
              <p:cNvGrpSpPr/>
              <p:nvPr/>
            </p:nvGrpSpPr>
            <p:grpSpPr>
              <a:xfrm>
                <a:off x="6594339" y="1437033"/>
                <a:ext cx="4743406" cy="1861196"/>
                <a:chOff x="8368491" y="1349857"/>
                <a:chExt cx="4755301" cy="1865863"/>
              </a:xfrm>
            </p:grpSpPr>
            <p:sp>
              <p:nvSpPr>
                <p:cNvPr id="10" name="Freeform: Shape 9">
                  <a:extLst>
                    <a:ext uri="{FF2B5EF4-FFF2-40B4-BE49-F238E27FC236}">
                      <a16:creationId xmlns:a16="http://schemas.microsoft.com/office/drawing/2014/main" id="{9453BDD3-536D-9E5A-3E6D-7121415408F6}"/>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54F15290-8F7B-576F-DC3A-4826BF0A7453}"/>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D47C11E2-BBBE-541F-D241-C2EA03F82F65}"/>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456F9A07-EAE9-9D3F-6EB8-3207C62F66D6}"/>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F96CE7D-08C9-2C2B-310D-1123B3576186}"/>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5C1FD388-F913-EC77-589D-3DB3711A589C}"/>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BED56BB0-30B2-55B9-C647-368B712EC663}"/>
                  </a:ext>
                </a:extLst>
              </p:cNvPr>
              <p:cNvSpPr txBox="1"/>
              <p:nvPr/>
            </p:nvSpPr>
            <p:spPr>
              <a:xfrm>
                <a:off x="8300431" y="1890756"/>
                <a:ext cx="2912083" cy="847578"/>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التعاون والتواصل </a:t>
                </a:r>
                <a:r>
                  <a:rPr lang="en-US" b="1" dirty="0">
                    <a:latin typeface="Times New Roman" panose="02020603050405020304" pitchFamily="18" charset="0"/>
                    <a:ea typeface="Calibri" panose="020F0502020204030204" pitchFamily="34" charset="0"/>
                    <a:cs typeface="Adobe Arabic" panose="02040503050201020203" pitchFamily="18" charset="-78"/>
                  </a:rPr>
                  <a:t>Collaboration Tools</a:t>
                </a:r>
              </a:p>
            </p:txBody>
          </p:sp>
        </p:grpSp>
        <p:sp>
          <p:nvSpPr>
            <p:cNvPr id="5" name="TextBox 4">
              <a:extLst>
                <a:ext uri="{FF2B5EF4-FFF2-40B4-BE49-F238E27FC236}">
                  <a16:creationId xmlns:a16="http://schemas.microsoft.com/office/drawing/2014/main" id="{380418B7-C606-019F-E72D-82B3F62BB4AC}"/>
                </a:ext>
              </a:extLst>
            </p:cNvPr>
            <p:cNvSpPr txBox="1"/>
            <p:nvPr/>
          </p:nvSpPr>
          <p:spPr>
            <a:xfrm>
              <a:off x="1213622" y="4150540"/>
              <a:ext cx="804914"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05</a:t>
              </a:r>
            </a:p>
          </p:txBody>
        </p:sp>
      </p:grpSp>
      <p:grpSp>
        <p:nvGrpSpPr>
          <p:cNvPr id="16" name="Group 15">
            <a:extLst>
              <a:ext uri="{FF2B5EF4-FFF2-40B4-BE49-F238E27FC236}">
                <a16:creationId xmlns:a16="http://schemas.microsoft.com/office/drawing/2014/main" id="{6EE1835A-C188-B957-AE02-BF38FF73183D}"/>
              </a:ext>
            </a:extLst>
          </p:cNvPr>
          <p:cNvGrpSpPr/>
          <p:nvPr/>
        </p:nvGrpSpPr>
        <p:grpSpPr>
          <a:xfrm>
            <a:off x="2207413" y="3228456"/>
            <a:ext cx="3939386" cy="1545718"/>
            <a:chOff x="634808" y="3535522"/>
            <a:chExt cx="4743406" cy="1861196"/>
          </a:xfrm>
        </p:grpSpPr>
        <p:grpSp>
          <p:nvGrpSpPr>
            <p:cNvPr id="17" name="Group 16">
              <a:extLst>
                <a:ext uri="{FF2B5EF4-FFF2-40B4-BE49-F238E27FC236}">
                  <a16:creationId xmlns:a16="http://schemas.microsoft.com/office/drawing/2014/main" id="{05F48737-9500-F064-452A-1EF858C5BF33}"/>
                </a:ext>
              </a:extLst>
            </p:cNvPr>
            <p:cNvGrpSpPr/>
            <p:nvPr/>
          </p:nvGrpSpPr>
          <p:grpSpPr>
            <a:xfrm>
              <a:off x="634808" y="3535522"/>
              <a:ext cx="4743406" cy="1861196"/>
              <a:chOff x="6594339" y="1437033"/>
              <a:chExt cx="4743406" cy="1861196"/>
            </a:xfrm>
          </p:grpSpPr>
          <p:grpSp>
            <p:nvGrpSpPr>
              <p:cNvPr id="19" name="Graphic 2">
                <a:extLst>
                  <a:ext uri="{FF2B5EF4-FFF2-40B4-BE49-F238E27FC236}">
                    <a16:creationId xmlns:a16="http://schemas.microsoft.com/office/drawing/2014/main" id="{BD45C557-00FF-873D-931D-2B56DE115C84}"/>
                  </a:ext>
                </a:extLst>
              </p:cNvPr>
              <p:cNvGrpSpPr/>
              <p:nvPr/>
            </p:nvGrpSpPr>
            <p:grpSpPr>
              <a:xfrm>
                <a:off x="6594339" y="1437033"/>
                <a:ext cx="4743406" cy="1861196"/>
                <a:chOff x="8368491" y="1349857"/>
                <a:chExt cx="4755301" cy="1865863"/>
              </a:xfrm>
            </p:grpSpPr>
            <p:sp>
              <p:nvSpPr>
                <p:cNvPr id="30" name="Freeform: Shape 29">
                  <a:extLst>
                    <a:ext uri="{FF2B5EF4-FFF2-40B4-BE49-F238E27FC236}">
                      <a16:creationId xmlns:a16="http://schemas.microsoft.com/office/drawing/2014/main" id="{2C9D47BC-A075-9DFA-9D21-8972302880F5}"/>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623DA995-075A-85FE-AA21-90BDCFFD0BDC}"/>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32" name="Freeform: Shape 31">
                  <a:extLst>
                    <a:ext uri="{FF2B5EF4-FFF2-40B4-BE49-F238E27FC236}">
                      <a16:creationId xmlns:a16="http://schemas.microsoft.com/office/drawing/2014/main" id="{B6E8B109-5972-125F-145B-E343DF88A4FF}"/>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C9C021AF-1D09-9E92-FD4E-FD1D78197722}"/>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D5CFF15-2A49-3C04-12AF-FE645C106B97}"/>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836B1639-E382-5304-3C09-DD48C8CF848C}"/>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22" name="TextBox 21">
                <a:extLst>
                  <a:ext uri="{FF2B5EF4-FFF2-40B4-BE49-F238E27FC236}">
                    <a16:creationId xmlns:a16="http://schemas.microsoft.com/office/drawing/2014/main" id="{663F6282-98D3-385E-173B-31FFF8772A53}"/>
                  </a:ext>
                </a:extLst>
              </p:cNvPr>
              <p:cNvSpPr txBox="1"/>
              <p:nvPr/>
            </p:nvSpPr>
            <p:spPr>
              <a:xfrm>
                <a:off x="8024749" y="1890756"/>
                <a:ext cx="3187765" cy="123114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مراقبة الأداء </a:t>
                </a:r>
                <a:r>
                  <a:rPr lang="en-US" b="1" dirty="0">
                    <a:latin typeface="Times New Roman" panose="02020603050405020304" pitchFamily="18" charset="0"/>
                    <a:ea typeface="Calibri" panose="020F0502020204030204" pitchFamily="34" charset="0"/>
                    <a:cs typeface="Adobe Arabic" panose="02040503050201020203" pitchFamily="18" charset="-78"/>
                  </a:rPr>
                  <a:t>Performance Monitoring Tools  </a:t>
                </a:r>
              </a:p>
            </p:txBody>
          </p:sp>
        </p:grpSp>
        <p:sp>
          <p:nvSpPr>
            <p:cNvPr id="18" name="TextBox 17">
              <a:extLst>
                <a:ext uri="{FF2B5EF4-FFF2-40B4-BE49-F238E27FC236}">
                  <a16:creationId xmlns:a16="http://schemas.microsoft.com/office/drawing/2014/main" id="{9A35EAC8-05E5-9AB0-D377-1017AAF92421}"/>
                </a:ext>
              </a:extLst>
            </p:cNvPr>
            <p:cNvSpPr txBox="1"/>
            <p:nvPr/>
          </p:nvSpPr>
          <p:spPr>
            <a:xfrm>
              <a:off x="1213621" y="4150540"/>
              <a:ext cx="804914" cy="704126"/>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06</a:t>
              </a:r>
            </a:p>
          </p:txBody>
        </p:sp>
      </p:grpSp>
    </p:spTree>
    <p:extLst>
      <p:ext uri="{BB962C8B-B14F-4D97-AF65-F5344CB8AC3E}">
        <p14:creationId xmlns:p14="http://schemas.microsoft.com/office/powerpoint/2010/main" val="1111052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التحول الرقمي في تحسين الأداء وقياسه</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3ABCC44F-572E-51EE-9C38-2F9DDCBF079B}"/>
              </a:ext>
            </a:extLst>
          </p:cNvPr>
          <p:cNvGrpSpPr/>
          <p:nvPr/>
        </p:nvGrpSpPr>
        <p:grpSpPr>
          <a:xfrm>
            <a:off x="8406154" y="2136310"/>
            <a:ext cx="1871221" cy="2341059"/>
            <a:chOff x="8139571" y="1485296"/>
            <a:chExt cx="1871221" cy="2341059"/>
          </a:xfrm>
        </p:grpSpPr>
        <p:grpSp>
          <p:nvGrpSpPr>
            <p:cNvPr id="37" name="Group 36">
              <a:extLst>
                <a:ext uri="{FF2B5EF4-FFF2-40B4-BE49-F238E27FC236}">
                  <a16:creationId xmlns:a16="http://schemas.microsoft.com/office/drawing/2014/main" id="{97E894B6-C9A2-7AA1-0F3A-7D6A30759407}"/>
                </a:ext>
              </a:extLst>
            </p:cNvPr>
            <p:cNvGrpSpPr/>
            <p:nvPr/>
          </p:nvGrpSpPr>
          <p:grpSpPr>
            <a:xfrm>
              <a:off x="8579393" y="1968755"/>
              <a:ext cx="1220716" cy="1857600"/>
              <a:chOff x="7059512" y="2277674"/>
              <a:chExt cx="1220716" cy="1857600"/>
            </a:xfrm>
          </p:grpSpPr>
          <p:sp>
            <p:nvSpPr>
              <p:cNvPr id="40" name="Freeform 16">
                <a:extLst>
                  <a:ext uri="{FF2B5EF4-FFF2-40B4-BE49-F238E27FC236}">
                    <a16:creationId xmlns:a16="http://schemas.microsoft.com/office/drawing/2014/main" id="{E8177915-BCFF-DF34-5581-BAA16DE01F75}"/>
                  </a:ext>
                </a:extLst>
              </p:cNvPr>
              <p:cNvSpPr/>
              <p:nvPr/>
            </p:nvSpPr>
            <p:spPr>
              <a:xfrm>
                <a:off x="7059512"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168489"/>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41" name="Freeform 3">
                <a:extLst>
                  <a:ext uri="{FF2B5EF4-FFF2-40B4-BE49-F238E27FC236}">
                    <a16:creationId xmlns:a16="http://schemas.microsoft.com/office/drawing/2014/main" id="{8E0A4225-4BFD-C09A-729B-B33093C77404}"/>
                  </a:ext>
                </a:extLst>
              </p:cNvPr>
              <p:cNvSpPr/>
              <p:nvPr/>
            </p:nvSpPr>
            <p:spPr>
              <a:xfrm rot="10800000">
                <a:off x="7072079" y="2277674"/>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168489"/>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38" name="TextBox 27">
              <a:extLst>
                <a:ext uri="{FF2B5EF4-FFF2-40B4-BE49-F238E27FC236}">
                  <a16:creationId xmlns:a16="http://schemas.microsoft.com/office/drawing/2014/main" id="{7187E9F0-9B5E-F62F-A95F-EAB693ED5147}"/>
                </a:ext>
              </a:extLst>
            </p:cNvPr>
            <p:cNvSpPr txBox="1"/>
            <p:nvPr/>
          </p:nvSpPr>
          <p:spPr>
            <a:xfrm rot="10800000" flipV="1">
              <a:off x="8139571" y="1485296"/>
              <a:ext cx="1871221"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تحسين الكفاءة التشغيلية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39" name="TextBox 48">
              <a:extLst>
                <a:ext uri="{FF2B5EF4-FFF2-40B4-BE49-F238E27FC236}">
                  <a16:creationId xmlns:a16="http://schemas.microsoft.com/office/drawing/2014/main" id="{690CC674-6CA9-7E1F-7293-270F3E3AA6CD}"/>
                </a:ext>
              </a:extLst>
            </p:cNvPr>
            <p:cNvSpPr txBox="1"/>
            <p:nvPr/>
          </p:nvSpPr>
          <p:spPr>
            <a:xfrm>
              <a:off x="9015665" y="311031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01</a:t>
              </a:r>
            </a:p>
          </p:txBody>
        </p:sp>
      </p:grpSp>
      <p:grpSp>
        <p:nvGrpSpPr>
          <p:cNvPr id="42" name="Group 41">
            <a:extLst>
              <a:ext uri="{FF2B5EF4-FFF2-40B4-BE49-F238E27FC236}">
                <a16:creationId xmlns:a16="http://schemas.microsoft.com/office/drawing/2014/main" id="{5F925D8B-AEDB-104E-193C-9DBE13223F2E}"/>
              </a:ext>
            </a:extLst>
          </p:cNvPr>
          <p:cNvGrpSpPr/>
          <p:nvPr/>
        </p:nvGrpSpPr>
        <p:grpSpPr>
          <a:xfrm>
            <a:off x="7850185" y="3662276"/>
            <a:ext cx="1441062" cy="2520716"/>
            <a:chOff x="7583602" y="3011262"/>
            <a:chExt cx="1441062" cy="2520716"/>
          </a:xfrm>
        </p:grpSpPr>
        <p:grpSp>
          <p:nvGrpSpPr>
            <p:cNvPr id="43" name="Group 42">
              <a:extLst>
                <a:ext uri="{FF2B5EF4-FFF2-40B4-BE49-F238E27FC236}">
                  <a16:creationId xmlns:a16="http://schemas.microsoft.com/office/drawing/2014/main" id="{026447AA-BBF4-A9F8-2A35-AAE0DF86951C}"/>
                </a:ext>
              </a:extLst>
            </p:cNvPr>
            <p:cNvGrpSpPr/>
            <p:nvPr/>
          </p:nvGrpSpPr>
          <p:grpSpPr>
            <a:xfrm>
              <a:off x="7693775" y="3011262"/>
              <a:ext cx="1220716" cy="1859387"/>
              <a:chOff x="6173894" y="3320181"/>
              <a:chExt cx="1220716" cy="1859387"/>
            </a:xfrm>
          </p:grpSpPr>
          <p:sp>
            <p:nvSpPr>
              <p:cNvPr id="46" name="Freeform 14">
                <a:extLst>
                  <a:ext uri="{FF2B5EF4-FFF2-40B4-BE49-F238E27FC236}">
                    <a16:creationId xmlns:a16="http://schemas.microsoft.com/office/drawing/2014/main" id="{5312701B-A83A-5401-52C7-B3253DF383BA}"/>
                  </a:ext>
                </a:extLst>
              </p:cNvPr>
              <p:cNvSpPr/>
              <p:nvPr/>
            </p:nvSpPr>
            <p:spPr>
              <a:xfrm>
                <a:off x="6173894"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47" name="Freeform: Shape 46">
                <a:extLst>
                  <a:ext uri="{FF2B5EF4-FFF2-40B4-BE49-F238E27FC236}">
                    <a16:creationId xmlns:a16="http://schemas.microsoft.com/office/drawing/2014/main" id="{443C9F4D-93C5-0CD4-FC0E-141591B7F13C}"/>
                  </a:ext>
                </a:extLst>
              </p:cNvPr>
              <p:cNvSpPr/>
              <p:nvPr/>
            </p:nvSpPr>
            <p:spPr>
              <a:xfrm>
                <a:off x="618667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44" name="TextBox 27">
              <a:extLst>
                <a:ext uri="{FF2B5EF4-FFF2-40B4-BE49-F238E27FC236}">
                  <a16:creationId xmlns:a16="http://schemas.microsoft.com/office/drawing/2014/main" id="{CA809597-11A8-B16D-0C03-BD7785EAB581}"/>
                </a:ext>
              </a:extLst>
            </p:cNvPr>
            <p:cNvSpPr txBox="1"/>
            <p:nvPr/>
          </p:nvSpPr>
          <p:spPr>
            <a:xfrm rot="10800000" flipV="1">
              <a:off x="7583602" y="4802548"/>
              <a:ext cx="1441062"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تعزيز الدقة في قياس الأداء</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45" name="TextBox 48">
              <a:extLst>
                <a:ext uri="{FF2B5EF4-FFF2-40B4-BE49-F238E27FC236}">
                  <a16:creationId xmlns:a16="http://schemas.microsoft.com/office/drawing/2014/main" id="{87A3A418-D231-22E1-B298-02B373AC690C}"/>
                </a:ext>
              </a:extLst>
            </p:cNvPr>
            <p:cNvSpPr txBox="1"/>
            <p:nvPr/>
          </p:nvSpPr>
          <p:spPr>
            <a:xfrm>
              <a:off x="8142798"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02</a:t>
              </a:r>
            </a:p>
          </p:txBody>
        </p:sp>
      </p:grpSp>
      <p:grpSp>
        <p:nvGrpSpPr>
          <p:cNvPr id="48" name="Group 47">
            <a:extLst>
              <a:ext uri="{FF2B5EF4-FFF2-40B4-BE49-F238E27FC236}">
                <a16:creationId xmlns:a16="http://schemas.microsoft.com/office/drawing/2014/main" id="{88E612C8-5BD7-DA14-6E86-C7BB3AFF0E7D}"/>
              </a:ext>
            </a:extLst>
          </p:cNvPr>
          <p:cNvGrpSpPr/>
          <p:nvPr/>
        </p:nvGrpSpPr>
        <p:grpSpPr>
          <a:xfrm>
            <a:off x="6672277" y="2206572"/>
            <a:ext cx="1891654" cy="2270797"/>
            <a:chOff x="6405694" y="1555558"/>
            <a:chExt cx="1891654" cy="2270797"/>
          </a:xfrm>
        </p:grpSpPr>
        <p:grpSp>
          <p:nvGrpSpPr>
            <p:cNvPr id="49" name="Group 48">
              <a:extLst>
                <a:ext uri="{FF2B5EF4-FFF2-40B4-BE49-F238E27FC236}">
                  <a16:creationId xmlns:a16="http://schemas.microsoft.com/office/drawing/2014/main" id="{6EB392D6-93A0-BE20-B27A-ABB229906562}"/>
                </a:ext>
              </a:extLst>
            </p:cNvPr>
            <p:cNvGrpSpPr/>
            <p:nvPr/>
          </p:nvGrpSpPr>
          <p:grpSpPr>
            <a:xfrm>
              <a:off x="6809351" y="1968756"/>
              <a:ext cx="1220716" cy="1857599"/>
              <a:chOff x="5289470" y="2277675"/>
              <a:chExt cx="1220716" cy="1857599"/>
            </a:xfrm>
          </p:grpSpPr>
          <p:sp>
            <p:nvSpPr>
              <p:cNvPr id="52" name="Freeform 12">
                <a:extLst>
                  <a:ext uri="{FF2B5EF4-FFF2-40B4-BE49-F238E27FC236}">
                    <a16:creationId xmlns:a16="http://schemas.microsoft.com/office/drawing/2014/main" id="{4D94A0F2-56B0-A5E9-35D0-B27371C731BE}"/>
                  </a:ext>
                </a:extLst>
              </p:cNvPr>
              <p:cNvSpPr/>
              <p:nvPr/>
            </p:nvSpPr>
            <p:spPr>
              <a:xfrm>
                <a:off x="528947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1" y="295654"/>
                      <a:pt x="0" y="229276"/>
                      <a:pt x="0" y="147827"/>
                    </a:cubicBezTo>
                    <a:cubicBezTo>
                      <a:pt x="0" y="66377"/>
                      <a:pt x="66371"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53" name="Freeform 3">
                <a:extLst>
                  <a:ext uri="{FF2B5EF4-FFF2-40B4-BE49-F238E27FC236}">
                    <a16:creationId xmlns:a16="http://schemas.microsoft.com/office/drawing/2014/main" id="{C397FB8A-B806-0CA5-120B-24483F419EFB}"/>
                  </a:ext>
                </a:extLst>
              </p:cNvPr>
              <p:cNvSpPr/>
              <p:nvPr/>
            </p:nvSpPr>
            <p:spPr>
              <a:xfrm rot="10800000">
                <a:off x="5303163"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50" name="TextBox 49">
              <a:extLst>
                <a:ext uri="{FF2B5EF4-FFF2-40B4-BE49-F238E27FC236}">
                  <a16:creationId xmlns:a16="http://schemas.microsoft.com/office/drawing/2014/main" id="{13A47A51-8165-E3A7-3007-CB4D4C1FA724}"/>
                </a:ext>
              </a:extLst>
            </p:cNvPr>
            <p:cNvSpPr txBox="1"/>
            <p:nvPr/>
          </p:nvSpPr>
          <p:spPr>
            <a:xfrm rot="10800000" flipV="1">
              <a:off x="6405694" y="1555558"/>
              <a:ext cx="1891654"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التكيف مع التغيرات بسرعة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48">
              <a:extLst>
                <a:ext uri="{FF2B5EF4-FFF2-40B4-BE49-F238E27FC236}">
                  <a16:creationId xmlns:a16="http://schemas.microsoft.com/office/drawing/2014/main" id="{121FFDF3-159C-CC4E-0791-A5E18B732A9C}"/>
                </a:ext>
              </a:extLst>
            </p:cNvPr>
            <p:cNvSpPr txBox="1"/>
            <p:nvPr/>
          </p:nvSpPr>
          <p:spPr>
            <a:xfrm>
              <a:off x="7232872" y="301878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03</a:t>
              </a:r>
            </a:p>
          </p:txBody>
        </p:sp>
      </p:grpSp>
      <p:grpSp>
        <p:nvGrpSpPr>
          <p:cNvPr id="54" name="Group 53">
            <a:extLst>
              <a:ext uri="{FF2B5EF4-FFF2-40B4-BE49-F238E27FC236}">
                <a16:creationId xmlns:a16="http://schemas.microsoft.com/office/drawing/2014/main" id="{8B458B5C-B8B5-75F4-BAC9-2C382E5D2F34}"/>
              </a:ext>
            </a:extLst>
          </p:cNvPr>
          <p:cNvGrpSpPr/>
          <p:nvPr/>
        </p:nvGrpSpPr>
        <p:grpSpPr>
          <a:xfrm>
            <a:off x="6080143" y="3662276"/>
            <a:ext cx="1441062" cy="2353184"/>
            <a:chOff x="5813560" y="3011262"/>
            <a:chExt cx="1441062" cy="2353184"/>
          </a:xfrm>
        </p:grpSpPr>
        <p:grpSp>
          <p:nvGrpSpPr>
            <p:cNvPr id="55" name="Group 54">
              <a:extLst>
                <a:ext uri="{FF2B5EF4-FFF2-40B4-BE49-F238E27FC236}">
                  <a16:creationId xmlns:a16="http://schemas.microsoft.com/office/drawing/2014/main" id="{CA3915A6-BC22-17E8-76DF-472094C1BE31}"/>
                </a:ext>
              </a:extLst>
            </p:cNvPr>
            <p:cNvGrpSpPr/>
            <p:nvPr/>
          </p:nvGrpSpPr>
          <p:grpSpPr>
            <a:xfrm>
              <a:off x="5923733" y="3011262"/>
              <a:ext cx="1220716" cy="1859387"/>
              <a:chOff x="4403852" y="3320181"/>
              <a:chExt cx="1220716" cy="1859387"/>
            </a:xfrm>
          </p:grpSpPr>
          <p:sp>
            <p:nvSpPr>
              <p:cNvPr id="58" name="Freeform 10">
                <a:extLst>
                  <a:ext uri="{FF2B5EF4-FFF2-40B4-BE49-F238E27FC236}">
                    <a16:creationId xmlns:a16="http://schemas.microsoft.com/office/drawing/2014/main" id="{91AEE98E-5F37-6772-4E65-070FF33F09B8}"/>
                  </a:ext>
                </a:extLst>
              </p:cNvPr>
              <p:cNvSpPr/>
              <p:nvPr/>
            </p:nvSpPr>
            <p:spPr>
              <a:xfrm>
                <a:off x="440385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1" y="295653"/>
                      <a:pt x="0" y="229277"/>
                      <a:pt x="0" y="147827"/>
                    </a:cubicBezTo>
                    <a:cubicBezTo>
                      <a:pt x="0" y="66377"/>
                      <a:pt x="66371" y="0"/>
                      <a:pt x="147811" y="0"/>
                    </a:cubicBezTo>
                    <a:cubicBezTo>
                      <a:pt x="229253" y="0"/>
                      <a:pt x="295623" y="66377"/>
                      <a:pt x="295623" y="147827"/>
                    </a:cubicBezTo>
                    <a:cubicBezTo>
                      <a:pt x="295623" y="229277"/>
                      <a:pt x="229253"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59" name="Freeform: Shape 58">
                <a:extLst>
                  <a:ext uri="{FF2B5EF4-FFF2-40B4-BE49-F238E27FC236}">
                    <a16:creationId xmlns:a16="http://schemas.microsoft.com/office/drawing/2014/main" id="{2B93BEED-4190-1CD2-A1B7-42E44519037D}"/>
                  </a:ext>
                </a:extLst>
              </p:cNvPr>
              <p:cNvSpPr/>
              <p:nvPr/>
            </p:nvSpPr>
            <p:spPr>
              <a:xfrm>
                <a:off x="4415968"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56" name="TextBox 27">
              <a:extLst>
                <a:ext uri="{FF2B5EF4-FFF2-40B4-BE49-F238E27FC236}">
                  <a16:creationId xmlns:a16="http://schemas.microsoft.com/office/drawing/2014/main" id="{7362533F-E6CB-F946-B117-F37D94C586F1}"/>
                </a:ext>
              </a:extLst>
            </p:cNvPr>
            <p:cNvSpPr txBox="1"/>
            <p:nvPr/>
          </p:nvSpPr>
          <p:spPr>
            <a:xfrm rot="10800000" flipV="1">
              <a:off x="5813560" y="4953564"/>
              <a:ext cx="1441062"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تحسين تجربة العملاء</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7" name="TextBox 48">
              <a:extLst>
                <a:ext uri="{FF2B5EF4-FFF2-40B4-BE49-F238E27FC236}">
                  <a16:creationId xmlns:a16="http://schemas.microsoft.com/office/drawing/2014/main" id="{6613149B-D2ED-DE78-3AEB-F78150E8F7D8}"/>
                </a:ext>
              </a:extLst>
            </p:cNvPr>
            <p:cNvSpPr txBox="1"/>
            <p:nvPr/>
          </p:nvSpPr>
          <p:spPr>
            <a:xfrm>
              <a:off x="6347439"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04</a:t>
              </a:r>
            </a:p>
          </p:txBody>
        </p:sp>
      </p:grpSp>
      <p:grpSp>
        <p:nvGrpSpPr>
          <p:cNvPr id="60" name="Group 59">
            <a:extLst>
              <a:ext uri="{FF2B5EF4-FFF2-40B4-BE49-F238E27FC236}">
                <a16:creationId xmlns:a16="http://schemas.microsoft.com/office/drawing/2014/main" id="{D45EB79A-55A9-8B84-EBB3-C5C51A930550}"/>
              </a:ext>
            </a:extLst>
          </p:cNvPr>
          <p:cNvGrpSpPr/>
          <p:nvPr/>
        </p:nvGrpSpPr>
        <p:grpSpPr>
          <a:xfrm>
            <a:off x="5144721" y="1968781"/>
            <a:ext cx="1441062" cy="2508588"/>
            <a:chOff x="4878138" y="1317767"/>
            <a:chExt cx="1441062" cy="2508588"/>
          </a:xfrm>
        </p:grpSpPr>
        <p:grpSp>
          <p:nvGrpSpPr>
            <p:cNvPr id="61" name="Group 60">
              <a:extLst>
                <a:ext uri="{FF2B5EF4-FFF2-40B4-BE49-F238E27FC236}">
                  <a16:creationId xmlns:a16="http://schemas.microsoft.com/office/drawing/2014/main" id="{00C1E098-F766-4452-BA74-1DDDC5A372CE}"/>
                </a:ext>
              </a:extLst>
            </p:cNvPr>
            <p:cNvGrpSpPr/>
            <p:nvPr/>
          </p:nvGrpSpPr>
          <p:grpSpPr>
            <a:xfrm>
              <a:off x="5039314" y="1968756"/>
              <a:ext cx="1220716" cy="1857599"/>
              <a:chOff x="3519433" y="2277675"/>
              <a:chExt cx="1220716" cy="1857599"/>
            </a:xfrm>
          </p:grpSpPr>
          <p:sp>
            <p:nvSpPr>
              <p:cNvPr id="64" name="Freeform 8">
                <a:extLst>
                  <a:ext uri="{FF2B5EF4-FFF2-40B4-BE49-F238E27FC236}">
                    <a16:creationId xmlns:a16="http://schemas.microsoft.com/office/drawing/2014/main" id="{89B8B6A6-1E52-2DF9-CE65-C22CF7F1ABB8}"/>
                  </a:ext>
                </a:extLst>
              </p:cNvPr>
              <p:cNvSpPr/>
              <p:nvPr/>
            </p:nvSpPr>
            <p:spPr>
              <a:xfrm>
                <a:off x="3519433"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65" name="Freeform 3">
                <a:extLst>
                  <a:ext uri="{FF2B5EF4-FFF2-40B4-BE49-F238E27FC236}">
                    <a16:creationId xmlns:a16="http://schemas.microsoft.com/office/drawing/2014/main" id="{6A925384-659E-65B9-BE93-92C8070E4F21}"/>
                  </a:ext>
                </a:extLst>
              </p:cNvPr>
              <p:cNvSpPr/>
              <p:nvPr/>
            </p:nvSpPr>
            <p:spPr>
              <a:xfrm rot="10800000">
                <a:off x="3532452"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2" name="TextBox 61">
              <a:extLst>
                <a:ext uri="{FF2B5EF4-FFF2-40B4-BE49-F238E27FC236}">
                  <a16:creationId xmlns:a16="http://schemas.microsoft.com/office/drawing/2014/main" id="{7C51597A-0DC1-60FB-A277-76AD6CFF9D0B}"/>
                </a:ext>
              </a:extLst>
            </p:cNvPr>
            <p:cNvSpPr txBox="1"/>
            <p:nvPr/>
          </p:nvSpPr>
          <p:spPr>
            <a:xfrm rot="10800000" flipV="1">
              <a:off x="4878138" y="1317767"/>
              <a:ext cx="1441062" cy="729430"/>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تعزيز الشفافية والمساءلة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3" name="TextBox 48">
              <a:extLst>
                <a:ext uri="{FF2B5EF4-FFF2-40B4-BE49-F238E27FC236}">
                  <a16:creationId xmlns:a16="http://schemas.microsoft.com/office/drawing/2014/main" id="{F45F7C5B-C55B-BCD1-418B-2A076874951E}"/>
                </a:ext>
              </a:extLst>
            </p:cNvPr>
            <p:cNvSpPr txBox="1"/>
            <p:nvPr/>
          </p:nvSpPr>
          <p:spPr>
            <a:xfrm>
              <a:off x="5475585" y="307425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05</a:t>
              </a:r>
            </a:p>
          </p:txBody>
        </p:sp>
      </p:grpSp>
      <p:grpSp>
        <p:nvGrpSpPr>
          <p:cNvPr id="66" name="Group 65">
            <a:extLst>
              <a:ext uri="{FF2B5EF4-FFF2-40B4-BE49-F238E27FC236}">
                <a16:creationId xmlns:a16="http://schemas.microsoft.com/office/drawing/2014/main" id="{0225A17B-9237-1314-0B56-B02A10D5959A}"/>
              </a:ext>
            </a:extLst>
          </p:cNvPr>
          <p:cNvGrpSpPr/>
          <p:nvPr/>
        </p:nvGrpSpPr>
        <p:grpSpPr>
          <a:xfrm>
            <a:off x="4259103" y="3662276"/>
            <a:ext cx="1441062" cy="2353186"/>
            <a:chOff x="3992520" y="3011262"/>
            <a:chExt cx="1441062" cy="2353186"/>
          </a:xfrm>
        </p:grpSpPr>
        <p:grpSp>
          <p:nvGrpSpPr>
            <p:cNvPr id="67" name="Group 66">
              <a:extLst>
                <a:ext uri="{FF2B5EF4-FFF2-40B4-BE49-F238E27FC236}">
                  <a16:creationId xmlns:a16="http://schemas.microsoft.com/office/drawing/2014/main" id="{8897EF47-96CB-5726-0F3B-B7E22669DC9B}"/>
                </a:ext>
              </a:extLst>
            </p:cNvPr>
            <p:cNvGrpSpPr/>
            <p:nvPr/>
          </p:nvGrpSpPr>
          <p:grpSpPr>
            <a:xfrm>
              <a:off x="4153696" y="3011262"/>
              <a:ext cx="1220716" cy="1859387"/>
              <a:chOff x="2633815" y="3320181"/>
              <a:chExt cx="1220716" cy="1859387"/>
            </a:xfrm>
          </p:grpSpPr>
          <p:sp>
            <p:nvSpPr>
              <p:cNvPr id="70" name="Freeform 6">
                <a:extLst>
                  <a:ext uri="{FF2B5EF4-FFF2-40B4-BE49-F238E27FC236}">
                    <a16:creationId xmlns:a16="http://schemas.microsoft.com/office/drawing/2014/main" id="{371A20DD-19B2-B1B0-1041-18447C6CF887}"/>
                  </a:ext>
                </a:extLst>
              </p:cNvPr>
              <p:cNvSpPr/>
              <p:nvPr/>
            </p:nvSpPr>
            <p:spPr>
              <a:xfrm>
                <a:off x="2633815"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71" name="Freeform: Shape 70">
                <a:extLst>
                  <a:ext uri="{FF2B5EF4-FFF2-40B4-BE49-F238E27FC236}">
                    <a16:creationId xmlns:a16="http://schemas.microsoft.com/office/drawing/2014/main" id="{6AE01952-94B4-84FD-2EFC-67F2C498C2B0}"/>
                  </a:ext>
                </a:extLst>
              </p:cNvPr>
              <p:cNvSpPr/>
              <p:nvPr/>
            </p:nvSpPr>
            <p:spPr>
              <a:xfrm>
                <a:off x="2645257"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8" name="TextBox 27">
              <a:extLst>
                <a:ext uri="{FF2B5EF4-FFF2-40B4-BE49-F238E27FC236}">
                  <a16:creationId xmlns:a16="http://schemas.microsoft.com/office/drawing/2014/main" id="{BC049B87-17F6-8E4C-621D-5A84ACC23517}"/>
                </a:ext>
              </a:extLst>
            </p:cNvPr>
            <p:cNvSpPr txBox="1"/>
            <p:nvPr/>
          </p:nvSpPr>
          <p:spPr>
            <a:xfrm rot="10800000" flipV="1">
              <a:off x="3992520" y="4953566"/>
              <a:ext cx="1441062"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التكامل بين الأنظمة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69" name="TextBox 68">
              <a:extLst>
                <a:ext uri="{FF2B5EF4-FFF2-40B4-BE49-F238E27FC236}">
                  <a16:creationId xmlns:a16="http://schemas.microsoft.com/office/drawing/2014/main" id="{56B7412D-2483-34CB-3EFD-575C3237B880}"/>
                </a:ext>
              </a:extLst>
            </p:cNvPr>
            <p:cNvSpPr txBox="1"/>
            <p:nvPr/>
          </p:nvSpPr>
          <p:spPr>
            <a:xfrm>
              <a:off x="4602718" y="3390325"/>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06</a:t>
              </a:r>
            </a:p>
          </p:txBody>
        </p:sp>
      </p:grpSp>
      <p:grpSp>
        <p:nvGrpSpPr>
          <p:cNvPr id="72" name="Group 71">
            <a:extLst>
              <a:ext uri="{FF2B5EF4-FFF2-40B4-BE49-F238E27FC236}">
                <a16:creationId xmlns:a16="http://schemas.microsoft.com/office/drawing/2014/main" id="{06B9B394-DE65-E559-86F5-4E49D268E3E2}"/>
              </a:ext>
            </a:extLst>
          </p:cNvPr>
          <p:cNvGrpSpPr/>
          <p:nvPr/>
        </p:nvGrpSpPr>
        <p:grpSpPr>
          <a:xfrm>
            <a:off x="3234264" y="1968781"/>
            <a:ext cx="1823963" cy="2508588"/>
            <a:chOff x="2967681" y="1317767"/>
            <a:chExt cx="1823963" cy="2508588"/>
          </a:xfrm>
        </p:grpSpPr>
        <p:grpSp>
          <p:nvGrpSpPr>
            <p:cNvPr id="73" name="Group 72">
              <a:extLst>
                <a:ext uri="{FF2B5EF4-FFF2-40B4-BE49-F238E27FC236}">
                  <a16:creationId xmlns:a16="http://schemas.microsoft.com/office/drawing/2014/main" id="{9CFBFD7C-2346-ED7B-DB53-C843E1AD62D3}"/>
                </a:ext>
              </a:extLst>
            </p:cNvPr>
            <p:cNvGrpSpPr/>
            <p:nvPr/>
          </p:nvGrpSpPr>
          <p:grpSpPr>
            <a:xfrm>
              <a:off x="3269271" y="1968756"/>
              <a:ext cx="1220716" cy="1857599"/>
              <a:chOff x="1749390" y="2277675"/>
              <a:chExt cx="1220716" cy="1857599"/>
            </a:xfrm>
          </p:grpSpPr>
          <p:sp>
            <p:nvSpPr>
              <p:cNvPr id="76" name="Freeform 4">
                <a:extLst>
                  <a:ext uri="{FF2B5EF4-FFF2-40B4-BE49-F238E27FC236}">
                    <a16:creationId xmlns:a16="http://schemas.microsoft.com/office/drawing/2014/main" id="{9823A898-27EF-AAE6-F633-D6BBA3575CC7}"/>
                  </a:ext>
                </a:extLst>
              </p:cNvPr>
              <p:cNvSpPr/>
              <p:nvPr/>
            </p:nvSpPr>
            <p:spPr>
              <a:xfrm>
                <a:off x="174939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77" name="Freeform 3">
                <a:extLst>
                  <a:ext uri="{FF2B5EF4-FFF2-40B4-BE49-F238E27FC236}">
                    <a16:creationId xmlns:a16="http://schemas.microsoft.com/office/drawing/2014/main" id="{85763091-DA7C-F19D-99FF-B2EFF4653583}"/>
                  </a:ext>
                </a:extLst>
              </p:cNvPr>
              <p:cNvSpPr/>
              <p:nvPr/>
            </p:nvSpPr>
            <p:spPr>
              <a:xfrm rot="10800000">
                <a:off x="1761741"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74" name="TextBox 27">
              <a:extLst>
                <a:ext uri="{FF2B5EF4-FFF2-40B4-BE49-F238E27FC236}">
                  <a16:creationId xmlns:a16="http://schemas.microsoft.com/office/drawing/2014/main" id="{762FB394-0833-D79A-F9CB-909C7AB20931}"/>
                </a:ext>
              </a:extLst>
            </p:cNvPr>
            <p:cNvSpPr txBox="1"/>
            <p:nvPr/>
          </p:nvSpPr>
          <p:spPr>
            <a:xfrm rot="10800000" flipV="1">
              <a:off x="2967681" y="1317767"/>
              <a:ext cx="1823963" cy="729430"/>
            </a:xfrm>
            <a:prstGeom prst="rect">
              <a:avLst/>
            </a:prstGeom>
            <a:noFill/>
          </p:spPr>
          <p:txBody>
            <a:bodyPr wrap="square" rtlCol="0">
              <a:spAutoFit/>
            </a:bodyPr>
            <a:lstStyle/>
            <a:p>
              <a:pPr algn="ctr" rtl="1">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توفير بيانات في الوقت الفعلي </a:t>
              </a:r>
              <a:r>
                <a:rPr lang="en-US" b="1" dirty="0">
                  <a:latin typeface="Adobe Arabic" panose="02040503050201020203" pitchFamily="18" charset="-78"/>
                  <a:ea typeface="Calibri" panose="020F0502020204030204" pitchFamily="34" charset="0"/>
                  <a:cs typeface="Adobe Arabic" panose="02040503050201020203" pitchFamily="18" charset="-78"/>
                </a:rPr>
                <a:t>Real-Time Data </a:t>
              </a:r>
            </a:p>
          </p:txBody>
        </p:sp>
        <p:sp>
          <p:nvSpPr>
            <p:cNvPr id="75" name="TextBox 48">
              <a:extLst>
                <a:ext uri="{FF2B5EF4-FFF2-40B4-BE49-F238E27FC236}">
                  <a16:creationId xmlns:a16="http://schemas.microsoft.com/office/drawing/2014/main" id="{FBFF4A50-B9E5-37B5-8A5B-1798E0ECBD6F}"/>
                </a:ext>
              </a:extLst>
            </p:cNvPr>
            <p:cNvSpPr txBox="1"/>
            <p:nvPr/>
          </p:nvSpPr>
          <p:spPr>
            <a:xfrm>
              <a:off x="3692792" y="298272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07</a:t>
              </a:r>
            </a:p>
          </p:txBody>
        </p:sp>
      </p:grpSp>
      <p:grpSp>
        <p:nvGrpSpPr>
          <p:cNvPr id="78" name="Group 77">
            <a:extLst>
              <a:ext uri="{FF2B5EF4-FFF2-40B4-BE49-F238E27FC236}">
                <a16:creationId xmlns:a16="http://schemas.microsoft.com/office/drawing/2014/main" id="{DF2087C2-2E1E-4128-24A8-DE514B02EE13}"/>
              </a:ext>
            </a:extLst>
          </p:cNvPr>
          <p:cNvGrpSpPr/>
          <p:nvPr/>
        </p:nvGrpSpPr>
        <p:grpSpPr>
          <a:xfrm>
            <a:off x="2489061" y="3662276"/>
            <a:ext cx="1613680" cy="2456089"/>
            <a:chOff x="2222478" y="3011262"/>
            <a:chExt cx="1613680" cy="2456089"/>
          </a:xfrm>
        </p:grpSpPr>
        <p:grpSp>
          <p:nvGrpSpPr>
            <p:cNvPr id="79" name="Group 78">
              <a:extLst>
                <a:ext uri="{FF2B5EF4-FFF2-40B4-BE49-F238E27FC236}">
                  <a16:creationId xmlns:a16="http://schemas.microsoft.com/office/drawing/2014/main" id="{AC5B1FD2-5397-05A1-F080-1368A2BA33A4}"/>
                </a:ext>
              </a:extLst>
            </p:cNvPr>
            <p:cNvGrpSpPr/>
            <p:nvPr/>
          </p:nvGrpSpPr>
          <p:grpSpPr>
            <a:xfrm>
              <a:off x="2383653" y="3011262"/>
              <a:ext cx="1220716" cy="1859387"/>
              <a:chOff x="863772" y="3320181"/>
              <a:chExt cx="1220716" cy="1859387"/>
            </a:xfrm>
          </p:grpSpPr>
          <p:sp>
            <p:nvSpPr>
              <p:cNvPr id="82" name="Freeform 2">
                <a:extLst>
                  <a:ext uri="{FF2B5EF4-FFF2-40B4-BE49-F238E27FC236}">
                    <a16:creationId xmlns:a16="http://schemas.microsoft.com/office/drawing/2014/main" id="{B4DAD2CB-C2FC-2990-217E-E78AD003E06F}"/>
                  </a:ext>
                </a:extLst>
              </p:cNvPr>
              <p:cNvSpPr/>
              <p:nvPr/>
            </p:nvSpPr>
            <p:spPr>
              <a:xfrm>
                <a:off x="86377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83" name="Freeform: Shape 82">
                <a:extLst>
                  <a:ext uri="{FF2B5EF4-FFF2-40B4-BE49-F238E27FC236}">
                    <a16:creationId xmlns:a16="http://schemas.microsoft.com/office/drawing/2014/main" id="{7D9E101D-A1F3-830F-CB23-81CEB9EC635C}"/>
                  </a:ext>
                </a:extLst>
              </p:cNvPr>
              <p:cNvSpPr/>
              <p:nvPr/>
            </p:nvSpPr>
            <p:spPr>
              <a:xfrm>
                <a:off x="87449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wrap="square" rtlCol="0" anchor="ctr">
                <a:noAutofit/>
              </a:bodyPr>
              <a:lstStyle/>
              <a:p>
                <a:endParaRPr lang="en-US" b="1">
                  <a:latin typeface="Adobe Arabic" panose="02040503050201020203" pitchFamily="18" charset="-78"/>
                  <a:cs typeface="Adobe Arabic" panose="02040503050201020203" pitchFamily="18" charset="-78"/>
                </a:endParaRPr>
              </a:p>
            </p:txBody>
          </p:sp>
        </p:grpSp>
        <p:sp>
          <p:nvSpPr>
            <p:cNvPr id="80" name="TextBox 27">
              <a:extLst>
                <a:ext uri="{FF2B5EF4-FFF2-40B4-BE49-F238E27FC236}">
                  <a16:creationId xmlns:a16="http://schemas.microsoft.com/office/drawing/2014/main" id="{5B305411-0B1D-CE29-C29B-07EFF290CB7A}"/>
                </a:ext>
              </a:extLst>
            </p:cNvPr>
            <p:cNvSpPr txBox="1"/>
            <p:nvPr/>
          </p:nvSpPr>
          <p:spPr>
            <a:xfrm rot="10800000" flipV="1">
              <a:off x="2222478" y="5056469"/>
              <a:ext cx="1613680" cy="410882"/>
            </a:xfrm>
            <a:prstGeom prst="rect">
              <a:avLst/>
            </a:prstGeom>
            <a:noFill/>
          </p:spPr>
          <p:txBody>
            <a:bodyPr wrap="square" rtlCol="0">
              <a:spAutoFit/>
            </a:bodyPr>
            <a:lstStyle/>
            <a:p>
              <a:pPr algn="ctr">
                <a:lnSpc>
                  <a:spcPct val="115000"/>
                </a:lnSpc>
              </a:pPr>
              <a:r>
                <a:rPr lang="ar-EG" b="1" dirty="0">
                  <a:latin typeface="Adobe Arabic" panose="02040503050201020203" pitchFamily="18" charset="-78"/>
                  <a:ea typeface="Calibri" panose="020F0502020204030204" pitchFamily="34" charset="0"/>
                  <a:cs typeface="Adobe Arabic" panose="02040503050201020203" pitchFamily="18" charset="-78"/>
                </a:rPr>
                <a:t>الابتكار المستمر</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81" name="TextBox 48">
              <a:extLst>
                <a:ext uri="{FF2B5EF4-FFF2-40B4-BE49-F238E27FC236}">
                  <a16:creationId xmlns:a16="http://schemas.microsoft.com/office/drawing/2014/main" id="{F41792A2-D649-A53B-3E30-A9BC570AE6A9}"/>
                </a:ext>
              </a:extLst>
            </p:cNvPr>
            <p:cNvSpPr txBox="1"/>
            <p:nvPr/>
          </p:nvSpPr>
          <p:spPr>
            <a:xfrm>
              <a:off x="2820521"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08</a:t>
              </a:r>
            </a:p>
          </p:txBody>
        </p:sp>
      </p:grpSp>
    </p:spTree>
    <p:extLst>
      <p:ext uri="{BB962C8B-B14F-4D97-AF65-F5344CB8AC3E}">
        <p14:creationId xmlns:p14="http://schemas.microsoft.com/office/powerpoint/2010/main" val="31996724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fade">
                                      <p:cBhvr>
                                        <p:cTn id="56" dur="1000"/>
                                        <p:tgtEl>
                                          <p:spTgt spid="78"/>
                                        </p:tgtEl>
                                      </p:cBhvr>
                                    </p:animEffect>
                                    <p:anim calcmode="lin" valueType="num">
                                      <p:cBhvr>
                                        <p:cTn id="57" dur="1000" fill="hold"/>
                                        <p:tgtEl>
                                          <p:spTgt spid="78"/>
                                        </p:tgtEl>
                                        <p:attrNameLst>
                                          <p:attrName>ppt_x</p:attrName>
                                        </p:attrNameLst>
                                      </p:cBhvr>
                                      <p:tavLst>
                                        <p:tav tm="0">
                                          <p:val>
                                            <p:strVal val="#ppt_x"/>
                                          </p:val>
                                        </p:tav>
                                        <p:tav tm="100000">
                                          <p:val>
                                            <p:strVal val="#ppt_x"/>
                                          </p:val>
                                        </p:tav>
                                      </p:tavLst>
                                    </p:anim>
                                    <p:anim calcmode="lin" valueType="num">
                                      <p:cBhvr>
                                        <p:cTn id="58"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360294" y="675008"/>
            <a:ext cx="7471411" cy="968852"/>
            <a:chOff x="2360294" y="519096"/>
            <a:chExt cx="7471411"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360294" y="519096"/>
              <a:ext cx="7471411"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عملية على التحول الرقمي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9" name="Group 8">
            <a:extLst>
              <a:ext uri="{FF2B5EF4-FFF2-40B4-BE49-F238E27FC236}">
                <a16:creationId xmlns:a16="http://schemas.microsoft.com/office/drawing/2014/main" id="{F23A0227-90BE-DE4E-3463-05D84FAEB1A5}"/>
              </a:ext>
            </a:extLst>
          </p:cNvPr>
          <p:cNvGrpSpPr/>
          <p:nvPr/>
        </p:nvGrpSpPr>
        <p:grpSpPr>
          <a:xfrm>
            <a:off x="2698136" y="2923547"/>
            <a:ext cx="3670864" cy="1058321"/>
            <a:chOff x="6361690" y="3839780"/>
            <a:chExt cx="3670864" cy="1058321"/>
          </a:xfrm>
        </p:grpSpPr>
        <p:grpSp>
          <p:nvGrpSpPr>
            <p:cNvPr id="10" name="Group 9">
              <a:extLst>
                <a:ext uri="{FF2B5EF4-FFF2-40B4-BE49-F238E27FC236}">
                  <a16:creationId xmlns:a16="http://schemas.microsoft.com/office/drawing/2014/main" id="{4388AB68-3FAF-DBAF-B2C4-AD1DF615E9B7}"/>
                </a:ext>
              </a:extLst>
            </p:cNvPr>
            <p:cNvGrpSpPr/>
            <p:nvPr/>
          </p:nvGrpSpPr>
          <p:grpSpPr>
            <a:xfrm flipH="1">
              <a:off x="6387323" y="3839780"/>
              <a:ext cx="3645231" cy="1058321"/>
              <a:chOff x="826160" y="2999209"/>
              <a:chExt cx="3645231" cy="1058321"/>
            </a:xfrm>
          </p:grpSpPr>
          <p:sp>
            <p:nvSpPr>
              <p:cNvPr id="13" name="Google Shape;96;p2">
                <a:extLst>
                  <a:ext uri="{FF2B5EF4-FFF2-40B4-BE49-F238E27FC236}">
                    <a16:creationId xmlns:a16="http://schemas.microsoft.com/office/drawing/2014/main" id="{BB5F876C-567B-21FF-E7E6-4FF4D39559D0}"/>
                  </a:ext>
                </a:extLst>
              </p:cNvPr>
              <p:cNvSpPr/>
              <p:nvPr/>
            </p:nvSpPr>
            <p:spPr>
              <a:xfrm>
                <a:off x="1022476" y="3124137"/>
                <a:ext cx="1627637" cy="807127"/>
              </a:xfrm>
              <a:custGeom>
                <a:avLst/>
                <a:gdLst/>
                <a:ahLst/>
                <a:cxnLst/>
                <a:rect l="l" t="t" r="r" b="b"/>
                <a:pathLst>
                  <a:path w="21600" h="21600" extrusionOk="0">
                    <a:moveTo>
                      <a:pt x="0" y="0"/>
                    </a:moveTo>
                    <a:lnTo>
                      <a:pt x="0" y="17660"/>
                    </a:lnTo>
                    <a:cubicBezTo>
                      <a:pt x="0" y="19833"/>
                      <a:pt x="876" y="21600"/>
                      <a:pt x="1954" y="21600"/>
                    </a:cubicBezTo>
                    <a:lnTo>
                      <a:pt x="21600" y="21600"/>
                    </a:lnTo>
                    <a:lnTo>
                      <a:pt x="21600" y="0"/>
                    </a:lnTo>
                    <a:lnTo>
                      <a:pt x="0" y="0"/>
                    </a:lnTo>
                    <a:close/>
                  </a:path>
                </a:pathLst>
              </a:custGeom>
              <a:solidFill>
                <a:schemeClr val="bg2">
                  <a:lumMod val="90000"/>
                </a:schemeClr>
              </a:solidFill>
              <a:ln>
                <a:noFill/>
              </a:ln>
            </p:spPr>
            <p:txBody>
              <a:bodyPr spcFirstLastPara="1" wrap="square" lIns="28575" tIns="28575" rIns="28575" bIns="28575" anchor="ctr" anchorCtr="0">
                <a:noAutofit/>
              </a:bodyPr>
              <a:lstStyle/>
              <a:p>
                <a:endParaRPr sz="1350">
                  <a:solidFill>
                    <a:schemeClr val="dk1"/>
                  </a:solidFill>
                  <a:latin typeface="Calibri"/>
                  <a:cs typeface="Calibri"/>
                  <a:sym typeface="Calibri"/>
                </a:endParaRPr>
              </a:p>
            </p:txBody>
          </p:sp>
          <p:sp>
            <p:nvSpPr>
              <p:cNvPr id="14" name="Google Shape;97;p2">
                <a:extLst>
                  <a:ext uri="{FF2B5EF4-FFF2-40B4-BE49-F238E27FC236}">
                    <a16:creationId xmlns:a16="http://schemas.microsoft.com/office/drawing/2014/main" id="{51594C34-432E-D6A9-6C3B-D7A4FA6626F7}"/>
                  </a:ext>
                </a:extLst>
              </p:cNvPr>
              <p:cNvSpPr/>
              <p:nvPr/>
            </p:nvSpPr>
            <p:spPr>
              <a:xfrm>
                <a:off x="826160" y="2999209"/>
                <a:ext cx="3645231" cy="1058321"/>
              </a:xfrm>
              <a:custGeom>
                <a:avLst/>
                <a:gdLst/>
                <a:ahLst/>
                <a:cxnLst/>
                <a:rect l="l" t="t" r="r" b="b"/>
                <a:pathLst>
                  <a:path w="21597" h="21600" extrusionOk="0">
                    <a:moveTo>
                      <a:pt x="20728" y="0"/>
                    </a:moveTo>
                    <a:lnTo>
                      <a:pt x="872" y="0"/>
                    </a:lnTo>
                    <a:cubicBezTo>
                      <a:pt x="391" y="0"/>
                      <a:pt x="0" y="1348"/>
                      <a:pt x="0" y="3005"/>
                    </a:cubicBezTo>
                    <a:cubicBezTo>
                      <a:pt x="0" y="4662"/>
                      <a:pt x="391" y="6010"/>
                      <a:pt x="872" y="6010"/>
                    </a:cubicBezTo>
                    <a:lnTo>
                      <a:pt x="5398" y="6010"/>
                    </a:lnTo>
                    <a:cubicBezTo>
                      <a:pt x="5631" y="6010"/>
                      <a:pt x="5853" y="6329"/>
                      <a:pt x="6014" y="6893"/>
                    </a:cubicBezTo>
                    <a:lnTo>
                      <a:pt x="10027" y="20717"/>
                    </a:lnTo>
                    <a:cubicBezTo>
                      <a:pt x="10191" y="21281"/>
                      <a:pt x="10413" y="21600"/>
                      <a:pt x="10643" y="21600"/>
                    </a:cubicBezTo>
                    <a:lnTo>
                      <a:pt x="20725" y="21600"/>
                    </a:lnTo>
                    <a:cubicBezTo>
                      <a:pt x="21206" y="21600"/>
                      <a:pt x="21597" y="20252"/>
                      <a:pt x="21597" y="18595"/>
                    </a:cubicBezTo>
                    <a:lnTo>
                      <a:pt x="21597" y="3005"/>
                    </a:lnTo>
                    <a:cubicBezTo>
                      <a:pt x="21600" y="1348"/>
                      <a:pt x="21209" y="0"/>
                      <a:pt x="20728" y="0"/>
                    </a:cubicBezTo>
                    <a:close/>
                  </a:path>
                </a:pathLst>
              </a:custGeom>
              <a:solidFill>
                <a:srgbClr val="9ACCCE"/>
              </a:solidFill>
              <a:ln>
                <a:noFill/>
              </a:ln>
            </p:spPr>
            <p:txBody>
              <a:bodyPr spcFirstLastPara="1" wrap="square" lIns="28575" tIns="28575" rIns="28575" bIns="28575" anchor="ctr" anchorCtr="0">
                <a:noAutofit/>
              </a:bodyPr>
              <a:lstStyle/>
              <a:p>
                <a:endParaRPr sz="1350" dirty="0">
                  <a:solidFill>
                    <a:schemeClr val="dk1"/>
                  </a:solidFill>
                  <a:latin typeface="Calibri"/>
                  <a:ea typeface="Calibri"/>
                  <a:cs typeface="Calibri"/>
                  <a:sym typeface="Calibri"/>
                </a:endParaRPr>
              </a:p>
            </p:txBody>
          </p:sp>
        </p:grpSp>
        <p:sp>
          <p:nvSpPr>
            <p:cNvPr id="11" name="Google Shape;123;p2">
              <a:extLst>
                <a:ext uri="{FF2B5EF4-FFF2-40B4-BE49-F238E27FC236}">
                  <a16:creationId xmlns:a16="http://schemas.microsoft.com/office/drawing/2014/main" id="{F33A7AD3-B64E-EBF7-5865-6DA860F44747}"/>
                </a:ext>
              </a:extLst>
            </p:cNvPr>
            <p:cNvSpPr txBox="1"/>
            <p:nvPr/>
          </p:nvSpPr>
          <p:spPr>
            <a:xfrm flipH="1">
              <a:off x="9220965" y="4179395"/>
              <a:ext cx="503340" cy="592440"/>
            </a:xfrm>
            <a:prstGeom prst="rect">
              <a:avLst/>
            </a:prstGeom>
            <a:noFill/>
            <a:ln>
              <a:noFill/>
            </a:ln>
          </p:spPr>
          <p:txBody>
            <a:bodyPr spcFirstLastPara="1" wrap="square" lIns="0" tIns="34275" rIns="0" bIns="34275" anchor="b" anchorCtr="0">
              <a:spAutoFit/>
            </a:bodyPr>
            <a:lstStyle/>
            <a:p>
              <a:pPr algn="ctr"/>
              <a:r>
                <a:rPr lang="en-US" sz="3400" b="1" dirty="0">
                  <a:solidFill>
                    <a:schemeClr val="tx1">
                      <a:lumMod val="85000"/>
                      <a:lumOff val="15000"/>
                    </a:schemeClr>
                  </a:solidFill>
                  <a:latin typeface="Calibri"/>
                  <a:ea typeface="Calibri"/>
                  <a:cs typeface="Calibri"/>
                  <a:sym typeface="Calibri"/>
                </a:rPr>
                <a:t>02</a:t>
              </a:r>
              <a:endParaRPr sz="3400" dirty="0">
                <a:solidFill>
                  <a:schemeClr val="tx1">
                    <a:lumMod val="85000"/>
                    <a:lumOff val="15000"/>
                  </a:schemeClr>
                </a:solidFill>
              </a:endParaRPr>
            </a:p>
          </p:txBody>
        </p:sp>
        <p:sp>
          <p:nvSpPr>
            <p:cNvPr id="12" name="TextBox 11">
              <a:extLst>
                <a:ext uri="{FF2B5EF4-FFF2-40B4-BE49-F238E27FC236}">
                  <a16:creationId xmlns:a16="http://schemas.microsoft.com/office/drawing/2014/main" id="{8F7D102C-1702-9FF5-1008-D1AB29C2F8D3}"/>
                </a:ext>
              </a:extLst>
            </p:cNvPr>
            <p:cNvSpPr txBox="1"/>
            <p:nvPr/>
          </p:nvSpPr>
          <p:spPr>
            <a:xfrm>
              <a:off x="6361690" y="4168024"/>
              <a:ext cx="2086668" cy="400494"/>
            </a:xfrm>
            <a:prstGeom prst="rect">
              <a:avLst/>
            </a:prstGeom>
            <a:noFill/>
          </p:spPr>
          <p:txBody>
            <a:bodyPr wrap="square">
              <a:spAutoFit/>
            </a:bodyPr>
            <a:lstStyle/>
            <a:p>
              <a:pPr algn="just"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الأتمتة لدعم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8D873299-0476-1EA7-6B3C-A7E540788671}"/>
              </a:ext>
            </a:extLst>
          </p:cNvPr>
          <p:cNvGrpSpPr/>
          <p:nvPr/>
        </p:nvGrpSpPr>
        <p:grpSpPr>
          <a:xfrm>
            <a:off x="6540661" y="2924217"/>
            <a:ext cx="3645231" cy="1058321"/>
            <a:chOff x="6387323" y="2390541"/>
            <a:chExt cx="3645231" cy="1058321"/>
          </a:xfrm>
        </p:grpSpPr>
        <p:grpSp>
          <p:nvGrpSpPr>
            <p:cNvPr id="16" name="Group 15">
              <a:extLst>
                <a:ext uri="{FF2B5EF4-FFF2-40B4-BE49-F238E27FC236}">
                  <a16:creationId xmlns:a16="http://schemas.microsoft.com/office/drawing/2014/main" id="{C1BD4CCA-FC2E-BAF5-6766-DC136190D833}"/>
                </a:ext>
              </a:extLst>
            </p:cNvPr>
            <p:cNvGrpSpPr/>
            <p:nvPr/>
          </p:nvGrpSpPr>
          <p:grpSpPr>
            <a:xfrm flipH="1">
              <a:off x="6387323" y="2390541"/>
              <a:ext cx="3645231" cy="1058321"/>
              <a:chOff x="826160" y="1549970"/>
              <a:chExt cx="3645231" cy="1058321"/>
            </a:xfrm>
          </p:grpSpPr>
          <p:sp>
            <p:nvSpPr>
              <p:cNvPr id="19" name="Google Shape;92;p2">
                <a:extLst>
                  <a:ext uri="{FF2B5EF4-FFF2-40B4-BE49-F238E27FC236}">
                    <a16:creationId xmlns:a16="http://schemas.microsoft.com/office/drawing/2014/main" id="{0961C8C7-CF02-97DF-42F0-5C8168B0F2AA}"/>
                  </a:ext>
                </a:extLst>
              </p:cNvPr>
              <p:cNvSpPr/>
              <p:nvPr/>
            </p:nvSpPr>
            <p:spPr>
              <a:xfrm>
                <a:off x="1022476" y="1674898"/>
                <a:ext cx="1627637" cy="807127"/>
              </a:xfrm>
              <a:custGeom>
                <a:avLst/>
                <a:gdLst/>
                <a:ahLst/>
                <a:cxnLst/>
                <a:rect l="l" t="t" r="r" b="b"/>
                <a:pathLst>
                  <a:path w="21600" h="21600" extrusionOk="0">
                    <a:moveTo>
                      <a:pt x="0" y="0"/>
                    </a:moveTo>
                    <a:lnTo>
                      <a:pt x="0" y="17660"/>
                    </a:lnTo>
                    <a:cubicBezTo>
                      <a:pt x="0" y="19833"/>
                      <a:pt x="876" y="21600"/>
                      <a:pt x="1954" y="21600"/>
                    </a:cubicBezTo>
                    <a:lnTo>
                      <a:pt x="21600" y="21600"/>
                    </a:lnTo>
                    <a:lnTo>
                      <a:pt x="21600" y="0"/>
                    </a:lnTo>
                    <a:lnTo>
                      <a:pt x="0" y="0"/>
                    </a:lnTo>
                    <a:close/>
                  </a:path>
                </a:pathLst>
              </a:custGeom>
              <a:solidFill>
                <a:schemeClr val="bg2">
                  <a:lumMod val="90000"/>
                </a:schemeClr>
              </a:solidFill>
              <a:ln>
                <a:noFill/>
              </a:ln>
            </p:spPr>
            <p:txBody>
              <a:bodyPr spcFirstLastPara="1" wrap="square" lIns="28575" tIns="28575" rIns="28575" bIns="28575" anchor="ctr" anchorCtr="0">
                <a:noAutofit/>
              </a:bodyPr>
              <a:lstStyle/>
              <a:p>
                <a:endParaRPr sz="1350">
                  <a:solidFill>
                    <a:schemeClr val="dk1"/>
                  </a:solidFill>
                  <a:latin typeface="Calibri"/>
                  <a:ea typeface="Calibri"/>
                  <a:cs typeface="Calibri"/>
                  <a:sym typeface="Calibri"/>
                </a:endParaRPr>
              </a:p>
            </p:txBody>
          </p:sp>
          <p:sp>
            <p:nvSpPr>
              <p:cNvPr id="22" name="Google Shape;93;p2">
                <a:extLst>
                  <a:ext uri="{FF2B5EF4-FFF2-40B4-BE49-F238E27FC236}">
                    <a16:creationId xmlns:a16="http://schemas.microsoft.com/office/drawing/2014/main" id="{7F20D2C2-CD7F-322C-CC31-494C1DF03EE5}"/>
                  </a:ext>
                </a:extLst>
              </p:cNvPr>
              <p:cNvSpPr/>
              <p:nvPr/>
            </p:nvSpPr>
            <p:spPr>
              <a:xfrm>
                <a:off x="826160" y="1549970"/>
                <a:ext cx="3645231" cy="1058321"/>
              </a:xfrm>
              <a:custGeom>
                <a:avLst/>
                <a:gdLst/>
                <a:ahLst/>
                <a:cxnLst/>
                <a:rect l="l" t="t" r="r" b="b"/>
                <a:pathLst>
                  <a:path w="21597" h="21600" extrusionOk="0">
                    <a:moveTo>
                      <a:pt x="20728" y="0"/>
                    </a:moveTo>
                    <a:lnTo>
                      <a:pt x="872" y="0"/>
                    </a:lnTo>
                    <a:cubicBezTo>
                      <a:pt x="391" y="0"/>
                      <a:pt x="0" y="1348"/>
                      <a:pt x="0" y="3005"/>
                    </a:cubicBezTo>
                    <a:cubicBezTo>
                      <a:pt x="0" y="4662"/>
                      <a:pt x="391" y="6010"/>
                      <a:pt x="872" y="6010"/>
                    </a:cubicBezTo>
                    <a:lnTo>
                      <a:pt x="5398" y="6010"/>
                    </a:lnTo>
                    <a:cubicBezTo>
                      <a:pt x="5631" y="6010"/>
                      <a:pt x="5853" y="6329"/>
                      <a:pt x="6014" y="6893"/>
                    </a:cubicBezTo>
                    <a:lnTo>
                      <a:pt x="10027" y="20717"/>
                    </a:lnTo>
                    <a:cubicBezTo>
                      <a:pt x="10191" y="21281"/>
                      <a:pt x="10413" y="21600"/>
                      <a:pt x="10643" y="21600"/>
                    </a:cubicBezTo>
                    <a:lnTo>
                      <a:pt x="20725" y="21600"/>
                    </a:lnTo>
                    <a:cubicBezTo>
                      <a:pt x="21206" y="21600"/>
                      <a:pt x="21597" y="20252"/>
                      <a:pt x="21597" y="18595"/>
                    </a:cubicBezTo>
                    <a:lnTo>
                      <a:pt x="21597" y="3005"/>
                    </a:lnTo>
                    <a:cubicBezTo>
                      <a:pt x="21600" y="1348"/>
                      <a:pt x="21209" y="0"/>
                      <a:pt x="20728" y="0"/>
                    </a:cubicBezTo>
                    <a:close/>
                  </a:path>
                </a:pathLst>
              </a:custGeom>
              <a:solidFill>
                <a:srgbClr val="3D8E92"/>
              </a:solidFill>
              <a:ln>
                <a:noFill/>
              </a:ln>
            </p:spPr>
            <p:txBody>
              <a:bodyPr spcFirstLastPara="1" wrap="square" lIns="28575" tIns="28575" rIns="28575" bIns="28575" anchor="ctr" anchorCtr="0">
                <a:noAutofit/>
              </a:bodyPr>
              <a:lstStyle/>
              <a:p>
                <a:endParaRPr sz="1350" dirty="0">
                  <a:solidFill>
                    <a:schemeClr val="dk1"/>
                  </a:solidFill>
                  <a:latin typeface="Calibri"/>
                  <a:ea typeface="Calibri"/>
                  <a:cs typeface="Calibri"/>
                  <a:sym typeface="Calibri"/>
                </a:endParaRPr>
              </a:p>
            </p:txBody>
          </p:sp>
        </p:grpSp>
        <p:sp>
          <p:nvSpPr>
            <p:cNvPr id="17" name="Google Shape;122;p2">
              <a:extLst>
                <a:ext uri="{FF2B5EF4-FFF2-40B4-BE49-F238E27FC236}">
                  <a16:creationId xmlns:a16="http://schemas.microsoft.com/office/drawing/2014/main" id="{6FE21E9D-B257-89CE-4FB5-EE6F8C10D428}"/>
                </a:ext>
              </a:extLst>
            </p:cNvPr>
            <p:cNvSpPr txBox="1"/>
            <p:nvPr/>
          </p:nvSpPr>
          <p:spPr>
            <a:xfrm flipH="1">
              <a:off x="9041066" y="2730156"/>
              <a:ext cx="795173" cy="592440"/>
            </a:xfrm>
            <a:prstGeom prst="rect">
              <a:avLst/>
            </a:prstGeom>
            <a:noFill/>
            <a:ln>
              <a:noFill/>
            </a:ln>
          </p:spPr>
          <p:txBody>
            <a:bodyPr spcFirstLastPara="1" wrap="square" lIns="0" tIns="34275" rIns="0" bIns="34275" anchor="b" anchorCtr="0">
              <a:spAutoFit/>
            </a:bodyPr>
            <a:lstStyle/>
            <a:p>
              <a:pPr algn="ctr"/>
              <a:r>
                <a:rPr lang="en-US" sz="3400" b="1" dirty="0">
                  <a:solidFill>
                    <a:schemeClr val="tx1">
                      <a:lumMod val="85000"/>
                      <a:lumOff val="15000"/>
                    </a:schemeClr>
                  </a:solidFill>
                  <a:latin typeface="Calibri"/>
                  <a:ea typeface="Calibri"/>
                  <a:cs typeface="Calibri"/>
                  <a:sym typeface="Calibri"/>
                </a:rPr>
                <a:t>01</a:t>
              </a:r>
              <a:endParaRPr sz="3400" dirty="0">
                <a:solidFill>
                  <a:schemeClr val="tx1">
                    <a:lumMod val="85000"/>
                    <a:lumOff val="15000"/>
                  </a:schemeClr>
                </a:solidFill>
              </a:endParaRPr>
            </a:p>
          </p:txBody>
        </p:sp>
        <p:sp>
          <p:nvSpPr>
            <p:cNvPr id="18" name="TextBox 17">
              <a:extLst>
                <a:ext uri="{FF2B5EF4-FFF2-40B4-BE49-F238E27FC236}">
                  <a16:creationId xmlns:a16="http://schemas.microsoft.com/office/drawing/2014/main" id="{1CFD00BD-0973-A198-06CC-89018030381C}"/>
                </a:ext>
              </a:extLst>
            </p:cNvPr>
            <p:cNvSpPr txBox="1"/>
            <p:nvPr/>
          </p:nvSpPr>
          <p:spPr>
            <a:xfrm>
              <a:off x="6411978" y="2584932"/>
              <a:ext cx="2086668" cy="719043"/>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قياس الأداء باستخدام الذكاء الاصطناعي</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09FAB79D-9E5F-6460-141D-1EC6554DFA40}"/>
              </a:ext>
            </a:extLst>
          </p:cNvPr>
          <p:cNvGrpSpPr/>
          <p:nvPr/>
        </p:nvGrpSpPr>
        <p:grpSpPr>
          <a:xfrm>
            <a:off x="4546384" y="4310112"/>
            <a:ext cx="3645231" cy="1058321"/>
            <a:chOff x="6387323" y="3839780"/>
            <a:chExt cx="3645231" cy="1058321"/>
          </a:xfrm>
        </p:grpSpPr>
        <p:grpSp>
          <p:nvGrpSpPr>
            <p:cNvPr id="31" name="Group 30">
              <a:extLst>
                <a:ext uri="{FF2B5EF4-FFF2-40B4-BE49-F238E27FC236}">
                  <a16:creationId xmlns:a16="http://schemas.microsoft.com/office/drawing/2014/main" id="{B59185A8-77B5-8F8F-1B5A-A00F108646BA}"/>
                </a:ext>
              </a:extLst>
            </p:cNvPr>
            <p:cNvGrpSpPr/>
            <p:nvPr/>
          </p:nvGrpSpPr>
          <p:grpSpPr>
            <a:xfrm flipH="1">
              <a:off x="6387323" y="3839780"/>
              <a:ext cx="3645231" cy="1058321"/>
              <a:chOff x="826160" y="2999209"/>
              <a:chExt cx="3645231" cy="1058321"/>
            </a:xfrm>
          </p:grpSpPr>
          <p:sp>
            <p:nvSpPr>
              <p:cNvPr id="34" name="Google Shape;96;p2">
                <a:extLst>
                  <a:ext uri="{FF2B5EF4-FFF2-40B4-BE49-F238E27FC236}">
                    <a16:creationId xmlns:a16="http://schemas.microsoft.com/office/drawing/2014/main" id="{5B20BE7E-7D3F-EB62-D1B5-9F846A4B39F8}"/>
                  </a:ext>
                </a:extLst>
              </p:cNvPr>
              <p:cNvSpPr/>
              <p:nvPr/>
            </p:nvSpPr>
            <p:spPr>
              <a:xfrm>
                <a:off x="1022476" y="3124137"/>
                <a:ext cx="1627637" cy="807127"/>
              </a:xfrm>
              <a:custGeom>
                <a:avLst/>
                <a:gdLst/>
                <a:ahLst/>
                <a:cxnLst/>
                <a:rect l="l" t="t" r="r" b="b"/>
                <a:pathLst>
                  <a:path w="21600" h="21600" extrusionOk="0">
                    <a:moveTo>
                      <a:pt x="0" y="0"/>
                    </a:moveTo>
                    <a:lnTo>
                      <a:pt x="0" y="17660"/>
                    </a:lnTo>
                    <a:cubicBezTo>
                      <a:pt x="0" y="19833"/>
                      <a:pt x="876" y="21600"/>
                      <a:pt x="1954" y="21600"/>
                    </a:cubicBezTo>
                    <a:lnTo>
                      <a:pt x="21600" y="21600"/>
                    </a:lnTo>
                    <a:lnTo>
                      <a:pt x="21600" y="0"/>
                    </a:lnTo>
                    <a:lnTo>
                      <a:pt x="0" y="0"/>
                    </a:lnTo>
                    <a:close/>
                  </a:path>
                </a:pathLst>
              </a:custGeom>
              <a:solidFill>
                <a:schemeClr val="bg2">
                  <a:lumMod val="90000"/>
                </a:schemeClr>
              </a:solidFill>
              <a:ln>
                <a:noFill/>
              </a:ln>
            </p:spPr>
            <p:txBody>
              <a:bodyPr spcFirstLastPara="1" wrap="square" lIns="28575" tIns="28575" rIns="28575" bIns="28575" anchor="ctr" anchorCtr="0">
                <a:noAutofit/>
              </a:bodyPr>
              <a:lstStyle/>
              <a:p>
                <a:endParaRPr sz="1350">
                  <a:solidFill>
                    <a:schemeClr val="dk1"/>
                  </a:solidFill>
                  <a:latin typeface="Calibri"/>
                  <a:cs typeface="Calibri"/>
                  <a:sym typeface="Calibri"/>
                </a:endParaRPr>
              </a:p>
            </p:txBody>
          </p:sp>
          <p:sp>
            <p:nvSpPr>
              <p:cNvPr id="35" name="Google Shape;97;p2">
                <a:extLst>
                  <a:ext uri="{FF2B5EF4-FFF2-40B4-BE49-F238E27FC236}">
                    <a16:creationId xmlns:a16="http://schemas.microsoft.com/office/drawing/2014/main" id="{C23D82E1-1FA0-6706-9DC9-AAEDBEC1CBE8}"/>
                  </a:ext>
                </a:extLst>
              </p:cNvPr>
              <p:cNvSpPr/>
              <p:nvPr/>
            </p:nvSpPr>
            <p:spPr>
              <a:xfrm>
                <a:off x="826160" y="2999209"/>
                <a:ext cx="3645231" cy="1058321"/>
              </a:xfrm>
              <a:custGeom>
                <a:avLst/>
                <a:gdLst/>
                <a:ahLst/>
                <a:cxnLst/>
                <a:rect l="l" t="t" r="r" b="b"/>
                <a:pathLst>
                  <a:path w="21597" h="21600" extrusionOk="0">
                    <a:moveTo>
                      <a:pt x="20728" y="0"/>
                    </a:moveTo>
                    <a:lnTo>
                      <a:pt x="872" y="0"/>
                    </a:lnTo>
                    <a:cubicBezTo>
                      <a:pt x="391" y="0"/>
                      <a:pt x="0" y="1348"/>
                      <a:pt x="0" y="3005"/>
                    </a:cubicBezTo>
                    <a:cubicBezTo>
                      <a:pt x="0" y="4662"/>
                      <a:pt x="391" y="6010"/>
                      <a:pt x="872" y="6010"/>
                    </a:cubicBezTo>
                    <a:lnTo>
                      <a:pt x="5398" y="6010"/>
                    </a:lnTo>
                    <a:cubicBezTo>
                      <a:pt x="5631" y="6010"/>
                      <a:pt x="5853" y="6329"/>
                      <a:pt x="6014" y="6893"/>
                    </a:cubicBezTo>
                    <a:lnTo>
                      <a:pt x="10027" y="20717"/>
                    </a:lnTo>
                    <a:cubicBezTo>
                      <a:pt x="10191" y="21281"/>
                      <a:pt x="10413" y="21600"/>
                      <a:pt x="10643" y="21600"/>
                    </a:cubicBezTo>
                    <a:lnTo>
                      <a:pt x="20725" y="21600"/>
                    </a:lnTo>
                    <a:cubicBezTo>
                      <a:pt x="21206" y="21600"/>
                      <a:pt x="21597" y="20252"/>
                      <a:pt x="21597" y="18595"/>
                    </a:cubicBezTo>
                    <a:lnTo>
                      <a:pt x="21597" y="3005"/>
                    </a:lnTo>
                    <a:cubicBezTo>
                      <a:pt x="21600" y="1348"/>
                      <a:pt x="21209" y="0"/>
                      <a:pt x="20728" y="0"/>
                    </a:cubicBezTo>
                    <a:close/>
                  </a:path>
                </a:pathLst>
              </a:custGeom>
              <a:solidFill>
                <a:srgbClr val="FFCC66"/>
              </a:solidFill>
              <a:ln>
                <a:noFill/>
              </a:ln>
            </p:spPr>
            <p:txBody>
              <a:bodyPr spcFirstLastPara="1" wrap="square" lIns="28575" tIns="28575" rIns="28575" bIns="28575" anchor="ctr" anchorCtr="0">
                <a:noAutofit/>
              </a:bodyPr>
              <a:lstStyle/>
              <a:p>
                <a:endParaRPr sz="1350" dirty="0">
                  <a:solidFill>
                    <a:schemeClr val="dk1"/>
                  </a:solidFill>
                  <a:latin typeface="Calibri"/>
                  <a:ea typeface="Calibri"/>
                  <a:cs typeface="Calibri"/>
                  <a:sym typeface="Calibri"/>
                </a:endParaRPr>
              </a:p>
            </p:txBody>
          </p:sp>
        </p:grpSp>
        <p:sp>
          <p:nvSpPr>
            <p:cNvPr id="32" name="Google Shape;123;p2">
              <a:extLst>
                <a:ext uri="{FF2B5EF4-FFF2-40B4-BE49-F238E27FC236}">
                  <a16:creationId xmlns:a16="http://schemas.microsoft.com/office/drawing/2014/main" id="{AD476045-5ECF-B12B-CFB1-DD9621BF4F0F}"/>
                </a:ext>
              </a:extLst>
            </p:cNvPr>
            <p:cNvSpPr txBox="1"/>
            <p:nvPr/>
          </p:nvSpPr>
          <p:spPr>
            <a:xfrm flipH="1">
              <a:off x="9220965" y="4179395"/>
              <a:ext cx="503340" cy="592440"/>
            </a:xfrm>
            <a:prstGeom prst="rect">
              <a:avLst/>
            </a:prstGeom>
            <a:noFill/>
            <a:ln>
              <a:noFill/>
            </a:ln>
          </p:spPr>
          <p:txBody>
            <a:bodyPr spcFirstLastPara="1" wrap="square" lIns="0" tIns="34275" rIns="0" bIns="34275" anchor="b" anchorCtr="0">
              <a:spAutoFit/>
            </a:bodyPr>
            <a:lstStyle/>
            <a:p>
              <a:pPr algn="ctr"/>
              <a:r>
                <a:rPr lang="en-US" sz="3400" b="1" dirty="0">
                  <a:solidFill>
                    <a:schemeClr val="tx1">
                      <a:lumMod val="85000"/>
                      <a:lumOff val="15000"/>
                    </a:schemeClr>
                  </a:solidFill>
                  <a:latin typeface="Calibri"/>
                  <a:ea typeface="Calibri"/>
                  <a:cs typeface="Calibri"/>
                  <a:sym typeface="Calibri"/>
                </a:rPr>
                <a:t>03</a:t>
              </a:r>
              <a:endParaRPr sz="3400" dirty="0">
                <a:solidFill>
                  <a:schemeClr val="tx1">
                    <a:lumMod val="85000"/>
                    <a:lumOff val="15000"/>
                  </a:schemeClr>
                </a:solidFill>
              </a:endParaRPr>
            </a:p>
          </p:txBody>
        </p:sp>
        <p:sp>
          <p:nvSpPr>
            <p:cNvPr id="33" name="TextBox 32">
              <a:extLst>
                <a:ext uri="{FF2B5EF4-FFF2-40B4-BE49-F238E27FC236}">
                  <a16:creationId xmlns:a16="http://schemas.microsoft.com/office/drawing/2014/main" id="{9320803F-DA83-59A4-BB7E-059E91447CCE}"/>
                </a:ext>
              </a:extLst>
            </p:cNvPr>
            <p:cNvSpPr txBox="1"/>
            <p:nvPr/>
          </p:nvSpPr>
          <p:spPr>
            <a:xfrm>
              <a:off x="6387323" y="3964708"/>
              <a:ext cx="2470323" cy="703911"/>
            </a:xfrm>
            <a:prstGeom prst="rect">
              <a:avLst/>
            </a:prstGeom>
            <a:noFill/>
          </p:spPr>
          <p:txBody>
            <a:bodyPr wrap="square">
              <a:spAutoFit/>
            </a:bodyPr>
            <a:lstStyle/>
            <a:p>
              <a:pPr algn="ctr" rtl="1">
                <a:lnSpc>
                  <a:spcPct val="115000"/>
                </a:lnSpc>
              </a:pPr>
              <a:r>
                <a:rPr lang="ar-EG"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استخدام الحوسبة السحابية </a:t>
              </a:r>
              <a:r>
                <a:rPr lang="en-US"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(Cloud Computing)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299467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B7FA18EC-8C96-8625-44DE-E93FF7BDCFB6}"/>
              </a:ext>
            </a:extLst>
          </p:cNvPr>
          <p:cNvGrpSpPr/>
          <p:nvPr/>
        </p:nvGrpSpPr>
        <p:grpSpPr>
          <a:xfrm>
            <a:off x="4872097" y="2383292"/>
            <a:ext cx="3066456" cy="546444"/>
            <a:chOff x="6407873" y="852105"/>
            <a:chExt cx="4259941" cy="759124"/>
          </a:xfrm>
        </p:grpSpPr>
        <p:grpSp>
          <p:nvGrpSpPr>
            <p:cNvPr id="55" name="Group 54">
              <a:extLst>
                <a:ext uri="{FF2B5EF4-FFF2-40B4-BE49-F238E27FC236}">
                  <a16:creationId xmlns:a16="http://schemas.microsoft.com/office/drawing/2014/main" id="{C2A10D9B-5675-57A1-F196-82DC4B989AAD}"/>
                </a:ext>
              </a:extLst>
            </p:cNvPr>
            <p:cNvGrpSpPr/>
            <p:nvPr/>
          </p:nvGrpSpPr>
          <p:grpSpPr>
            <a:xfrm>
              <a:off x="6407873" y="852105"/>
              <a:ext cx="4259941" cy="759124"/>
              <a:chOff x="6407873" y="852105"/>
              <a:chExt cx="4259941" cy="759124"/>
            </a:xfrm>
          </p:grpSpPr>
          <p:grpSp>
            <p:nvGrpSpPr>
              <p:cNvPr id="57" name="Group 56">
                <a:extLst>
                  <a:ext uri="{FF2B5EF4-FFF2-40B4-BE49-F238E27FC236}">
                    <a16:creationId xmlns:a16="http://schemas.microsoft.com/office/drawing/2014/main" id="{350D2937-F156-4872-7EB7-35C2FA06E344}"/>
                  </a:ext>
                </a:extLst>
              </p:cNvPr>
              <p:cNvGrpSpPr/>
              <p:nvPr/>
            </p:nvGrpSpPr>
            <p:grpSpPr>
              <a:xfrm flipH="1">
                <a:off x="6407873" y="852105"/>
                <a:ext cx="4259941" cy="759124"/>
                <a:chOff x="7660476" y="2680905"/>
                <a:chExt cx="4259941" cy="759124"/>
              </a:xfrm>
            </p:grpSpPr>
            <p:sp>
              <p:nvSpPr>
                <p:cNvPr id="59" name="Freeform: Shape 58">
                  <a:extLst>
                    <a:ext uri="{FF2B5EF4-FFF2-40B4-BE49-F238E27FC236}">
                      <a16:creationId xmlns:a16="http://schemas.microsoft.com/office/drawing/2014/main" id="{475BC0A3-D9C5-A4CE-84AA-3BD4DD00A0C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4211A067-6EA0-44C0-121E-F683AF608DC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37D451C2-8CF6-7DD5-3F8C-E382B53CFA5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8" name="TextBox 31">
                <a:extLst>
                  <a:ext uri="{FF2B5EF4-FFF2-40B4-BE49-F238E27FC236}">
                    <a16:creationId xmlns:a16="http://schemas.microsoft.com/office/drawing/2014/main" id="{36B4EC01-C94C-D232-F018-D4CFE93C9A26}"/>
                  </a:ext>
                </a:extLst>
              </p:cNvPr>
              <p:cNvSpPr txBox="1"/>
              <p:nvPr/>
            </p:nvSpPr>
            <p:spPr>
              <a:xfrm>
                <a:off x="9690852" y="1070085"/>
                <a:ext cx="781583" cy="494007"/>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01</a:t>
                </a:r>
              </a:p>
            </p:txBody>
          </p:sp>
        </p:grpSp>
        <p:sp>
          <p:nvSpPr>
            <p:cNvPr id="56" name="TextBox 55">
              <a:extLst>
                <a:ext uri="{FF2B5EF4-FFF2-40B4-BE49-F238E27FC236}">
                  <a16:creationId xmlns:a16="http://schemas.microsoft.com/office/drawing/2014/main" id="{E26521CF-2D35-C29B-3961-6CF9FF859D95}"/>
                </a:ext>
              </a:extLst>
            </p:cNvPr>
            <p:cNvSpPr txBox="1"/>
            <p:nvPr/>
          </p:nvSpPr>
          <p:spPr>
            <a:xfrm>
              <a:off x="6555155" y="930604"/>
              <a:ext cx="3022623" cy="61221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الهدف الأساسي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3FEF6A1E-49E2-79C5-6392-CFC48B4EDA82}"/>
              </a:ext>
            </a:extLst>
          </p:cNvPr>
          <p:cNvGrpSpPr/>
          <p:nvPr/>
        </p:nvGrpSpPr>
        <p:grpSpPr>
          <a:xfrm>
            <a:off x="4214129" y="3317785"/>
            <a:ext cx="4488165" cy="799795"/>
            <a:chOff x="6407873" y="2054603"/>
            <a:chExt cx="4259941" cy="759125"/>
          </a:xfrm>
        </p:grpSpPr>
        <p:grpSp>
          <p:nvGrpSpPr>
            <p:cNvPr id="63" name="Group 62">
              <a:extLst>
                <a:ext uri="{FF2B5EF4-FFF2-40B4-BE49-F238E27FC236}">
                  <a16:creationId xmlns:a16="http://schemas.microsoft.com/office/drawing/2014/main" id="{BA16EAD4-1EEB-922B-66FF-38F7E512528E}"/>
                </a:ext>
              </a:extLst>
            </p:cNvPr>
            <p:cNvGrpSpPr/>
            <p:nvPr/>
          </p:nvGrpSpPr>
          <p:grpSpPr>
            <a:xfrm>
              <a:off x="6407873" y="2054603"/>
              <a:ext cx="4259941" cy="759125"/>
              <a:chOff x="6407873" y="2054603"/>
              <a:chExt cx="4259941" cy="759125"/>
            </a:xfrm>
          </p:grpSpPr>
          <p:grpSp>
            <p:nvGrpSpPr>
              <p:cNvPr id="65" name="Group 64">
                <a:extLst>
                  <a:ext uri="{FF2B5EF4-FFF2-40B4-BE49-F238E27FC236}">
                    <a16:creationId xmlns:a16="http://schemas.microsoft.com/office/drawing/2014/main" id="{D77B3BC8-29EB-0D80-6849-2F6FACC5F480}"/>
                  </a:ext>
                </a:extLst>
              </p:cNvPr>
              <p:cNvGrpSpPr/>
              <p:nvPr/>
            </p:nvGrpSpPr>
            <p:grpSpPr>
              <a:xfrm flipH="1">
                <a:off x="6407873" y="2054603"/>
                <a:ext cx="4259941" cy="759125"/>
                <a:chOff x="7660476" y="2680904"/>
                <a:chExt cx="4259941" cy="759125"/>
              </a:xfrm>
            </p:grpSpPr>
            <p:sp>
              <p:nvSpPr>
                <p:cNvPr id="67" name="Freeform: Shape 66">
                  <a:extLst>
                    <a:ext uri="{FF2B5EF4-FFF2-40B4-BE49-F238E27FC236}">
                      <a16:creationId xmlns:a16="http://schemas.microsoft.com/office/drawing/2014/main" id="{869B400E-DB1C-5650-1D91-3904582A5B77}"/>
                    </a:ext>
                  </a:extLst>
                </p:cNvPr>
                <p:cNvSpPr/>
                <p:nvPr/>
              </p:nvSpPr>
              <p:spPr>
                <a:xfrm>
                  <a:off x="8637260" y="2680904"/>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B9C35649-BF04-8E2B-7146-9105F9BBFCF6}"/>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8608AE76-D441-232E-C492-E7B53356EAE8}"/>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66" name="TextBox 31">
                <a:extLst>
                  <a:ext uri="{FF2B5EF4-FFF2-40B4-BE49-F238E27FC236}">
                    <a16:creationId xmlns:a16="http://schemas.microsoft.com/office/drawing/2014/main" id="{B738697A-A099-C365-F1D6-27CAEEED805B}"/>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02</a:t>
                </a:r>
              </a:p>
            </p:txBody>
          </p:sp>
        </p:grpSp>
        <p:sp>
          <p:nvSpPr>
            <p:cNvPr id="64" name="TextBox 63">
              <a:extLst>
                <a:ext uri="{FF2B5EF4-FFF2-40B4-BE49-F238E27FC236}">
                  <a16:creationId xmlns:a16="http://schemas.microsoft.com/office/drawing/2014/main" id="{3A028C2C-4B04-4006-EB78-BA585DEC7B37}"/>
                </a:ext>
              </a:extLst>
            </p:cNvPr>
            <p:cNvSpPr txBox="1"/>
            <p:nvPr/>
          </p:nvSpPr>
          <p:spPr>
            <a:xfrm>
              <a:off x="6668408" y="2127355"/>
              <a:ext cx="3022623" cy="542624"/>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النطاق الزمني</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ED3FBBC0-6735-6F98-D03A-4C86CB8F0A68}"/>
              </a:ext>
            </a:extLst>
          </p:cNvPr>
          <p:cNvGrpSpPr/>
          <p:nvPr/>
        </p:nvGrpSpPr>
        <p:grpSpPr>
          <a:xfrm>
            <a:off x="4872100" y="4458471"/>
            <a:ext cx="3066453" cy="546444"/>
            <a:chOff x="6407873" y="3219525"/>
            <a:chExt cx="4259941" cy="759124"/>
          </a:xfrm>
        </p:grpSpPr>
        <p:grpSp>
          <p:nvGrpSpPr>
            <p:cNvPr id="71" name="Group 70">
              <a:extLst>
                <a:ext uri="{FF2B5EF4-FFF2-40B4-BE49-F238E27FC236}">
                  <a16:creationId xmlns:a16="http://schemas.microsoft.com/office/drawing/2014/main" id="{CBF652DF-3014-903D-4E89-7550A00281F4}"/>
                </a:ext>
              </a:extLst>
            </p:cNvPr>
            <p:cNvGrpSpPr/>
            <p:nvPr/>
          </p:nvGrpSpPr>
          <p:grpSpPr>
            <a:xfrm>
              <a:off x="6407873" y="3219525"/>
              <a:ext cx="4259941" cy="759124"/>
              <a:chOff x="6407873" y="3219525"/>
              <a:chExt cx="4259941" cy="759124"/>
            </a:xfrm>
          </p:grpSpPr>
          <p:grpSp>
            <p:nvGrpSpPr>
              <p:cNvPr id="73" name="Group 72">
                <a:extLst>
                  <a:ext uri="{FF2B5EF4-FFF2-40B4-BE49-F238E27FC236}">
                    <a16:creationId xmlns:a16="http://schemas.microsoft.com/office/drawing/2014/main" id="{D0C9892F-1047-17A9-3AB5-F5D1A9631FF0}"/>
                  </a:ext>
                </a:extLst>
              </p:cNvPr>
              <p:cNvGrpSpPr/>
              <p:nvPr/>
            </p:nvGrpSpPr>
            <p:grpSpPr>
              <a:xfrm flipH="1">
                <a:off x="6407873" y="3219525"/>
                <a:ext cx="4259941" cy="759124"/>
                <a:chOff x="7660476" y="2680905"/>
                <a:chExt cx="4259941" cy="759124"/>
              </a:xfrm>
            </p:grpSpPr>
            <p:sp>
              <p:nvSpPr>
                <p:cNvPr id="75" name="Freeform: Shape 74">
                  <a:extLst>
                    <a:ext uri="{FF2B5EF4-FFF2-40B4-BE49-F238E27FC236}">
                      <a16:creationId xmlns:a16="http://schemas.microsoft.com/office/drawing/2014/main" id="{EFB1C19D-F8E0-B2E1-C587-C3F49BF4422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7983FE74-DE35-43E9-3761-B479CCF668D3}"/>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DFBE2651-FF8C-80C9-B552-B438B01B8654}"/>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74" name="TextBox 31">
                <a:extLst>
                  <a:ext uri="{FF2B5EF4-FFF2-40B4-BE49-F238E27FC236}">
                    <a16:creationId xmlns:a16="http://schemas.microsoft.com/office/drawing/2014/main" id="{C58E5F3E-8D71-8262-B23E-BD35BBB98F7C}"/>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03</a:t>
                </a:r>
              </a:p>
            </p:txBody>
          </p:sp>
        </p:grpSp>
        <p:sp>
          <p:nvSpPr>
            <p:cNvPr id="72" name="TextBox 71">
              <a:extLst>
                <a:ext uri="{FF2B5EF4-FFF2-40B4-BE49-F238E27FC236}">
                  <a16:creationId xmlns:a16="http://schemas.microsoft.com/office/drawing/2014/main" id="{93F7B679-57C3-D905-013B-9098A2DEC608}"/>
                </a:ext>
              </a:extLst>
            </p:cNvPr>
            <p:cNvSpPr txBox="1"/>
            <p:nvPr/>
          </p:nvSpPr>
          <p:spPr>
            <a:xfrm>
              <a:off x="6578950" y="3257453"/>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التركيز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id="{E77A8AAC-2ADC-2532-DB3F-71C25F044ED7}"/>
              </a:ext>
            </a:extLst>
          </p:cNvPr>
          <p:cNvGrpSpPr/>
          <p:nvPr/>
        </p:nvGrpSpPr>
        <p:grpSpPr>
          <a:xfrm>
            <a:off x="4872100" y="5417902"/>
            <a:ext cx="3066453" cy="546444"/>
            <a:chOff x="6407873" y="4422023"/>
            <a:chExt cx="4259941" cy="759124"/>
          </a:xfrm>
        </p:grpSpPr>
        <p:grpSp>
          <p:nvGrpSpPr>
            <p:cNvPr id="79" name="Group 78">
              <a:extLst>
                <a:ext uri="{FF2B5EF4-FFF2-40B4-BE49-F238E27FC236}">
                  <a16:creationId xmlns:a16="http://schemas.microsoft.com/office/drawing/2014/main" id="{0071E949-6B86-7667-4F53-55428CD2BB13}"/>
                </a:ext>
              </a:extLst>
            </p:cNvPr>
            <p:cNvGrpSpPr/>
            <p:nvPr/>
          </p:nvGrpSpPr>
          <p:grpSpPr>
            <a:xfrm>
              <a:off x="6407873" y="4422023"/>
              <a:ext cx="4259941" cy="759124"/>
              <a:chOff x="6407873" y="4422023"/>
              <a:chExt cx="4259941" cy="759124"/>
            </a:xfrm>
          </p:grpSpPr>
          <p:grpSp>
            <p:nvGrpSpPr>
              <p:cNvPr id="81" name="Group 80">
                <a:extLst>
                  <a:ext uri="{FF2B5EF4-FFF2-40B4-BE49-F238E27FC236}">
                    <a16:creationId xmlns:a16="http://schemas.microsoft.com/office/drawing/2014/main" id="{BABDC081-DE3B-ED03-9C74-ADBA9E3A55BC}"/>
                  </a:ext>
                </a:extLst>
              </p:cNvPr>
              <p:cNvGrpSpPr/>
              <p:nvPr/>
            </p:nvGrpSpPr>
            <p:grpSpPr>
              <a:xfrm flipH="1">
                <a:off x="6407873" y="4422023"/>
                <a:ext cx="4259941" cy="759124"/>
                <a:chOff x="7660476" y="2680905"/>
                <a:chExt cx="4259941" cy="759124"/>
              </a:xfrm>
            </p:grpSpPr>
            <p:sp>
              <p:nvSpPr>
                <p:cNvPr id="83" name="Freeform: Shape 82">
                  <a:extLst>
                    <a:ext uri="{FF2B5EF4-FFF2-40B4-BE49-F238E27FC236}">
                      <a16:creationId xmlns:a16="http://schemas.microsoft.com/office/drawing/2014/main" id="{10E29103-BD4B-8FD3-AFC1-B6A370176542}"/>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33BB07B4-A30D-7613-F72C-6D4FE83AB281}"/>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7E7350D1-6069-71CE-A52E-D7AD1DF0D3A1}"/>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82" name="TextBox 31">
                <a:extLst>
                  <a:ext uri="{FF2B5EF4-FFF2-40B4-BE49-F238E27FC236}">
                    <a16:creationId xmlns:a16="http://schemas.microsoft.com/office/drawing/2014/main" id="{DC30E6C5-E4F6-E132-4648-D8849D0074D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04</a:t>
                </a:r>
              </a:p>
            </p:txBody>
          </p:sp>
        </p:grpSp>
        <p:sp>
          <p:nvSpPr>
            <p:cNvPr id="80" name="TextBox 79">
              <a:extLst>
                <a:ext uri="{FF2B5EF4-FFF2-40B4-BE49-F238E27FC236}">
                  <a16:creationId xmlns:a16="http://schemas.microsoft.com/office/drawing/2014/main" id="{44B77804-37E1-B185-CECF-EB6B493AF93D}"/>
                </a:ext>
              </a:extLst>
            </p:cNvPr>
            <p:cNvSpPr txBox="1"/>
            <p:nvPr/>
          </p:nvSpPr>
          <p:spPr>
            <a:xfrm>
              <a:off x="6607459" y="4526745"/>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المؤشرات المستخدمة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74C843D1-3110-13FE-9BCA-925E43FE5411}"/>
              </a:ext>
            </a:extLst>
          </p:cNvPr>
          <p:cNvSpPr txBox="1"/>
          <p:nvPr/>
        </p:nvSpPr>
        <p:spPr>
          <a:xfrm>
            <a:off x="8702293" y="4189675"/>
            <a:ext cx="3137973" cy="1154162"/>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يهتم بالأهداف قصيرة المدى والأنشطة اليومية أو الشهرية.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2321C5A3-C61A-30D7-F0BC-D6F69771A21D}"/>
              </a:ext>
            </a:extLst>
          </p:cNvPr>
          <p:cNvSpPr txBox="1"/>
          <p:nvPr/>
        </p:nvSpPr>
        <p:spPr>
          <a:xfrm>
            <a:off x="8313477"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9">
            <a:extLst>
              <a:ext uri="{FF2B5EF4-FFF2-40B4-BE49-F238E27FC236}">
                <a16:creationId xmlns:a16="http://schemas.microsoft.com/office/drawing/2014/main" id="{559987A4-D510-C943-2689-92BC4F97C51A}"/>
              </a:ext>
            </a:extLst>
          </p:cNvPr>
          <p:cNvSpPr txBox="1"/>
          <p:nvPr/>
        </p:nvSpPr>
        <p:spPr>
          <a:xfrm>
            <a:off x="423021" y="4189675"/>
            <a:ext cx="3526790" cy="1154162"/>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يهتم بالأهداف طويلة المدى التي تمتد لسنوات.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id="{FBFDFCC8-EFBD-7A00-8932-B49BAFAC194C}"/>
              </a:ext>
            </a:extLst>
          </p:cNvPr>
          <p:cNvSpPr txBox="1"/>
          <p:nvPr/>
        </p:nvSpPr>
        <p:spPr>
          <a:xfrm>
            <a:off x="423021"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850313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360294" y="675008"/>
            <a:ext cx="7471411" cy="968852"/>
            <a:chOff x="2360294" y="519096"/>
            <a:chExt cx="7471411"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360294" y="519096"/>
              <a:ext cx="7471411"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ثقافة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Группа 2">
            <a:extLst>
              <a:ext uri="{FF2B5EF4-FFF2-40B4-BE49-F238E27FC236}">
                <a16:creationId xmlns:a16="http://schemas.microsoft.com/office/drawing/2014/main" id="{A1DF380F-476E-6465-D93B-315328456984}"/>
              </a:ext>
            </a:extLst>
          </p:cNvPr>
          <p:cNvGrpSpPr/>
          <p:nvPr/>
        </p:nvGrpSpPr>
        <p:grpSpPr>
          <a:xfrm>
            <a:off x="751034" y="3407918"/>
            <a:ext cx="10702925" cy="1949450"/>
            <a:chOff x="742950" y="2455862"/>
            <a:chExt cx="10702925" cy="1949450"/>
          </a:xfrm>
        </p:grpSpPr>
        <p:sp>
          <p:nvSpPr>
            <p:cNvPr id="3" name="Google Shape;174;p15">
              <a:extLst>
                <a:ext uri="{FF2B5EF4-FFF2-40B4-BE49-F238E27FC236}">
                  <a16:creationId xmlns:a16="http://schemas.microsoft.com/office/drawing/2014/main" id="{7D15E0A4-1CD8-A94C-4BD7-7BDFEBAFD649}"/>
                </a:ext>
              </a:extLst>
            </p:cNvPr>
            <p:cNvSpPr/>
            <p:nvPr/>
          </p:nvSpPr>
          <p:spPr>
            <a:xfrm>
              <a:off x="7745412" y="2455862"/>
              <a:ext cx="1947862" cy="974725"/>
            </a:xfrm>
            <a:custGeom>
              <a:avLst/>
              <a:gdLst/>
              <a:ahLst/>
              <a:cxnLst/>
              <a:rect l="l" t="t" r="r" b="b"/>
              <a:pathLst>
                <a:path w="462" h="231" extrusionOk="0">
                  <a:moveTo>
                    <a:pt x="231" y="46"/>
                  </a:moveTo>
                  <a:cubicBezTo>
                    <a:pt x="129"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5" name="Google Shape;175;p15">
              <a:extLst>
                <a:ext uri="{FF2B5EF4-FFF2-40B4-BE49-F238E27FC236}">
                  <a16:creationId xmlns:a16="http://schemas.microsoft.com/office/drawing/2014/main" id="{8E1882FD-2106-5A55-3BFE-9E4BBD0A4782}"/>
                </a:ext>
              </a:extLst>
            </p:cNvPr>
            <p:cNvSpPr/>
            <p:nvPr/>
          </p:nvSpPr>
          <p:spPr>
            <a:xfrm>
              <a:off x="5997575"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2"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8" name="Google Shape;176;p15">
              <a:extLst>
                <a:ext uri="{FF2B5EF4-FFF2-40B4-BE49-F238E27FC236}">
                  <a16:creationId xmlns:a16="http://schemas.microsoft.com/office/drawing/2014/main" id="{6D9BFD88-53FB-D68C-B156-BBDB4B417D76}"/>
                </a:ext>
              </a:extLst>
            </p:cNvPr>
            <p:cNvSpPr/>
            <p:nvPr/>
          </p:nvSpPr>
          <p:spPr>
            <a:xfrm>
              <a:off x="9499600"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2"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6" name="Google Shape;177;p15">
              <a:extLst>
                <a:ext uri="{FF2B5EF4-FFF2-40B4-BE49-F238E27FC236}">
                  <a16:creationId xmlns:a16="http://schemas.microsoft.com/office/drawing/2014/main" id="{338CA900-58E0-FFE4-A670-B847E81ACE6D}"/>
                </a:ext>
              </a:extLst>
            </p:cNvPr>
            <p:cNvSpPr/>
            <p:nvPr/>
          </p:nvSpPr>
          <p:spPr>
            <a:xfrm>
              <a:off x="4243387" y="2455862"/>
              <a:ext cx="1947862" cy="974725"/>
            </a:xfrm>
            <a:custGeom>
              <a:avLst/>
              <a:gdLst/>
              <a:ahLst/>
              <a:cxnLst/>
              <a:rect l="l" t="t" r="r" b="b"/>
              <a:pathLst>
                <a:path w="462" h="231" extrusionOk="0">
                  <a:moveTo>
                    <a:pt x="231" y="46"/>
                  </a:moveTo>
                  <a:cubicBezTo>
                    <a:pt x="130"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7" name="Google Shape;178;p15">
              <a:extLst>
                <a:ext uri="{FF2B5EF4-FFF2-40B4-BE49-F238E27FC236}">
                  <a16:creationId xmlns:a16="http://schemas.microsoft.com/office/drawing/2014/main" id="{042AA66E-8D27-1E14-3465-B340DC950268}"/>
                </a:ext>
              </a:extLst>
            </p:cNvPr>
            <p:cNvSpPr/>
            <p:nvPr/>
          </p:nvSpPr>
          <p:spPr>
            <a:xfrm>
              <a:off x="2495550"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3"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8" name="Google Shape;179;p15">
              <a:extLst>
                <a:ext uri="{FF2B5EF4-FFF2-40B4-BE49-F238E27FC236}">
                  <a16:creationId xmlns:a16="http://schemas.microsoft.com/office/drawing/2014/main" id="{E89A0CC2-2A42-3F92-DD34-4C8AAEE186FC}"/>
                </a:ext>
              </a:extLst>
            </p:cNvPr>
            <p:cNvSpPr/>
            <p:nvPr/>
          </p:nvSpPr>
          <p:spPr>
            <a:xfrm>
              <a:off x="742950" y="2455862"/>
              <a:ext cx="1946275" cy="974725"/>
            </a:xfrm>
            <a:custGeom>
              <a:avLst/>
              <a:gdLst/>
              <a:ahLst/>
              <a:cxnLst/>
              <a:rect l="l" t="t" r="r" b="b"/>
              <a:pathLst>
                <a:path w="462" h="231" extrusionOk="0">
                  <a:moveTo>
                    <a:pt x="231" y="46"/>
                  </a:moveTo>
                  <a:cubicBezTo>
                    <a:pt x="130"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39" name="Группа 1">
            <a:extLst>
              <a:ext uri="{FF2B5EF4-FFF2-40B4-BE49-F238E27FC236}">
                <a16:creationId xmlns:a16="http://schemas.microsoft.com/office/drawing/2014/main" id="{0FB744E4-82CB-ED36-285F-2ED326C7C2E5}"/>
              </a:ext>
            </a:extLst>
          </p:cNvPr>
          <p:cNvGrpSpPr/>
          <p:nvPr/>
        </p:nvGrpSpPr>
        <p:grpSpPr>
          <a:xfrm>
            <a:off x="751034" y="3407918"/>
            <a:ext cx="10702925" cy="1949450"/>
            <a:chOff x="742950" y="2455862"/>
            <a:chExt cx="10702925" cy="1949450"/>
          </a:xfrm>
        </p:grpSpPr>
        <p:sp>
          <p:nvSpPr>
            <p:cNvPr id="40" name="Google Shape;180;p15">
              <a:extLst>
                <a:ext uri="{FF2B5EF4-FFF2-40B4-BE49-F238E27FC236}">
                  <a16:creationId xmlns:a16="http://schemas.microsoft.com/office/drawing/2014/main" id="{7073E818-23FB-98EB-3560-E8128CA52E2B}"/>
                </a:ext>
              </a:extLst>
            </p:cNvPr>
            <p:cNvSpPr/>
            <p:nvPr/>
          </p:nvSpPr>
          <p:spPr>
            <a:xfrm>
              <a:off x="7745412" y="3371487"/>
              <a:ext cx="1947862"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29"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1" name="Google Shape;181;p15">
              <a:extLst>
                <a:ext uri="{FF2B5EF4-FFF2-40B4-BE49-F238E27FC236}">
                  <a16:creationId xmlns:a16="http://schemas.microsoft.com/office/drawing/2014/main" id="{F80481AD-B46E-55B0-587F-51B317A91A6D}"/>
                </a:ext>
              </a:extLst>
            </p:cNvPr>
            <p:cNvSpPr/>
            <p:nvPr/>
          </p:nvSpPr>
          <p:spPr>
            <a:xfrm>
              <a:off x="5997575"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2"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2" name="Google Shape;182;p15">
              <a:extLst>
                <a:ext uri="{FF2B5EF4-FFF2-40B4-BE49-F238E27FC236}">
                  <a16:creationId xmlns:a16="http://schemas.microsoft.com/office/drawing/2014/main" id="{E92AD5FC-54FF-C60C-E9DE-3FA9EC467BCA}"/>
                </a:ext>
              </a:extLst>
            </p:cNvPr>
            <p:cNvSpPr/>
            <p:nvPr/>
          </p:nvSpPr>
          <p:spPr>
            <a:xfrm>
              <a:off x="9499600"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2"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3" name="Google Shape;183;p15">
              <a:extLst>
                <a:ext uri="{FF2B5EF4-FFF2-40B4-BE49-F238E27FC236}">
                  <a16:creationId xmlns:a16="http://schemas.microsoft.com/office/drawing/2014/main" id="{6E37B89A-119A-DE31-D816-6692BE1A4E15}"/>
                </a:ext>
              </a:extLst>
            </p:cNvPr>
            <p:cNvSpPr/>
            <p:nvPr/>
          </p:nvSpPr>
          <p:spPr>
            <a:xfrm>
              <a:off x="4243387" y="3430587"/>
              <a:ext cx="1947862"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30"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4" name="Google Shape;184;p15">
              <a:extLst>
                <a:ext uri="{FF2B5EF4-FFF2-40B4-BE49-F238E27FC236}">
                  <a16:creationId xmlns:a16="http://schemas.microsoft.com/office/drawing/2014/main" id="{8F683F96-92AF-A08D-FCBA-F1DCA74111F2}"/>
                </a:ext>
              </a:extLst>
            </p:cNvPr>
            <p:cNvSpPr/>
            <p:nvPr/>
          </p:nvSpPr>
          <p:spPr>
            <a:xfrm>
              <a:off x="2495550"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3"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5" name="Google Shape;185;p15">
              <a:extLst>
                <a:ext uri="{FF2B5EF4-FFF2-40B4-BE49-F238E27FC236}">
                  <a16:creationId xmlns:a16="http://schemas.microsoft.com/office/drawing/2014/main" id="{ACEDFA40-C486-6003-EEA2-A83B9DD4362F}"/>
                </a:ext>
              </a:extLst>
            </p:cNvPr>
            <p:cNvSpPr/>
            <p:nvPr/>
          </p:nvSpPr>
          <p:spPr>
            <a:xfrm>
              <a:off x="742950" y="3430587"/>
              <a:ext cx="1946275"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30"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46" name="Group 45">
            <a:extLst>
              <a:ext uri="{FF2B5EF4-FFF2-40B4-BE49-F238E27FC236}">
                <a16:creationId xmlns:a16="http://schemas.microsoft.com/office/drawing/2014/main" id="{79170014-C87A-3C3E-04A0-5297F56DA9E7}"/>
              </a:ext>
            </a:extLst>
          </p:cNvPr>
          <p:cNvGrpSpPr/>
          <p:nvPr/>
        </p:nvGrpSpPr>
        <p:grpSpPr>
          <a:xfrm>
            <a:off x="295658" y="3989297"/>
            <a:ext cx="2796061" cy="2336961"/>
            <a:chOff x="295346" y="3632150"/>
            <a:chExt cx="2796061" cy="2336961"/>
          </a:xfrm>
        </p:grpSpPr>
        <p:sp>
          <p:nvSpPr>
            <p:cNvPr id="47" name="TextBox 46">
              <a:extLst>
                <a:ext uri="{FF2B5EF4-FFF2-40B4-BE49-F238E27FC236}">
                  <a16:creationId xmlns:a16="http://schemas.microsoft.com/office/drawing/2014/main" id="{54115B90-8363-39ED-5F7A-5F9663E8413E}"/>
                </a:ext>
              </a:extLst>
            </p:cNvPr>
            <p:cNvSpPr txBox="1"/>
            <p:nvPr/>
          </p:nvSpPr>
          <p:spPr>
            <a:xfrm>
              <a:off x="295346" y="5240450"/>
              <a:ext cx="2796061" cy="728661"/>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تقديم ملاحظات منتظمة </a:t>
              </a:r>
              <a:r>
                <a:rPr lang="en-US" sz="1300" b="1" dirty="0">
                  <a:latin typeface="Times New Roman" panose="02020603050405020304" pitchFamily="18" charset="0"/>
                  <a:ea typeface="Calibri" panose="020F0502020204030204" pitchFamily="34" charset="0"/>
                  <a:cs typeface="Adobe Arabic" panose="02040503050201020203" pitchFamily="18" charset="-78"/>
                </a:rPr>
                <a:t>(Feedback): </a:t>
              </a:r>
            </a:p>
          </p:txBody>
        </p:sp>
        <p:pic>
          <p:nvPicPr>
            <p:cNvPr id="48" name="Picture 47">
              <a:extLst>
                <a:ext uri="{FF2B5EF4-FFF2-40B4-BE49-F238E27FC236}">
                  <a16:creationId xmlns:a16="http://schemas.microsoft.com/office/drawing/2014/main" id="{E5CE7361-D1FE-CD06-5F83-E282DBA2672F}"/>
                </a:ext>
              </a:extLst>
            </p:cNvPr>
            <p:cNvPicPr>
              <a:picLocks noChangeAspect="1"/>
            </p:cNvPicPr>
            <p:nvPr/>
          </p:nvPicPr>
          <p:blipFill>
            <a:blip r:embed="rId3"/>
            <a:stretch>
              <a:fillRect/>
            </a:stretch>
          </p:blipFill>
          <p:spPr>
            <a:xfrm>
              <a:off x="1300030" y="3632150"/>
              <a:ext cx="786692" cy="786692"/>
            </a:xfrm>
            <a:prstGeom prst="rect">
              <a:avLst/>
            </a:prstGeom>
          </p:spPr>
        </p:pic>
      </p:grpSp>
      <p:grpSp>
        <p:nvGrpSpPr>
          <p:cNvPr id="49" name="Group 48">
            <a:extLst>
              <a:ext uri="{FF2B5EF4-FFF2-40B4-BE49-F238E27FC236}">
                <a16:creationId xmlns:a16="http://schemas.microsoft.com/office/drawing/2014/main" id="{0F2BF8BC-2970-F399-8500-38ED02D35F5D}"/>
              </a:ext>
            </a:extLst>
          </p:cNvPr>
          <p:cNvGrpSpPr/>
          <p:nvPr/>
        </p:nvGrpSpPr>
        <p:grpSpPr>
          <a:xfrm>
            <a:off x="1724171" y="2817462"/>
            <a:ext cx="3566163" cy="1958527"/>
            <a:chOff x="1723859" y="2460315"/>
            <a:chExt cx="3566163" cy="1958527"/>
          </a:xfrm>
        </p:grpSpPr>
        <p:sp>
          <p:nvSpPr>
            <p:cNvPr id="50" name="TextBox 49">
              <a:extLst>
                <a:ext uri="{FF2B5EF4-FFF2-40B4-BE49-F238E27FC236}">
                  <a16:creationId xmlns:a16="http://schemas.microsoft.com/office/drawing/2014/main" id="{E7EBBEDD-DFD8-F7D8-FD3E-97855270CA18}"/>
                </a:ext>
              </a:extLst>
            </p:cNvPr>
            <p:cNvSpPr txBox="1"/>
            <p:nvPr/>
          </p:nvSpPr>
          <p:spPr>
            <a:xfrm>
              <a:off x="1723859" y="2460315"/>
              <a:ext cx="3566163" cy="503215"/>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إيجاد بيئة عمل تعاونية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1" name="Picture 50">
              <a:extLst>
                <a:ext uri="{FF2B5EF4-FFF2-40B4-BE49-F238E27FC236}">
                  <a16:creationId xmlns:a16="http://schemas.microsoft.com/office/drawing/2014/main" id="{C84CB423-CE05-BF24-84E9-9C2D616BE8AA}"/>
                </a:ext>
              </a:extLst>
            </p:cNvPr>
            <p:cNvPicPr>
              <a:picLocks noChangeAspect="1"/>
            </p:cNvPicPr>
            <p:nvPr/>
          </p:nvPicPr>
          <p:blipFill>
            <a:blip r:embed="rId4"/>
            <a:stretch>
              <a:fillRect/>
            </a:stretch>
          </p:blipFill>
          <p:spPr>
            <a:xfrm>
              <a:off x="3059790" y="3585504"/>
              <a:ext cx="833338" cy="833338"/>
            </a:xfrm>
            <a:prstGeom prst="rect">
              <a:avLst/>
            </a:prstGeom>
          </p:spPr>
        </p:pic>
      </p:grpSp>
      <p:grpSp>
        <p:nvGrpSpPr>
          <p:cNvPr id="52" name="Group 51">
            <a:extLst>
              <a:ext uri="{FF2B5EF4-FFF2-40B4-BE49-F238E27FC236}">
                <a16:creationId xmlns:a16="http://schemas.microsoft.com/office/drawing/2014/main" id="{16FF1F5C-1A55-10D8-EC41-47C9E39873BA}"/>
              </a:ext>
            </a:extLst>
          </p:cNvPr>
          <p:cNvGrpSpPr/>
          <p:nvPr/>
        </p:nvGrpSpPr>
        <p:grpSpPr>
          <a:xfrm>
            <a:off x="8767642" y="2807099"/>
            <a:ext cx="3566163" cy="1810926"/>
            <a:chOff x="9222835" y="1728559"/>
            <a:chExt cx="3566163" cy="1810926"/>
          </a:xfrm>
        </p:grpSpPr>
        <p:sp>
          <p:nvSpPr>
            <p:cNvPr id="53" name="TextBox 52">
              <a:extLst>
                <a:ext uri="{FF2B5EF4-FFF2-40B4-BE49-F238E27FC236}">
                  <a16:creationId xmlns:a16="http://schemas.microsoft.com/office/drawing/2014/main" id="{2AE57A57-6031-5589-2019-2C87B7C1536E}"/>
                </a:ext>
              </a:extLst>
            </p:cNvPr>
            <p:cNvSpPr txBox="1"/>
            <p:nvPr/>
          </p:nvSpPr>
          <p:spPr>
            <a:xfrm>
              <a:off x="9222835" y="1728559"/>
              <a:ext cx="3566163" cy="503215"/>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التواصل الواضح للأهداف</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4" name="Picture 53">
              <a:extLst>
                <a:ext uri="{FF2B5EF4-FFF2-40B4-BE49-F238E27FC236}">
                  <a16:creationId xmlns:a16="http://schemas.microsoft.com/office/drawing/2014/main" id="{013D74E5-7D8F-7A71-74AB-EBC24B6834E3}"/>
                </a:ext>
              </a:extLst>
            </p:cNvPr>
            <p:cNvPicPr>
              <a:picLocks noChangeAspect="1"/>
            </p:cNvPicPr>
            <p:nvPr/>
          </p:nvPicPr>
          <p:blipFill>
            <a:blip r:embed="rId5"/>
            <a:stretch>
              <a:fillRect/>
            </a:stretch>
          </p:blipFill>
          <p:spPr>
            <a:xfrm>
              <a:off x="10711433" y="2950520"/>
              <a:ext cx="588965" cy="588965"/>
            </a:xfrm>
            <a:prstGeom prst="rect">
              <a:avLst/>
            </a:prstGeom>
          </p:spPr>
        </p:pic>
      </p:grpSp>
      <p:grpSp>
        <p:nvGrpSpPr>
          <p:cNvPr id="55" name="Group 54">
            <a:extLst>
              <a:ext uri="{FF2B5EF4-FFF2-40B4-BE49-F238E27FC236}">
                <a16:creationId xmlns:a16="http://schemas.microsoft.com/office/drawing/2014/main" id="{9B4C3F8B-FEC8-2FCB-A021-61EE4E9FB880}"/>
              </a:ext>
            </a:extLst>
          </p:cNvPr>
          <p:cNvGrpSpPr/>
          <p:nvPr/>
        </p:nvGrpSpPr>
        <p:grpSpPr>
          <a:xfrm>
            <a:off x="7501819" y="4158694"/>
            <a:ext cx="2451216" cy="2470136"/>
            <a:chOff x="7957012" y="3080154"/>
            <a:chExt cx="2451216" cy="2470136"/>
          </a:xfrm>
        </p:grpSpPr>
        <p:sp>
          <p:nvSpPr>
            <p:cNvPr id="56" name="TextBox 55">
              <a:extLst>
                <a:ext uri="{FF2B5EF4-FFF2-40B4-BE49-F238E27FC236}">
                  <a16:creationId xmlns:a16="http://schemas.microsoft.com/office/drawing/2014/main" id="{087FA279-BEB1-B435-AC9C-3307B83F8534}"/>
                </a:ext>
              </a:extLst>
            </p:cNvPr>
            <p:cNvSpPr txBox="1"/>
            <p:nvPr/>
          </p:nvSpPr>
          <p:spPr>
            <a:xfrm>
              <a:off x="7957012" y="4622344"/>
              <a:ext cx="2451216" cy="927946"/>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إشراك الموظفين في وضع الخطط</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7" name="Picture 56">
              <a:extLst>
                <a:ext uri="{FF2B5EF4-FFF2-40B4-BE49-F238E27FC236}">
                  <a16:creationId xmlns:a16="http://schemas.microsoft.com/office/drawing/2014/main" id="{C66BB8FD-E310-2550-9427-6BEED273DC60}"/>
                </a:ext>
              </a:extLst>
            </p:cNvPr>
            <p:cNvPicPr>
              <a:picLocks noChangeAspect="1"/>
            </p:cNvPicPr>
            <p:nvPr/>
          </p:nvPicPr>
          <p:blipFill>
            <a:blip r:embed="rId6"/>
            <a:stretch>
              <a:fillRect/>
            </a:stretch>
          </p:blipFill>
          <p:spPr>
            <a:xfrm>
              <a:off x="8828837" y="3080154"/>
              <a:ext cx="609469" cy="609469"/>
            </a:xfrm>
            <a:prstGeom prst="rect">
              <a:avLst/>
            </a:prstGeom>
          </p:spPr>
        </p:pic>
      </p:grpSp>
      <p:grpSp>
        <p:nvGrpSpPr>
          <p:cNvPr id="58" name="Group 57">
            <a:extLst>
              <a:ext uri="{FF2B5EF4-FFF2-40B4-BE49-F238E27FC236}">
                <a16:creationId xmlns:a16="http://schemas.microsoft.com/office/drawing/2014/main" id="{7ADB139D-A633-669D-3E22-78FB77B6401F}"/>
              </a:ext>
            </a:extLst>
          </p:cNvPr>
          <p:cNvGrpSpPr/>
          <p:nvPr/>
        </p:nvGrpSpPr>
        <p:grpSpPr>
          <a:xfrm>
            <a:off x="5271907" y="2817461"/>
            <a:ext cx="3566163" cy="1973232"/>
            <a:chOff x="5727100" y="1738921"/>
            <a:chExt cx="3566163" cy="1973232"/>
          </a:xfrm>
        </p:grpSpPr>
        <p:sp>
          <p:nvSpPr>
            <p:cNvPr id="59" name="TextBox 58">
              <a:extLst>
                <a:ext uri="{FF2B5EF4-FFF2-40B4-BE49-F238E27FC236}">
                  <a16:creationId xmlns:a16="http://schemas.microsoft.com/office/drawing/2014/main" id="{A49EEB98-2CF9-0DB2-45BE-E62B447CA37B}"/>
                </a:ext>
              </a:extLst>
            </p:cNvPr>
            <p:cNvSpPr txBox="1"/>
            <p:nvPr/>
          </p:nvSpPr>
          <p:spPr>
            <a:xfrm>
              <a:off x="5727100" y="1738921"/>
              <a:ext cx="3566163" cy="503215"/>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توفير التدريب والدعم</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60" name="Picture 59">
              <a:extLst>
                <a:ext uri="{FF2B5EF4-FFF2-40B4-BE49-F238E27FC236}">
                  <a16:creationId xmlns:a16="http://schemas.microsoft.com/office/drawing/2014/main" id="{140E0622-392E-BB1F-5A05-C32A8C8E5C9A}"/>
                </a:ext>
              </a:extLst>
            </p:cNvPr>
            <p:cNvPicPr>
              <a:picLocks noChangeAspect="1"/>
            </p:cNvPicPr>
            <p:nvPr/>
          </p:nvPicPr>
          <p:blipFill>
            <a:blip r:embed="rId7"/>
            <a:stretch>
              <a:fillRect/>
            </a:stretch>
          </p:blipFill>
          <p:spPr>
            <a:xfrm>
              <a:off x="7122883" y="3014252"/>
              <a:ext cx="697901" cy="697901"/>
            </a:xfrm>
            <a:prstGeom prst="rect">
              <a:avLst/>
            </a:prstGeom>
          </p:spPr>
        </p:pic>
      </p:grpSp>
      <p:grpSp>
        <p:nvGrpSpPr>
          <p:cNvPr id="61" name="Group 60">
            <a:extLst>
              <a:ext uri="{FF2B5EF4-FFF2-40B4-BE49-F238E27FC236}">
                <a16:creationId xmlns:a16="http://schemas.microsoft.com/office/drawing/2014/main" id="{AA500E80-C35C-A790-2B74-2BB874935540}"/>
              </a:ext>
            </a:extLst>
          </p:cNvPr>
          <p:cNvGrpSpPr/>
          <p:nvPr/>
        </p:nvGrpSpPr>
        <p:grpSpPr>
          <a:xfrm>
            <a:off x="3999794" y="4006516"/>
            <a:ext cx="2451216" cy="2094296"/>
            <a:chOff x="4454987" y="2927976"/>
            <a:chExt cx="2451216" cy="2094296"/>
          </a:xfrm>
        </p:grpSpPr>
        <p:sp>
          <p:nvSpPr>
            <p:cNvPr id="62" name="TextBox 61">
              <a:extLst>
                <a:ext uri="{FF2B5EF4-FFF2-40B4-BE49-F238E27FC236}">
                  <a16:creationId xmlns:a16="http://schemas.microsoft.com/office/drawing/2014/main" id="{5419A9BE-5B66-F3CE-A886-500D921C1448}"/>
                </a:ext>
              </a:extLst>
            </p:cNvPr>
            <p:cNvSpPr txBox="1"/>
            <p:nvPr/>
          </p:nvSpPr>
          <p:spPr>
            <a:xfrm>
              <a:off x="4454987" y="4519057"/>
              <a:ext cx="2451216" cy="503215"/>
            </a:xfrm>
            <a:prstGeom prst="rect">
              <a:avLst/>
            </a:prstGeom>
            <a:noFill/>
          </p:spPr>
          <p:txBody>
            <a:bodyPr wrap="square">
              <a:spAutoFit/>
            </a:bodyPr>
            <a:lstStyle/>
            <a:p>
              <a:pPr algn="ctr">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تقديم حوافز مادية ومعنوية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63" name="Graphic 898">
              <a:extLst>
                <a:ext uri="{FF2B5EF4-FFF2-40B4-BE49-F238E27FC236}">
                  <a16:creationId xmlns:a16="http://schemas.microsoft.com/office/drawing/2014/main" id="{0B164998-C30B-C0C0-69B2-B9FE53DCB3DD}"/>
                </a:ext>
              </a:extLst>
            </p:cNvPr>
            <p:cNvGrpSpPr/>
            <p:nvPr/>
          </p:nvGrpSpPr>
          <p:grpSpPr>
            <a:xfrm>
              <a:off x="5450859" y="2927976"/>
              <a:ext cx="541636" cy="705608"/>
              <a:chOff x="9343354" y="961140"/>
              <a:chExt cx="242796" cy="309338"/>
            </a:xfrm>
            <a:solidFill>
              <a:schemeClr val="tx1"/>
            </a:solidFill>
          </p:grpSpPr>
          <p:sp>
            <p:nvSpPr>
              <p:cNvPr id="64" name="Freeform: Shape 63">
                <a:extLst>
                  <a:ext uri="{FF2B5EF4-FFF2-40B4-BE49-F238E27FC236}">
                    <a16:creationId xmlns:a16="http://schemas.microsoft.com/office/drawing/2014/main" id="{75A1501A-E7D7-FBFF-7871-C500B914455E}"/>
                  </a:ext>
                </a:extLst>
              </p:cNvPr>
              <p:cNvSpPr/>
              <p:nvPr/>
            </p:nvSpPr>
            <p:spPr>
              <a:xfrm>
                <a:off x="9348331" y="1032659"/>
                <a:ext cx="237819" cy="237819"/>
              </a:xfrm>
              <a:custGeom>
                <a:avLst/>
                <a:gdLst>
                  <a:gd name="connsiteX0" fmla="*/ 39925 w 237819"/>
                  <a:gd name="connsiteY0" fmla="*/ 237819 h 237819"/>
                  <a:gd name="connsiteX1" fmla="*/ 197895 w 237819"/>
                  <a:gd name="connsiteY1" fmla="*/ 237819 h 237819"/>
                  <a:gd name="connsiteX2" fmla="*/ 237820 w 237819"/>
                  <a:gd name="connsiteY2" fmla="*/ 197894 h 237819"/>
                  <a:gd name="connsiteX3" fmla="*/ 237820 w 237819"/>
                  <a:gd name="connsiteY3" fmla="*/ 39925 h 237819"/>
                  <a:gd name="connsiteX4" fmla="*/ 197895 w 237819"/>
                  <a:gd name="connsiteY4" fmla="*/ 0 h 237819"/>
                  <a:gd name="connsiteX5" fmla="*/ 39925 w 237819"/>
                  <a:gd name="connsiteY5" fmla="*/ 0 h 237819"/>
                  <a:gd name="connsiteX6" fmla="*/ 0 w 237819"/>
                  <a:gd name="connsiteY6" fmla="*/ 39925 h 237819"/>
                  <a:gd name="connsiteX7" fmla="*/ 0 w 237819"/>
                  <a:gd name="connsiteY7" fmla="*/ 197894 h 237819"/>
                  <a:gd name="connsiteX8" fmla="*/ 39925 w 237819"/>
                  <a:gd name="connsiteY8" fmla="*/ 237819 h 237819"/>
                  <a:gd name="connsiteX9" fmla="*/ 14931 w 237819"/>
                  <a:gd name="connsiteY9" fmla="*/ 39817 h 237819"/>
                  <a:gd name="connsiteX10" fmla="*/ 39925 w 237819"/>
                  <a:gd name="connsiteY10" fmla="*/ 14823 h 237819"/>
                  <a:gd name="connsiteX11" fmla="*/ 197895 w 237819"/>
                  <a:gd name="connsiteY11" fmla="*/ 14823 h 237819"/>
                  <a:gd name="connsiteX12" fmla="*/ 222888 w 237819"/>
                  <a:gd name="connsiteY12" fmla="*/ 39817 h 237819"/>
                  <a:gd name="connsiteX13" fmla="*/ 222888 w 237819"/>
                  <a:gd name="connsiteY13" fmla="*/ 197786 h 237819"/>
                  <a:gd name="connsiteX14" fmla="*/ 197895 w 237819"/>
                  <a:gd name="connsiteY14" fmla="*/ 222780 h 237819"/>
                  <a:gd name="connsiteX15" fmla="*/ 39925 w 237819"/>
                  <a:gd name="connsiteY15" fmla="*/ 222780 h 237819"/>
                  <a:gd name="connsiteX16" fmla="*/ 14931 w 237819"/>
                  <a:gd name="connsiteY16" fmla="*/ 197786 h 237819"/>
                  <a:gd name="connsiteX17" fmla="*/ 14931 w 237819"/>
                  <a:gd name="connsiteY17" fmla="*/ 39817 h 23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819" h="237819">
                    <a:moveTo>
                      <a:pt x="39925" y="237819"/>
                    </a:moveTo>
                    <a:lnTo>
                      <a:pt x="197895" y="237819"/>
                    </a:lnTo>
                    <a:cubicBezTo>
                      <a:pt x="219967" y="237819"/>
                      <a:pt x="237820" y="219858"/>
                      <a:pt x="237820" y="197894"/>
                    </a:cubicBezTo>
                    <a:lnTo>
                      <a:pt x="237820" y="39925"/>
                    </a:lnTo>
                    <a:cubicBezTo>
                      <a:pt x="237820" y="17853"/>
                      <a:pt x="219859" y="0"/>
                      <a:pt x="197895" y="0"/>
                    </a:cubicBezTo>
                    <a:lnTo>
                      <a:pt x="39925" y="0"/>
                    </a:lnTo>
                    <a:cubicBezTo>
                      <a:pt x="17853" y="0"/>
                      <a:pt x="0" y="17961"/>
                      <a:pt x="0" y="39925"/>
                    </a:cubicBezTo>
                    <a:lnTo>
                      <a:pt x="0" y="197894"/>
                    </a:lnTo>
                    <a:cubicBezTo>
                      <a:pt x="0" y="219967"/>
                      <a:pt x="17961" y="237819"/>
                      <a:pt x="39925" y="237819"/>
                    </a:cubicBezTo>
                    <a:close/>
                    <a:moveTo>
                      <a:pt x="14931" y="39817"/>
                    </a:moveTo>
                    <a:cubicBezTo>
                      <a:pt x="14931" y="26076"/>
                      <a:pt x="26184" y="14823"/>
                      <a:pt x="39925" y="14823"/>
                    </a:cubicBezTo>
                    <a:lnTo>
                      <a:pt x="197895" y="14823"/>
                    </a:lnTo>
                    <a:cubicBezTo>
                      <a:pt x="211635" y="14823"/>
                      <a:pt x="222888" y="26076"/>
                      <a:pt x="222888" y="39817"/>
                    </a:cubicBezTo>
                    <a:lnTo>
                      <a:pt x="222888" y="197786"/>
                    </a:lnTo>
                    <a:cubicBezTo>
                      <a:pt x="222888" y="211527"/>
                      <a:pt x="211635" y="222780"/>
                      <a:pt x="197895" y="222780"/>
                    </a:cubicBezTo>
                    <a:lnTo>
                      <a:pt x="39925" y="222780"/>
                    </a:lnTo>
                    <a:cubicBezTo>
                      <a:pt x="26184" y="222780"/>
                      <a:pt x="14931" y="211527"/>
                      <a:pt x="14931" y="197786"/>
                    </a:cubicBezTo>
                    <a:lnTo>
                      <a:pt x="14931" y="39817"/>
                    </a:lnTo>
                    <a:close/>
                  </a:path>
                </a:pathLst>
              </a:custGeom>
              <a:grpFill/>
              <a:ln w="10814"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ED7BFEBE-102B-C26D-55BF-91B7E5EFF4A4}"/>
                  </a:ext>
                </a:extLst>
              </p:cNvPr>
              <p:cNvSpPr/>
              <p:nvPr/>
            </p:nvSpPr>
            <p:spPr>
              <a:xfrm>
                <a:off x="9343354" y="961140"/>
                <a:ext cx="240740" cy="65676"/>
              </a:xfrm>
              <a:custGeom>
                <a:avLst/>
                <a:gdLst>
                  <a:gd name="connsiteX0" fmla="*/ 39168 w 240740"/>
                  <a:gd name="connsiteY0" fmla="*/ 65676 h 65676"/>
                  <a:gd name="connsiteX1" fmla="*/ 201573 w 240740"/>
                  <a:gd name="connsiteY1" fmla="*/ 65676 h 65676"/>
                  <a:gd name="connsiteX2" fmla="*/ 240741 w 240740"/>
                  <a:gd name="connsiteY2" fmla="*/ 38194 h 65676"/>
                  <a:gd name="connsiteX3" fmla="*/ 240741 w 240740"/>
                  <a:gd name="connsiteY3" fmla="*/ 27482 h 65676"/>
                  <a:gd name="connsiteX4" fmla="*/ 201573 w 240740"/>
                  <a:gd name="connsiteY4" fmla="*/ 0 h 65676"/>
                  <a:gd name="connsiteX5" fmla="*/ 39168 w 240740"/>
                  <a:gd name="connsiteY5" fmla="*/ 0 h 65676"/>
                  <a:gd name="connsiteX6" fmla="*/ 0 w 240740"/>
                  <a:gd name="connsiteY6" fmla="*/ 27482 h 65676"/>
                  <a:gd name="connsiteX7" fmla="*/ 0 w 240740"/>
                  <a:gd name="connsiteY7" fmla="*/ 38194 h 65676"/>
                  <a:gd name="connsiteX8" fmla="*/ 39168 w 240740"/>
                  <a:gd name="connsiteY8" fmla="*/ 65676 h 65676"/>
                  <a:gd name="connsiteX9" fmla="*/ 15039 w 240740"/>
                  <a:gd name="connsiteY9" fmla="*/ 27482 h 65676"/>
                  <a:gd name="connsiteX10" fmla="*/ 39168 w 240740"/>
                  <a:gd name="connsiteY10" fmla="*/ 15040 h 65676"/>
                  <a:gd name="connsiteX11" fmla="*/ 201573 w 240740"/>
                  <a:gd name="connsiteY11" fmla="*/ 15040 h 65676"/>
                  <a:gd name="connsiteX12" fmla="*/ 225701 w 240740"/>
                  <a:gd name="connsiteY12" fmla="*/ 27482 h 65676"/>
                  <a:gd name="connsiteX13" fmla="*/ 225701 w 240740"/>
                  <a:gd name="connsiteY13" fmla="*/ 38194 h 65676"/>
                  <a:gd name="connsiteX14" fmla="*/ 201573 w 240740"/>
                  <a:gd name="connsiteY14" fmla="*/ 50637 h 65676"/>
                  <a:gd name="connsiteX15" fmla="*/ 39168 w 240740"/>
                  <a:gd name="connsiteY15" fmla="*/ 50637 h 65676"/>
                  <a:gd name="connsiteX16" fmla="*/ 15039 w 240740"/>
                  <a:gd name="connsiteY16" fmla="*/ 38194 h 65676"/>
                  <a:gd name="connsiteX17" fmla="*/ 15039 w 240740"/>
                  <a:gd name="connsiteY17" fmla="*/ 27482 h 6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740" h="65676">
                    <a:moveTo>
                      <a:pt x="39168" y="65676"/>
                    </a:moveTo>
                    <a:lnTo>
                      <a:pt x="201573" y="65676"/>
                    </a:lnTo>
                    <a:cubicBezTo>
                      <a:pt x="223537" y="65676"/>
                      <a:pt x="240741" y="53558"/>
                      <a:pt x="240741" y="38194"/>
                    </a:cubicBezTo>
                    <a:lnTo>
                      <a:pt x="240741" y="27482"/>
                    </a:lnTo>
                    <a:cubicBezTo>
                      <a:pt x="240741" y="12118"/>
                      <a:pt x="223537" y="0"/>
                      <a:pt x="201573" y="0"/>
                    </a:cubicBezTo>
                    <a:lnTo>
                      <a:pt x="39168" y="0"/>
                    </a:lnTo>
                    <a:cubicBezTo>
                      <a:pt x="17203" y="0"/>
                      <a:pt x="0" y="12118"/>
                      <a:pt x="0" y="27482"/>
                    </a:cubicBezTo>
                    <a:lnTo>
                      <a:pt x="0" y="38194"/>
                    </a:lnTo>
                    <a:cubicBezTo>
                      <a:pt x="0" y="53558"/>
                      <a:pt x="17203" y="65676"/>
                      <a:pt x="39168" y="65676"/>
                    </a:cubicBezTo>
                    <a:close/>
                    <a:moveTo>
                      <a:pt x="15039" y="27482"/>
                    </a:moveTo>
                    <a:cubicBezTo>
                      <a:pt x="15039" y="21640"/>
                      <a:pt x="25318" y="15040"/>
                      <a:pt x="39168" y="15040"/>
                    </a:cubicBezTo>
                    <a:lnTo>
                      <a:pt x="201573" y="15040"/>
                    </a:lnTo>
                    <a:cubicBezTo>
                      <a:pt x="215422" y="15040"/>
                      <a:pt x="225701" y="21640"/>
                      <a:pt x="225701" y="27482"/>
                    </a:cubicBezTo>
                    <a:lnTo>
                      <a:pt x="225701" y="38194"/>
                    </a:lnTo>
                    <a:cubicBezTo>
                      <a:pt x="225701" y="44145"/>
                      <a:pt x="215422" y="50637"/>
                      <a:pt x="201573" y="50637"/>
                    </a:cubicBezTo>
                    <a:lnTo>
                      <a:pt x="39168" y="50637"/>
                    </a:lnTo>
                    <a:cubicBezTo>
                      <a:pt x="25318" y="50637"/>
                      <a:pt x="15039" y="44037"/>
                      <a:pt x="15039" y="38194"/>
                    </a:cubicBezTo>
                    <a:lnTo>
                      <a:pt x="15039" y="27482"/>
                    </a:lnTo>
                    <a:close/>
                  </a:path>
                </a:pathLst>
              </a:custGeom>
              <a:grpFill/>
              <a:ln w="10814"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9080137-ACFF-0530-09F7-8945A1F5B73E}"/>
                  </a:ext>
                </a:extLst>
              </p:cNvPr>
              <p:cNvSpPr/>
              <p:nvPr/>
            </p:nvSpPr>
            <p:spPr>
              <a:xfrm>
                <a:off x="9382760" y="1066353"/>
                <a:ext cx="168764" cy="28303"/>
              </a:xfrm>
              <a:custGeom>
                <a:avLst/>
                <a:gdLst>
                  <a:gd name="connsiteX0" fmla="*/ 4522 w 168764"/>
                  <a:gd name="connsiteY0" fmla="*/ 14346 h 28303"/>
                  <a:gd name="connsiteX1" fmla="*/ 82749 w 168764"/>
                  <a:gd name="connsiteY1" fmla="*/ 28304 h 28303"/>
                  <a:gd name="connsiteX2" fmla="*/ 163681 w 168764"/>
                  <a:gd name="connsiteY2" fmla="*/ 14563 h 28303"/>
                  <a:gd name="connsiteX3" fmla="*/ 168334 w 168764"/>
                  <a:gd name="connsiteY3" fmla="*/ 5041 h 28303"/>
                  <a:gd name="connsiteX4" fmla="*/ 158812 w 168764"/>
                  <a:gd name="connsiteY4" fmla="*/ 389 h 28303"/>
                  <a:gd name="connsiteX5" fmla="*/ 133602 w 168764"/>
                  <a:gd name="connsiteY5" fmla="*/ 7530 h 28303"/>
                  <a:gd name="connsiteX6" fmla="*/ 33086 w 168764"/>
                  <a:gd name="connsiteY6" fmla="*/ 7530 h 28303"/>
                  <a:gd name="connsiteX7" fmla="*/ 10473 w 168764"/>
                  <a:gd name="connsiteY7" fmla="*/ 713 h 28303"/>
                  <a:gd name="connsiteX8" fmla="*/ 626 w 168764"/>
                  <a:gd name="connsiteY8" fmla="*/ 4500 h 28303"/>
                  <a:gd name="connsiteX9" fmla="*/ 4414 w 168764"/>
                  <a:gd name="connsiteY9" fmla="*/ 14346 h 2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764" h="28303">
                    <a:moveTo>
                      <a:pt x="4522" y="14346"/>
                    </a:moveTo>
                    <a:cubicBezTo>
                      <a:pt x="6361" y="15212"/>
                      <a:pt x="36873" y="28304"/>
                      <a:pt x="82749" y="28304"/>
                    </a:cubicBezTo>
                    <a:cubicBezTo>
                      <a:pt x="106228" y="28304"/>
                      <a:pt x="133818" y="24841"/>
                      <a:pt x="163681" y="14563"/>
                    </a:cubicBezTo>
                    <a:cubicBezTo>
                      <a:pt x="167577" y="13264"/>
                      <a:pt x="169740" y="8936"/>
                      <a:pt x="168334" y="5041"/>
                    </a:cubicBezTo>
                    <a:cubicBezTo>
                      <a:pt x="167035" y="1146"/>
                      <a:pt x="162708" y="-910"/>
                      <a:pt x="158812" y="389"/>
                    </a:cubicBezTo>
                    <a:cubicBezTo>
                      <a:pt x="150156" y="3310"/>
                      <a:pt x="141826" y="5690"/>
                      <a:pt x="133602" y="7530"/>
                    </a:cubicBezTo>
                    <a:cubicBezTo>
                      <a:pt x="90972" y="17051"/>
                      <a:pt x="54942" y="12615"/>
                      <a:pt x="33086" y="7530"/>
                    </a:cubicBezTo>
                    <a:cubicBezTo>
                      <a:pt x="19020" y="4284"/>
                      <a:pt x="10797" y="821"/>
                      <a:pt x="10473" y="713"/>
                    </a:cubicBezTo>
                    <a:cubicBezTo>
                      <a:pt x="6686" y="-910"/>
                      <a:pt x="2250" y="713"/>
                      <a:pt x="626" y="4500"/>
                    </a:cubicBezTo>
                    <a:cubicBezTo>
                      <a:pt x="-996" y="8287"/>
                      <a:pt x="626" y="12723"/>
                      <a:pt x="4414" y="14346"/>
                    </a:cubicBezTo>
                    <a:close/>
                  </a:path>
                </a:pathLst>
              </a:custGeom>
              <a:grpFill/>
              <a:ln w="10814"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90B24388-805C-4796-69A4-F6AAA73DDA48}"/>
                  </a:ext>
                </a:extLst>
              </p:cNvPr>
              <p:cNvSpPr/>
              <p:nvPr/>
            </p:nvSpPr>
            <p:spPr>
              <a:xfrm>
                <a:off x="9422977" y="1106559"/>
                <a:ext cx="88629" cy="128755"/>
              </a:xfrm>
              <a:custGeom>
                <a:avLst/>
                <a:gdLst>
                  <a:gd name="connsiteX0" fmla="*/ 82782 w 88629"/>
                  <a:gd name="connsiteY0" fmla="*/ 65784 h 128755"/>
                  <a:gd name="connsiteX1" fmla="*/ 59737 w 88629"/>
                  <a:gd name="connsiteY1" fmla="*/ 53125 h 128755"/>
                  <a:gd name="connsiteX2" fmla="*/ 57139 w 88629"/>
                  <a:gd name="connsiteY2" fmla="*/ 52584 h 128755"/>
                  <a:gd name="connsiteX3" fmla="*/ 57139 w 88629"/>
                  <a:gd name="connsiteY3" fmla="*/ 44145 h 128755"/>
                  <a:gd name="connsiteX4" fmla="*/ 58113 w 88629"/>
                  <a:gd name="connsiteY4" fmla="*/ 44902 h 128755"/>
                  <a:gd name="connsiteX5" fmla="*/ 64281 w 88629"/>
                  <a:gd name="connsiteY5" fmla="*/ 47066 h 128755"/>
                  <a:gd name="connsiteX6" fmla="*/ 64281 w 88629"/>
                  <a:gd name="connsiteY6" fmla="*/ 47066 h 128755"/>
                  <a:gd name="connsiteX7" fmla="*/ 68608 w 88629"/>
                  <a:gd name="connsiteY7" fmla="*/ 45876 h 128755"/>
                  <a:gd name="connsiteX8" fmla="*/ 68933 w 88629"/>
                  <a:gd name="connsiteY8" fmla="*/ 45659 h 128755"/>
                  <a:gd name="connsiteX9" fmla="*/ 78887 w 88629"/>
                  <a:gd name="connsiteY9" fmla="*/ 39384 h 128755"/>
                  <a:gd name="connsiteX10" fmla="*/ 82458 w 88629"/>
                  <a:gd name="connsiteY10" fmla="*/ 33541 h 128755"/>
                  <a:gd name="connsiteX11" fmla="*/ 80294 w 88629"/>
                  <a:gd name="connsiteY11" fmla="*/ 28564 h 128755"/>
                  <a:gd name="connsiteX12" fmla="*/ 57139 w 88629"/>
                  <a:gd name="connsiteY12" fmla="*/ 14931 h 128755"/>
                  <a:gd name="connsiteX13" fmla="*/ 57139 w 88629"/>
                  <a:gd name="connsiteY13" fmla="*/ 8007 h 128755"/>
                  <a:gd name="connsiteX14" fmla="*/ 49133 w 88629"/>
                  <a:gd name="connsiteY14" fmla="*/ 0 h 128755"/>
                  <a:gd name="connsiteX15" fmla="*/ 40260 w 88629"/>
                  <a:gd name="connsiteY15" fmla="*/ 0 h 128755"/>
                  <a:gd name="connsiteX16" fmla="*/ 32254 w 88629"/>
                  <a:gd name="connsiteY16" fmla="*/ 8007 h 128755"/>
                  <a:gd name="connsiteX17" fmla="*/ 32254 w 88629"/>
                  <a:gd name="connsiteY17" fmla="*/ 14499 h 128755"/>
                  <a:gd name="connsiteX18" fmla="*/ 21651 w 88629"/>
                  <a:gd name="connsiteY18" fmla="*/ 17853 h 128755"/>
                  <a:gd name="connsiteX19" fmla="*/ 2175 w 88629"/>
                  <a:gd name="connsiteY19" fmla="*/ 45227 h 128755"/>
                  <a:gd name="connsiteX20" fmla="*/ 7585 w 88629"/>
                  <a:gd name="connsiteY20" fmla="*/ 61132 h 128755"/>
                  <a:gd name="connsiteX21" fmla="*/ 10506 w 88629"/>
                  <a:gd name="connsiteY21" fmla="*/ 64486 h 128755"/>
                  <a:gd name="connsiteX22" fmla="*/ 32254 w 88629"/>
                  <a:gd name="connsiteY22" fmla="*/ 75089 h 128755"/>
                  <a:gd name="connsiteX23" fmla="*/ 32254 w 88629"/>
                  <a:gd name="connsiteY23" fmla="*/ 88506 h 128755"/>
                  <a:gd name="connsiteX24" fmla="*/ 23490 w 88629"/>
                  <a:gd name="connsiteY24" fmla="*/ 81365 h 128755"/>
                  <a:gd name="connsiteX25" fmla="*/ 17106 w 88629"/>
                  <a:gd name="connsiteY25" fmla="*/ 78335 h 128755"/>
                  <a:gd name="connsiteX26" fmla="*/ 13211 w 88629"/>
                  <a:gd name="connsiteY26" fmla="*/ 79417 h 128755"/>
                  <a:gd name="connsiteX27" fmla="*/ 3798 w 88629"/>
                  <a:gd name="connsiteY27" fmla="*/ 84935 h 128755"/>
                  <a:gd name="connsiteX28" fmla="*/ 11 w 88629"/>
                  <a:gd name="connsiteY28" fmla="*/ 91211 h 128755"/>
                  <a:gd name="connsiteX29" fmla="*/ 1742 w 88629"/>
                  <a:gd name="connsiteY29" fmla="*/ 95647 h 128755"/>
                  <a:gd name="connsiteX30" fmla="*/ 11804 w 88629"/>
                  <a:gd name="connsiteY30" fmla="*/ 105709 h 128755"/>
                  <a:gd name="connsiteX31" fmla="*/ 32362 w 88629"/>
                  <a:gd name="connsiteY31" fmla="*/ 115123 h 128755"/>
                  <a:gd name="connsiteX32" fmla="*/ 32362 w 88629"/>
                  <a:gd name="connsiteY32" fmla="*/ 120749 h 128755"/>
                  <a:gd name="connsiteX33" fmla="*/ 40369 w 88629"/>
                  <a:gd name="connsiteY33" fmla="*/ 128756 h 128755"/>
                  <a:gd name="connsiteX34" fmla="*/ 49241 w 88629"/>
                  <a:gd name="connsiteY34" fmla="*/ 128756 h 128755"/>
                  <a:gd name="connsiteX35" fmla="*/ 57248 w 88629"/>
                  <a:gd name="connsiteY35" fmla="*/ 120749 h 128755"/>
                  <a:gd name="connsiteX36" fmla="*/ 57248 w 88629"/>
                  <a:gd name="connsiteY36" fmla="*/ 115123 h 128755"/>
                  <a:gd name="connsiteX37" fmla="*/ 74451 w 88629"/>
                  <a:gd name="connsiteY37" fmla="*/ 108306 h 128755"/>
                  <a:gd name="connsiteX38" fmla="*/ 88625 w 88629"/>
                  <a:gd name="connsiteY38" fmla="*/ 83096 h 128755"/>
                  <a:gd name="connsiteX39" fmla="*/ 82890 w 88629"/>
                  <a:gd name="connsiteY39" fmla="*/ 65676 h 128755"/>
                  <a:gd name="connsiteX40" fmla="*/ 82890 w 88629"/>
                  <a:gd name="connsiteY40" fmla="*/ 65676 h 128755"/>
                  <a:gd name="connsiteX41" fmla="*/ 81484 w 88629"/>
                  <a:gd name="connsiteY41" fmla="*/ 89155 h 128755"/>
                  <a:gd name="connsiteX42" fmla="*/ 75858 w 88629"/>
                  <a:gd name="connsiteY42" fmla="*/ 99218 h 128755"/>
                  <a:gd name="connsiteX43" fmla="*/ 70989 w 88629"/>
                  <a:gd name="connsiteY43" fmla="*/ 103221 h 128755"/>
                  <a:gd name="connsiteX44" fmla="*/ 69150 w 88629"/>
                  <a:gd name="connsiteY44" fmla="*/ 104195 h 128755"/>
                  <a:gd name="connsiteX45" fmla="*/ 53569 w 88629"/>
                  <a:gd name="connsiteY45" fmla="*/ 109388 h 128755"/>
                  <a:gd name="connsiteX46" fmla="*/ 50864 w 88629"/>
                  <a:gd name="connsiteY46" fmla="*/ 112526 h 128755"/>
                  <a:gd name="connsiteX47" fmla="*/ 50864 w 88629"/>
                  <a:gd name="connsiteY47" fmla="*/ 120857 h 128755"/>
                  <a:gd name="connsiteX48" fmla="*/ 49133 w 88629"/>
                  <a:gd name="connsiteY48" fmla="*/ 122588 h 128755"/>
                  <a:gd name="connsiteX49" fmla="*/ 40260 w 88629"/>
                  <a:gd name="connsiteY49" fmla="*/ 122588 h 128755"/>
                  <a:gd name="connsiteX50" fmla="*/ 38530 w 88629"/>
                  <a:gd name="connsiteY50" fmla="*/ 120857 h 128755"/>
                  <a:gd name="connsiteX51" fmla="*/ 38530 w 88629"/>
                  <a:gd name="connsiteY51" fmla="*/ 112634 h 128755"/>
                  <a:gd name="connsiteX52" fmla="*/ 35933 w 88629"/>
                  <a:gd name="connsiteY52" fmla="*/ 109496 h 128755"/>
                  <a:gd name="connsiteX53" fmla="*/ 15592 w 88629"/>
                  <a:gd name="connsiteY53" fmla="*/ 100841 h 128755"/>
                  <a:gd name="connsiteX54" fmla="*/ 6719 w 88629"/>
                  <a:gd name="connsiteY54" fmla="*/ 92077 h 128755"/>
                  <a:gd name="connsiteX55" fmla="*/ 6503 w 88629"/>
                  <a:gd name="connsiteY55" fmla="*/ 91860 h 128755"/>
                  <a:gd name="connsiteX56" fmla="*/ 6287 w 88629"/>
                  <a:gd name="connsiteY56" fmla="*/ 91319 h 128755"/>
                  <a:gd name="connsiteX57" fmla="*/ 7043 w 88629"/>
                  <a:gd name="connsiteY57" fmla="*/ 90453 h 128755"/>
                  <a:gd name="connsiteX58" fmla="*/ 15916 w 88629"/>
                  <a:gd name="connsiteY58" fmla="*/ 85260 h 128755"/>
                  <a:gd name="connsiteX59" fmla="*/ 17214 w 88629"/>
                  <a:gd name="connsiteY59" fmla="*/ 84827 h 128755"/>
                  <a:gd name="connsiteX60" fmla="*/ 18729 w 88629"/>
                  <a:gd name="connsiteY60" fmla="*/ 85476 h 128755"/>
                  <a:gd name="connsiteX61" fmla="*/ 18946 w 88629"/>
                  <a:gd name="connsiteY61" fmla="*/ 85693 h 128755"/>
                  <a:gd name="connsiteX62" fmla="*/ 34526 w 88629"/>
                  <a:gd name="connsiteY62" fmla="*/ 96513 h 128755"/>
                  <a:gd name="connsiteX63" fmla="*/ 37339 w 88629"/>
                  <a:gd name="connsiteY63" fmla="*/ 96080 h 128755"/>
                  <a:gd name="connsiteX64" fmla="*/ 38638 w 88629"/>
                  <a:gd name="connsiteY64" fmla="*/ 93483 h 128755"/>
                  <a:gd name="connsiteX65" fmla="*/ 38638 w 88629"/>
                  <a:gd name="connsiteY65" fmla="*/ 72601 h 128755"/>
                  <a:gd name="connsiteX66" fmla="*/ 36041 w 88629"/>
                  <a:gd name="connsiteY66" fmla="*/ 69463 h 128755"/>
                  <a:gd name="connsiteX67" fmla="*/ 12670 w 88629"/>
                  <a:gd name="connsiteY67" fmla="*/ 57561 h 128755"/>
                  <a:gd name="connsiteX68" fmla="*/ 8558 w 88629"/>
                  <a:gd name="connsiteY68" fmla="*/ 45227 h 128755"/>
                  <a:gd name="connsiteX69" fmla="*/ 24356 w 88629"/>
                  <a:gd name="connsiteY69" fmla="*/ 23695 h 128755"/>
                  <a:gd name="connsiteX70" fmla="*/ 35933 w 88629"/>
                  <a:gd name="connsiteY70" fmla="*/ 20449 h 128755"/>
                  <a:gd name="connsiteX71" fmla="*/ 38638 w 88629"/>
                  <a:gd name="connsiteY71" fmla="*/ 17312 h 128755"/>
                  <a:gd name="connsiteX72" fmla="*/ 38638 w 88629"/>
                  <a:gd name="connsiteY72" fmla="*/ 8115 h 128755"/>
                  <a:gd name="connsiteX73" fmla="*/ 40369 w 88629"/>
                  <a:gd name="connsiteY73" fmla="*/ 6384 h 128755"/>
                  <a:gd name="connsiteX74" fmla="*/ 49241 w 88629"/>
                  <a:gd name="connsiteY74" fmla="*/ 6384 h 128755"/>
                  <a:gd name="connsiteX75" fmla="*/ 50972 w 88629"/>
                  <a:gd name="connsiteY75" fmla="*/ 8115 h 128755"/>
                  <a:gd name="connsiteX76" fmla="*/ 50972 w 88629"/>
                  <a:gd name="connsiteY76" fmla="*/ 17528 h 128755"/>
                  <a:gd name="connsiteX77" fmla="*/ 53569 w 88629"/>
                  <a:gd name="connsiteY77" fmla="*/ 20558 h 128755"/>
                  <a:gd name="connsiteX78" fmla="*/ 75858 w 88629"/>
                  <a:gd name="connsiteY78" fmla="*/ 32676 h 128755"/>
                  <a:gd name="connsiteX79" fmla="*/ 76074 w 88629"/>
                  <a:gd name="connsiteY79" fmla="*/ 32892 h 128755"/>
                  <a:gd name="connsiteX80" fmla="*/ 76399 w 88629"/>
                  <a:gd name="connsiteY80" fmla="*/ 33325 h 128755"/>
                  <a:gd name="connsiteX81" fmla="*/ 75750 w 88629"/>
                  <a:gd name="connsiteY81" fmla="*/ 33974 h 128755"/>
                  <a:gd name="connsiteX82" fmla="*/ 65903 w 88629"/>
                  <a:gd name="connsiteY82" fmla="*/ 40141 h 128755"/>
                  <a:gd name="connsiteX83" fmla="*/ 64281 w 88629"/>
                  <a:gd name="connsiteY83" fmla="*/ 40682 h 128755"/>
                  <a:gd name="connsiteX84" fmla="*/ 62117 w 88629"/>
                  <a:gd name="connsiteY84" fmla="*/ 39925 h 128755"/>
                  <a:gd name="connsiteX85" fmla="*/ 55300 w 88629"/>
                  <a:gd name="connsiteY85" fmla="*/ 35489 h 128755"/>
                  <a:gd name="connsiteX86" fmla="*/ 52271 w 88629"/>
                  <a:gd name="connsiteY86" fmla="*/ 35705 h 128755"/>
                  <a:gd name="connsiteX87" fmla="*/ 50864 w 88629"/>
                  <a:gd name="connsiteY87" fmla="*/ 38302 h 128755"/>
                  <a:gd name="connsiteX88" fmla="*/ 50864 w 88629"/>
                  <a:gd name="connsiteY88" fmla="*/ 55073 h 128755"/>
                  <a:gd name="connsiteX89" fmla="*/ 53569 w 88629"/>
                  <a:gd name="connsiteY89" fmla="*/ 58210 h 128755"/>
                  <a:gd name="connsiteX90" fmla="*/ 77914 w 88629"/>
                  <a:gd name="connsiteY90" fmla="*/ 69679 h 128755"/>
                  <a:gd name="connsiteX91" fmla="*/ 82241 w 88629"/>
                  <a:gd name="connsiteY91" fmla="*/ 82988 h 128755"/>
                  <a:gd name="connsiteX92" fmla="*/ 81484 w 88629"/>
                  <a:gd name="connsiteY92" fmla="*/ 89047 h 12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8629" h="128755">
                    <a:moveTo>
                      <a:pt x="82782" y="65784"/>
                    </a:moveTo>
                    <a:cubicBezTo>
                      <a:pt x="77589" y="59509"/>
                      <a:pt x="69799" y="55289"/>
                      <a:pt x="59737" y="53125"/>
                    </a:cubicBezTo>
                    <a:cubicBezTo>
                      <a:pt x="58871" y="52909"/>
                      <a:pt x="58005" y="52692"/>
                      <a:pt x="57139" y="52584"/>
                    </a:cubicBezTo>
                    <a:lnTo>
                      <a:pt x="57139" y="44145"/>
                    </a:lnTo>
                    <a:cubicBezTo>
                      <a:pt x="57139" y="44145"/>
                      <a:pt x="57788" y="44686"/>
                      <a:pt x="58113" y="44902"/>
                    </a:cubicBezTo>
                    <a:cubicBezTo>
                      <a:pt x="59844" y="46417"/>
                      <a:pt x="61900" y="47066"/>
                      <a:pt x="64281" y="47066"/>
                    </a:cubicBezTo>
                    <a:lnTo>
                      <a:pt x="64281" y="47066"/>
                    </a:lnTo>
                    <a:cubicBezTo>
                      <a:pt x="66228" y="47066"/>
                      <a:pt x="68392" y="45984"/>
                      <a:pt x="68608" y="45876"/>
                    </a:cubicBezTo>
                    <a:cubicBezTo>
                      <a:pt x="68717" y="45876"/>
                      <a:pt x="68825" y="45768"/>
                      <a:pt x="68933" y="45659"/>
                    </a:cubicBezTo>
                    <a:lnTo>
                      <a:pt x="78887" y="39384"/>
                    </a:lnTo>
                    <a:cubicBezTo>
                      <a:pt x="81809" y="37545"/>
                      <a:pt x="82350" y="35164"/>
                      <a:pt x="82458" y="33541"/>
                    </a:cubicBezTo>
                    <a:cubicBezTo>
                      <a:pt x="82458" y="31594"/>
                      <a:pt x="81700" y="29863"/>
                      <a:pt x="80294" y="28564"/>
                    </a:cubicBezTo>
                    <a:cubicBezTo>
                      <a:pt x="74235" y="21640"/>
                      <a:pt x="66445" y="17095"/>
                      <a:pt x="57139" y="14931"/>
                    </a:cubicBezTo>
                    <a:lnTo>
                      <a:pt x="57139" y="8007"/>
                    </a:lnTo>
                    <a:cubicBezTo>
                      <a:pt x="57139" y="3570"/>
                      <a:pt x="53569" y="0"/>
                      <a:pt x="49133" y="0"/>
                    </a:cubicBezTo>
                    <a:lnTo>
                      <a:pt x="40260" y="0"/>
                    </a:lnTo>
                    <a:cubicBezTo>
                      <a:pt x="35825" y="0"/>
                      <a:pt x="32254" y="3570"/>
                      <a:pt x="32254" y="8007"/>
                    </a:cubicBezTo>
                    <a:lnTo>
                      <a:pt x="32254" y="14499"/>
                    </a:lnTo>
                    <a:cubicBezTo>
                      <a:pt x="28359" y="15256"/>
                      <a:pt x="24788" y="16338"/>
                      <a:pt x="21651" y="17853"/>
                    </a:cubicBezTo>
                    <a:cubicBezTo>
                      <a:pt x="8558" y="23804"/>
                      <a:pt x="1959" y="33000"/>
                      <a:pt x="2175" y="45227"/>
                    </a:cubicBezTo>
                    <a:cubicBezTo>
                      <a:pt x="2283" y="51178"/>
                      <a:pt x="4123" y="56588"/>
                      <a:pt x="7585" y="61132"/>
                    </a:cubicBezTo>
                    <a:cubicBezTo>
                      <a:pt x="8450" y="62322"/>
                      <a:pt x="9424" y="63404"/>
                      <a:pt x="10506" y="64486"/>
                    </a:cubicBezTo>
                    <a:cubicBezTo>
                      <a:pt x="15700" y="69679"/>
                      <a:pt x="23057" y="73250"/>
                      <a:pt x="32254" y="75089"/>
                    </a:cubicBezTo>
                    <a:lnTo>
                      <a:pt x="32254" y="88506"/>
                    </a:lnTo>
                    <a:cubicBezTo>
                      <a:pt x="29225" y="86775"/>
                      <a:pt x="26195" y="84394"/>
                      <a:pt x="23490" y="81365"/>
                    </a:cubicBezTo>
                    <a:cubicBezTo>
                      <a:pt x="21867" y="79417"/>
                      <a:pt x="19703" y="78335"/>
                      <a:pt x="17106" y="78335"/>
                    </a:cubicBezTo>
                    <a:cubicBezTo>
                      <a:pt x="15808" y="78335"/>
                      <a:pt x="14077" y="78984"/>
                      <a:pt x="13211" y="79417"/>
                    </a:cubicBezTo>
                    <a:lnTo>
                      <a:pt x="3798" y="84935"/>
                    </a:lnTo>
                    <a:cubicBezTo>
                      <a:pt x="552" y="86775"/>
                      <a:pt x="-97" y="89372"/>
                      <a:pt x="11" y="91211"/>
                    </a:cubicBezTo>
                    <a:cubicBezTo>
                      <a:pt x="11" y="92834"/>
                      <a:pt x="660" y="94349"/>
                      <a:pt x="1742" y="95647"/>
                    </a:cubicBezTo>
                    <a:cubicBezTo>
                      <a:pt x="4231" y="99109"/>
                      <a:pt x="7693" y="102572"/>
                      <a:pt x="11804" y="105709"/>
                    </a:cubicBezTo>
                    <a:cubicBezTo>
                      <a:pt x="17863" y="110362"/>
                      <a:pt x="24788" y="113500"/>
                      <a:pt x="32362" y="115123"/>
                    </a:cubicBezTo>
                    <a:lnTo>
                      <a:pt x="32362" y="120749"/>
                    </a:lnTo>
                    <a:cubicBezTo>
                      <a:pt x="32362" y="125185"/>
                      <a:pt x="35933" y="128756"/>
                      <a:pt x="40369" y="128756"/>
                    </a:cubicBezTo>
                    <a:lnTo>
                      <a:pt x="49241" y="128756"/>
                    </a:lnTo>
                    <a:cubicBezTo>
                      <a:pt x="53677" y="128756"/>
                      <a:pt x="57248" y="125185"/>
                      <a:pt x="57248" y="120749"/>
                    </a:cubicBezTo>
                    <a:lnTo>
                      <a:pt x="57248" y="115123"/>
                    </a:lnTo>
                    <a:cubicBezTo>
                      <a:pt x="63740" y="113824"/>
                      <a:pt x="69582" y="111552"/>
                      <a:pt x="74451" y="108306"/>
                    </a:cubicBezTo>
                    <a:cubicBezTo>
                      <a:pt x="83648" y="102247"/>
                      <a:pt x="88409" y="93699"/>
                      <a:pt x="88625" y="83096"/>
                    </a:cubicBezTo>
                    <a:cubicBezTo>
                      <a:pt x="88734" y="76280"/>
                      <a:pt x="86786" y="70437"/>
                      <a:pt x="82890" y="65676"/>
                    </a:cubicBezTo>
                    <a:lnTo>
                      <a:pt x="82890" y="65676"/>
                    </a:lnTo>
                    <a:close/>
                    <a:moveTo>
                      <a:pt x="81484" y="89155"/>
                    </a:moveTo>
                    <a:cubicBezTo>
                      <a:pt x="80510" y="92942"/>
                      <a:pt x="78671" y="96296"/>
                      <a:pt x="75858" y="99218"/>
                    </a:cubicBezTo>
                    <a:cubicBezTo>
                      <a:pt x="74451" y="100624"/>
                      <a:pt x="72828" y="102031"/>
                      <a:pt x="70989" y="103221"/>
                    </a:cubicBezTo>
                    <a:cubicBezTo>
                      <a:pt x="70448" y="103654"/>
                      <a:pt x="69799" y="103870"/>
                      <a:pt x="69150" y="104195"/>
                    </a:cubicBezTo>
                    <a:cubicBezTo>
                      <a:pt x="64713" y="106791"/>
                      <a:pt x="59520" y="108523"/>
                      <a:pt x="53569" y="109388"/>
                    </a:cubicBezTo>
                    <a:cubicBezTo>
                      <a:pt x="52054" y="109605"/>
                      <a:pt x="50864" y="110903"/>
                      <a:pt x="50864" y="112526"/>
                    </a:cubicBezTo>
                    <a:lnTo>
                      <a:pt x="50864" y="120857"/>
                    </a:lnTo>
                    <a:cubicBezTo>
                      <a:pt x="50864" y="121831"/>
                      <a:pt x="50107" y="122588"/>
                      <a:pt x="49133" y="122588"/>
                    </a:cubicBezTo>
                    <a:lnTo>
                      <a:pt x="40260" y="122588"/>
                    </a:lnTo>
                    <a:cubicBezTo>
                      <a:pt x="39287" y="122588"/>
                      <a:pt x="38530" y="121831"/>
                      <a:pt x="38530" y="120857"/>
                    </a:cubicBezTo>
                    <a:lnTo>
                      <a:pt x="38530" y="112634"/>
                    </a:lnTo>
                    <a:cubicBezTo>
                      <a:pt x="38530" y="111119"/>
                      <a:pt x="37447" y="109821"/>
                      <a:pt x="35933" y="109496"/>
                    </a:cubicBezTo>
                    <a:cubicBezTo>
                      <a:pt x="28359" y="108306"/>
                      <a:pt x="21542" y="105385"/>
                      <a:pt x="15592" y="100841"/>
                    </a:cubicBezTo>
                    <a:cubicBezTo>
                      <a:pt x="11913" y="98027"/>
                      <a:pt x="8883" y="95106"/>
                      <a:pt x="6719" y="92077"/>
                    </a:cubicBezTo>
                    <a:cubicBezTo>
                      <a:pt x="6719" y="92077"/>
                      <a:pt x="6611" y="91860"/>
                      <a:pt x="6503" y="91860"/>
                    </a:cubicBezTo>
                    <a:cubicBezTo>
                      <a:pt x="6287" y="91535"/>
                      <a:pt x="6287" y="91427"/>
                      <a:pt x="6287" y="91319"/>
                    </a:cubicBezTo>
                    <a:cubicBezTo>
                      <a:pt x="6287" y="91211"/>
                      <a:pt x="6287" y="90886"/>
                      <a:pt x="7043" y="90453"/>
                    </a:cubicBezTo>
                    <a:lnTo>
                      <a:pt x="15916" y="85260"/>
                    </a:lnTo>
                    <a:cubicBezTo>
                      <a:pt x="16565" y="85044"/>
                      <a:pt x="17214" y="84827"/>
                      <a:pt x="17214" y="84827"/>
                    </a:cubicBezTo>
                    <a:cubicBezTo>
                      <a:pt x="17863" y="84827"/>
                      <a:pt x="18297" y="85044"/>
                      <a:pt x="18729" y="85476"/>
                    </a:cubicBezTo>
                    <a:lnTo>
                      <a:pt x="18946" y="85693"/>
                    </a:lnTo>
                    <a:cubicBezTo>
                      <a:pt x="23706" y="90886"/>
                      <a:pt x="29008" y="94565"/>
                      <a:pt x="34526" y="96513"/>
                    </a:cubicBezTo>
                    <a:cubicBezTo>
                      <a:pt x="35500" y="96837"/>
                      <a:pt x="36582" y="96729"/>
                      <a:pt x="37339" y="96080"/>
                    </a:cubicBezTo>
                    <a:cubicBezTo>
                      <a:pt x="38205" y="95539"/>
                      <a:pt x="38638" y="94565"/>
                      <a:pt x="38638" y="93483"/>
                    </a:cubicBezTo>
                    <a:lnTo>
                      <a:pt x="38638" y="72601"/>
                    </a:lnTo>
                    <a:cubicBezTo>
                      <a:pt x="38638" y="71086"/>
                      <a:pt x="37555" y="69788"/>
                      <a:pt x="36041" y="69463"/>
                    </a:cubicBezTo>
                    <a:cubicBezTo>
                      <a:pt x="25221" y="67840"/>
                      <a:pt x="17431" y="63729"/>
                      <a:pt x="12670" y="57561"/>
                    </a:cubicBezTo>
                    <a:cubicBezTo>
                      <a:pt x="9965" y="53991"/>
                      <a:pt x="8558" y="49879"/>
                      <a:pt x="8558" y="45227"/>
                    </a:cubicBezTo>
                    <a:cubicBezTo>
                      <a:pt x="8342" y="35705"/>
                      <a:pt x="13536" y="28564"/>
                      <a:pt x="24356" y="23695"/>
                    </a:cubicBezTo>
                    <a:cubicBezTo>
                      <a:pt x="27818" y="22180"/>
                      <a:pt x="31713" y="20990"/>
                      <a:pt x="35933" y="20449"/>
                    </a:cubicBezTo>
                    <a:cubicBezTo>
                      <a:pt x="37447" y="20233"/>
                      <a:pt x="38638" y="18935"/>
                      <a:pt x="38638" y="17312"/>
                    </a:cubicBezTo>
                    <a:lnTo>
                      <a:pt x="38638" y="8115"/>
                    </a:lnTo>
                    <a:cubicBezTo>
                      <a:pt x="38638" y="7141"/>
                      <a:pt x="39395" y="6384"/>
                      <a:pt x="40369" y="6384"/>
                    </a:cubicBezTo>
                    <a:lnTo>
                      <a:pt x="49241" y="6384"/>
                    </a:lnTo>
                    <a:cubicBezTo>
                      <a:pt x="50215" y="6384"/>
                      <a:pt x="50972" y="7141"/>
                      <a:pt x="50972" y="8115"/>
                    </a:cubicBezTo>
                    <a:lnTo>
                      <a:pt x="50972" y="17528"/>
                    </a:lnTo>
                    <a:cubicBezTo>
                      <a:pt x="50972" y="19043"/>
                      <a:pt x="52054" y="20341"/>
                      <a:pt x="53569" y="20558"/>
                    </a:cubicBezTo>
                    <a:cubicBezTo>
                      <a:pt x="62657" y="22180"/>
                      <a:pt x="70123" y="26184"/>
                      <a:pt x="75858" y="32676"/>
                    </a:cubicBezTo>
                    <a:lnTo>
                      <a:pt x="76074" y="32892"/>
                    </a:lnTo>
                    <a:cubicBezTo>
                      <a:pt x="76074" y="32892"/>
                      <a:pt x="76399" y="33325"/>
                      <a:pt x="76399" y="33325"/>
                    </a:cubicBezTo>
                    <a:cubicBezTo>
                      <a:pt x="76399" y="33325"/>
                      <a:pt x="76399" y="33649"/>
                      <a:pt x="75750" y="33974"/>
                    </a:cubicBezTo>
                    <a:lnTo>
                      <a:pt x="65903" y="40141"/>
                    </a:lnTo>
                    <a:cubicBezTo>
                      <a:pt x="65362" y="40358"/>
                      <a:pt x="64605" y="40682"/>
                      <a:pt x="64281" y="40682"/>
                    </a:cubicBezTo>
                    <a:cubicBezTo>
                      <a:pt x="63415" y="40682"/>
                      <a:pt x="62766" y="40466"/>
                      <a:pt x="62117" y="39925"/>
                    </a:cubicBezTo>
                    <a:cubicBezTo>
                      <a:pt x="59953" y="38086"/>
                      <a:pt x="57681" y="36571"/>
                      <a:pt x="55300" y="35489"/>
                    </a:cubicBezTo>
                    <a:cubicBezTo>
                      <a:pt x="54327" y="35056"/>
                      <a:pt x="53244" y="35056"/>
                      <a:pt x="52271" y="35705"/>
                    </a:cubicBezTo>
                    <a:cubicBezTo>
                      <a:pt x="51405" y="36246"/>
                      <a:pt x="50864" y="37220"/>
                      <a:pt x="50864" y="38302"/>
                    </a:cubicBezTo>
                    <a:lnTo>
                      <a:pt x="50864" y="55073"/>
                    </a:lnTo>
                    <a:cubicBezTo>
                      <a:pt x="50864" y="56588"/>
                      <a:pt x="52054" y="57994"/>
                      <a:pt x="53569" y="58210"/>
                    </a:cubicBezTo>
                    <a:cubicBezTo>
                      <a:pt x="64605" y="59725"/>
                      <a:pt x="72828" y="63620"/>
                      <a:pt x="77914" y="69679"/>
                    </a:cubicBezTo>
                    <a:cubicBezTo>
                      <a:pt x="80943" y="73250"/>
                      <a:pt x="82350" y="77686"/>
                      <a:pt x="82241" y="82988"/>
                    </a:cubicBezTo>
                    <a:cubicBezTo>
                      <a:pt x="82241" y="85152"/>
                      <a:pt x="81917" y="87208"/>
                      <a:pt x="81484" y="89047"/>
                    </a:cubicBezTo>
                    <a:close/>
                  </a:path>
                </a:pathLst>
              </a:custGeom>
              <a:grpFill/>
              <a:ln w="10814"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60A9CC18-1C7E-B663-F2C0-A2E04CEB8A9F}"/>
                  </a:ext>
                </a:extLst>
              </p:cNvPr>
              <p:cNvSpPr/>
              <p:nvPr/>
            </p:nvSpPr>
            <p:spPr>
              <a:xfrm>
                <a:off x="9449388" y="1141384"/>
                <a:ext cx="12009" cy="21112"/>
              </a:xfrm>
              <a:custGeom>
                <a:avLst/>
                <a:gdLst>
                  <a:gd name="connsiteX0" fmla="*/ 10712 w 12009"/>
                  <a:gd name="connsiteY0" fmla="*/ 555 h 21112"/>
                  <a:gd name="connsiteX1" fmla="*/ 7790 w 12009"/>
                  <a:gd name="connsiteY1" fmla="*/ 230 h 21112"/>
                  <a:gd name="connsiteX2" fmla="*/ 6925 w 12009"/>
                  <a:gd name="connsiteY2" fmla="*/ 555 h 21112"/>
                  <a:gd name="connsiteX3" fmla="*/ 0 w 12009"/>
                  <a:gd name="connsiteY3" fmla="*/ 10401 h 21112"/>
                  <a:gd name="connsiteX4" fmla="*/ 7898 w 12009"/>
                  <a:gd name="connsiteY4" fmla="*/ 20896 h 21112"/>
                  <a:gd name="connsiteX5" fmla="*/ 8981 w 12009"/>
                  <a:gd name="connsiteY5" fmla="*/ 21113 h 21112"/>
                  <a:gd name="connsiteX6" fmla="*/ 10712 w 12009"/>
                  <a:gd name="connsiteY6" fmla="*/ 20572 h 21112"/>
                  <a:gd name="connsiteX7" fmla="*/ 12010 w 12009"/>
                  <a:gd name="connsiteY7" fmla="*/ 17975 h 21112"/>
                  <a:gd name="connsiteX8" fmla="*/ 12010 w 12009"/>
                  <a:gd name="connsiteY8" fmla="*/ 3152 h 21112"/>
                  <a:gd name="connsiteX9" fmla="*/ 10603 w 12009"/>
                  <a:gd name="connsiteY9" fmla="*/ 555 h 21112"/>
                  <a:gd name="connsiteX10" fmla="*/ 10603 w 12009"/>
                  <a:gd name="connsiteY10" fmla="*/ 555 h 2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09" h="21112">
                    <a:moveTo>
                      <a:pt x="10712" y="555"/>
                    </a:moveTo>
                    <a:cubicBezTo>
                      <a:pt x="9846" y="14"/>
                      <a:pt x="8764" y="-203"/>
                      <a:pt x="7790" y="230"/>
                    </a:cubicBezTo>
                    <a:lnTo>
                      <a:pt x="6925" y="555"/>
                    </a:lnTo>
                    <a:cubicBezTo>
                      <a:pt x="1190" y="3368"/>
                      <a:pt x="0" y="7371"/>
                      <a:pt x="0" y="10401"/>
                    </a:cubicBezTo>
                    <a:cubicBezTo>
                      <a:pt x="0" y="13863"/>
                      <a:pt x="1407" y="18408"/>
                      <a:pt x="7898" y="20896"/>
                    </a:cubicBezTo>
                    <a:cubicBezTo>
                      <a:pt x="8223" y="21004"/>
                      <a:pt x="8656" y="21113"/>
                      <a:pt x="8981" y="21113"/>
                    </a:cubicBezTo>
                    <a:cubicBezTo>
                      <a:pt x="9630" y="21113"/>
                      <a:pt x="10171" y="20896"/>
                      <a:pt x="10712" y="20572"/>
                    </a:cubicBezTo>
                    <a:cubicBezTo>
                      <a:pt x="11577" y="20030"/>
                      <a:pt x="12010" y="19057"/>
                      <a:pt x="12010" y="17975"/>
                    </a:cubicBezTo>
                    <a:lnTo>
                      <a:pt x="12010" y="3152"/>
                    </a:lnTo>
                    <a:cubicBezTo>
                      <a:pt x="12010" y="2070"/>
                      <a:pt x="11469" y="1204"/>
                      <a:pt x="10603" y="555"/>
                    </a:cubicBezTo>
                    <a:lnTo>
                      <a:pt x="10603" y="555"/>
                    </a:lnTo>
                    <a:close/>
                  </a:path>
                </a:pathLst>
              </a:custGeom>
              <a:grpFill/>
              <a:ln w="10814"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E6267698-E569-3575-843C-794970FECF5A}"/>
                  </a:ext>
                </a:extLst>
              </p:cNvPr>
              <p:cNvSpPr/>
              <p:nvPr/>
            </p:nvSpPr>
            <p:spPr>
              <a:xfrm>
                <a:off x="9473841" y="1178141"/>
                <a:ext cx="13416" cy="24605"/>
              </a:xfrm>
              <a:custGeom>
                <a:avLst/>
                <a:gdLst>
                  <a:gd name="connsiteX0" fmla="*/ 4112 w 13416"/>
                  <a:gd name="connsiteY0" fmla="*/ 152 h 24605"/>
                  <a:gd name="connsiteX1" fmla="*/ 1298 w 13416"/>
                  <a:gd name="connsiteY1" fmla="*/ 585 h 24605"/>
                  <a:gd name="connsiteX2" fmla="*/ 0 w 13416"/>
                  <a:gd name="connsiteY2" fmla="*/ 3074 h 24605"/>
                  <a:gd name="connsiteX3" fmla="*/ 0 w 13416"/>
                  <a:gd name="connsiteY3" fmla="*/ 21468 h 24605"/>
                  <a:gd name="connsiteX4" fmla="*/ 1407 w 13416"/>
                  <a:gd name="connsiteY4" fmla="*/ 24064 h 24605"/>
                  <a:gd name="connsiteX5" fmla="*/ 3138 w 13416"/>
                  <a:gd name="connsiteY5" fmla="*/ 24605 h 24605"/>
                  <a:gd name="connsiteX6" fmla="*/ 4436 w 13416"/>
                  <a:gd name="connsiteY6" fmla="*/ 24281 h 24605"/>
                  <a:gd name="connsiteX7" fmla="*/ 6708 w 13416"/>
                  <a:gd name="connsiteY7" fmla="*/ 23091 h 24605"/>
                  <a:gd name="connsiteX8" fmla="*/ 13416 w 13416"/>
                  <a:gd name="connsiteY8" fmla="*/ 11513 h 24605"/>
                  <a:gd name="connsiteX9" fmla="*/ 4003 w 13416"/>
                  <a:gd name="connsiteY9" fmla="*/ 44 h 24605"/>
                  <a:gd name="connsiteX10" fmla="*/ 6275 w 13416"/>
                  <a:gd name="connsiteY10" fmla="*/ 15192 h 24605"/>
                  <a:gd name="connsiteX11" fmla="*/ 6275 w 13416"/>
                  <a:gd name="connsiteY11" fmla="*/ 8484 h 24605"/>
                  <a:gd name="connsiteX12" fmla="*/ 7249 w 13416"/>
                  <a:gd name="connsiteY12" fmla="*/ 11513 h 24605"/>
                  <a:gd name="connsiteX13" fmla="*/ 6275 w 13416"/>
                  <a:gd name="connsiteY13" fmla="*/ 15192 h 2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16" h="24605">
                    <a:moveTo>
                      <a:pt x="4112" y="152"/>
                    </a:moveTo>
                    <a:cubicBezTo>
                      <a:pt x="3138" y="-172"/>
                      <a:pt x="2163" y="44"/>
                      <a:pt x="1298" y="585"/>
                    </a:cubicBezTo>
                    <a:cubicBezTo>
                      <a:pt x="541" y="1126"/>
                      <a:pt x="0" y="2100"/>
                      <a:pt x="0" y="3074"/>
                    </a:cubicBezTo>
                    <a:lnTo>
                      <a:pt x="0" y="21468"/>
                    </a:lnTo>
                    <a:cubicBezTo>
                      <a:pt x="0" y="22550"/>
                      <a:pt x="541" y="23523"/>
                      <a:pt x="1407" y="24064"/>
                    </a:cubicBezTo>
                    <a:cubicBezTo>
                      <a:pt x="1947" y="24389"/>
                      <a:pt x="2488" y="24605"/>
                      <a:pt x="3138" y="24605"/>
                    </a:cubicBezTo>
                    <a:cubicBezTo>
                      <a:pt x="3570" y="24605"/>
                      <a:pt x="4003" y="24605"/>
                      <a:pt x="4436" y="24281"/>
                    </a:cubicBezTo>
                    <a:cubicBezTo>
                      <a:pt x="5085" y="23956"/>
                      <a:pt x="5951" y="23523"/>
                      <a:pt x="6708" y="23091"/>
                    </a:cubicBezTo>
                    <a:cubicBezTo>
                      <a:pt x="11144" y="20386"/>
                      <a:pt x="13416" y="16491"/>
                      <a:pt x="13416" y="11513"/>
                    </a:cubicBezTo>
                    <a:cubicBezTo>
                      <a:pt x="13416" y="7618"/>
                      <a:pt x="11793" y="2533"/>
                      <a:pt x="4003" y="44"/>
                    </a:cubicBezTo>
                    <a:close/>
                    <a:moveTo>
                      <a:pt x="6275" y="15192"/>
                    </a:moveTo>
                    <a:lnTo>
                      <a:pt x="6275" y="8484"/>
                    </a:lnTo>
                    <a:cubicBezTo>
                      <a:pt x="7141" y="9566"/>
                      <a:pt x="7249" y="10648"/>
                      <a:pt x="7249" y="11513"/>
                    </a:cubicBezTo>
                    <a:cubicBezTo>
                      <a:pt x="7249" y="12920"/>
                      <a:pt x="6924" y="14110"/>
                      <a:pt x="6275" y="15192"/>
                    </a:cubicBezTo>
                    <a:close/>
                  </a:path>
                </a:pathLst>
              </a:custGeom>
              <a:grpFill/>
              <a:ln w="10814" cap="flat">
                <a:noFill/>
                <a:prstDash val="solid"/>
                <a:miter/>
              </a:ln>
            </p:spPr>
            <p:txBody>
              <a:bodyPr rtlCol="0" anchor="ctr"/>
              <a:lstStyle/>
              <a:p>
                <a:endParaRPr lang="en-US"/>
              </a:p>
            </p:txBody>
          </p:sp>
        </p:grpSp>
      </p:grpSp>
      <p:sp>
        <p:nvSpPr>
          <p:cNvPr id="73" name="TextBox 72">
            <a:extLst>
              <a:ext uri="{FF2B5EF4-FFF2-40B4-BE49-F238E27FC236}">
                <a16:creationId xmlns:a16="http://schemas.microsoft.com/office/drawing/2014/main" id="{C1AE4316-E0AC-A6FF-C280-2EBC8E56FA5C}"/>
              </a:ext>
            </a:extLst>
          </p:cNvPr>
          <p:cNvSpPr txBox="1"/>
          <p:nvPr/>
        </p:nvSpPr>
        <p:spPr>
          <a:xfrm>
            <a:off x="5460057" y="2086672"/>
            <a:ext cx="6172200" cy="369332"/>
          </a:xfrm>
          <a:prstGeom prst="rect">
            <a:avLst/>
          </a:prstGeom>
          <a:noFill/>
        </p:spPr>
        <p:txBody>
          <a:bodyPr wrap="square">
            <a:spAutoFit/>
          </a:bodyPr>
          <a:lstStyle/>
          <a:p>
            <a:pPr algn="r"/>
            <a:r>
              <a:rPr lang="ar-SA" sz="1800" b="1" dirty="0">
                <a:solidFill>
                  <a:srgbClr val="C00000"/>
                </a:solidFill>
                <a:effectLst/>
                <a:ea typeface="Calibri" panose="020F0502020204030204" pitchFamily="34" charset="0"/>
                <a:cs typeface="Sakkal Majalla" panose="02000000000000000000" pitchFamily="2" charset="-78"/>
              </a:rPr>
              <a:t>إشراك الموظفين في تحقيق الأهداف</a:t>
            </a:r>
            <a:endParaRPr lang="en-US" dirty="0"/>
          </a:p>
        </p:txBody>
      </p:sp>
    </p:spTree>
    <p:extLst>
      <p:ext uri="{BB962C8B-B14F-4D97-AF65-F5344CB8AC3E}">
        <p14:creationId xmlns:p14="http://schemas.microsoft.com/office/powerpoint/2010/main" val="39691406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anim calcmode="lin" valueType="num">
                                          <p:cBhvr>
                                            <p:cTn id="12" dur="1000" fill="hold"/>
                                            <p:tgtEl>
                                              <p:spTgt spid="52"/>
                                            </p:tgtEl>
                                            <p:attrNameLst>
                                              <p:attrName>ppt_x</p:attrName>
                                            </p:attrNameLst>
                                          </p:cBhvr>
                                          <p:tavLst>
                                            <p:tav tm="0">
                                              <p:val>
                                                <p:strVal val="#ppt_x"/>
                                              </p:val>
                                            </p:tav>
                                            <p:tav tm="100000">
                                              <p:val>
                                                <p:strVal val="#ppt_x"/>
                                              </p:val>
                                            </p:tav>
                                          </p:tavLst>
                                        </p:anim>
                                        <p:anim calcmode="lin" valueType="num">
                                          <p:cBhvr>
                                            <p:cTn id="13" dur="1000" fill="hold"/>
                                            <p:tgtEl>
                                              <p:spTgt spid="52"/>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14:presetBounceEnd="50000">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14:bounceEnd="50000">
                                          <p:cBhvr additive="base">
                                            <p:cTn id="16"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1000"/>
                                            <p:tgtEl>
                                              <p:spTgt spid="61"/>
                                            </p:tgtEl>
                                          </p:cBhvr>
                                        </p:animEffect>
                                        <p:anim calcmode="lin" valueType="num">
                                          <p:cBhvr>
                                            <p:cTn id="37" dur="1000" fill="hold"/>
                                            <p:tgtEl>
                                              <p:spTgt spid="61"/>
                                            </p:tgtEl>
                                            <p:attrNameLst>
                                              <p:attrName>ppt_x</p:attrName>
                                            </p:attrNameLst>
                                          </p:cBhvr>
                                          <p:tavLst>
                                            <p:tav tm="0">
                                              <p:val>
                                                <p:strVal val="#ppt_x"/>
                                              </p:val>
                                            </p:tav>
                                            <p:tav tm="100000">
                                              <p:val>
                                                <p:strVal val="#ppt_x"/>
                                              </p:val>
                                            </p:tav>
                                          </p:tavLst>
                                        </p:anim>
                                        <p:anim calcmode="lin" valueType="num">
                                          <p:cBhvr>
                                            <p:cTn id="3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anim calcmode="lin" valueType="num">
                                          <p:cBhvr>
                                            <p:cTn id="44" dur="1000" fill="hold"/>
                                            <p:tgtEl>
                                              <p:spTgt spid="49"/>
                                            </p:tgtEl>
                                            <p:attrNameLst>
                                              <p:attrName>ppt_x</p:attrName>
                                            </p:attrNameLst>
                                          </p:cBhvr>
                                          <p:tavLst>
                                            <p:tav tm="0">
                                              <p:val>
                                                <p:strVal val="#ppt_x"/>
                                              </p:val>
                                            </p:tav>
                                            <p:tav tm="100000">
                                              <p:val>
                                                <p:strVal val="#ppt_x"/>
                                              </p:val>
                                            </p:tav>
                                          </p:tavLst>
                                        </p:anim>
                                        <p:anim calcmode="lin" valueType="num">
                                          <p:cBhvr>
                                            <p:cTn id="4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1000"/>
                                            <p:tgtEl>
                                              <p:spTgt spid="46"/>
                                            </p:tgtEl>
                                          </p:cBhvr>
                                        </p:animEffect>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anim calcmode="lin" valueType="num">
                                          <p:cBhvr>
                                            <p:cTn id="12" dur="1000" fill="hold"/>
                                            <p:tgtEl>
                                              <p:spTgt spid="52"/>
                                            </p:tgtEl>
                                            <p:attrNameLst>
                                              <p:attrName>ppt_x</p:attrName>
                                            </p:attrNameLst>
                                          </p:cBhvr>
                                          <p:tavLst>
                                            <p:tav tm="0">
                                              <p:val>
                                                <p:strVal val="#ppt_x"/>
                                              </p:val>
                                            </p:tav>
                                            <p:tav tm="100000">
                                              <p:val>
                                                <p:strVal val="#ppt_x"/>
                                              </p:val>
                                            </p:tav>
                                          </p:tavLst>
                                        </p:anim>
                                        <p:anim calcmode="lin" valueType="num">
                                          <p:cBhvr>
                                            <p:cTn id="13" dur="1000" fill="hold"/>
                                            <p:tgtEl>
                                              <p:spTgt spid="52"/>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000" fill="hold"/>
                                            <p:tgtEl>
                                              <p:spTgt spid="39"/>
                                            </p:tgtEl>
                                            <p:attrNameLst>
                                              <p:attrName>ppt_x</p:attrName>
                                            </p:attrNameLst>
                                          </p:cBhvr>
                                          <p:tavLst>
                                            <p:tav tm="0">
                                              <p:val>
                                                <p:strVal val="#ppt_x"/>
                                              </p:val>
                                            </p:tav>
                                            <p:tav tm="100000">
                                              <p:val>
                                                <p:strVal val="#ppt_x"/>
                                              </p:val>
                                            </p:tav>
                                          </p:tavLst>
                                        </p:anim>
                                        <p:anim calcmode="lin" valueType="num">
                                          <p:cBhvr additive="base">
                                            <p:cTn id="17" dur="10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1000"/>
                                            <p:tgtEl>
                                              <p:spTgt spid="61"/>
                                            </p:tgtEl>
                                          </p:cBhvr>
                                        </p:animEffect>
                                        <p:anim calcmode="lin" valueType="num">
                                          <p:cBhvr>
                                            <p:cTn id="37" dur="1000" fill="hold"/>
                                            <p:tgtEl>
                                              <p:spTgt spid="61"/>
                                            </p:tgtEl>
                                            <p:attrNameLst>
                                              <p:attrName>ppt_x</p:attrName>
                                            </p:attrNameLst>
                                          </p:cBhvr>
                                          <p:tavLst>
                                            <p:tav tm="0">
                                              <p:val>
                                                <p:strVal val="#ppt_x"/>
                                              </p:val>
                                            </p:tav>
                                            <p:tav tm="100000">
                                              <p:val>
                                                <p:strVal val="#ppt_x"/>
                                              </p:val>
                                            </p:tav>
                                          </p:tavLst>
                                        </p:anim>
                                        <p:anim calcmode="lin" valueType="num">
                                          <p:cBhvr>
                                            <p:cTn id="3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anim calcmode="lin" valueType="num">
                                          <p:cBhvr>
                                            <p:cTn id="44" dur="1000" fill="hold"/>
                                            <p:tgtEl>
                                              <p:spTgt spid="49"/>
                                            </p:tgtEl>
                                            <p:attrNameLst>
                                              <p:attrName>ppt_x</p:attrName>
                                            </p:attrNameLst>
                                          </p:cBhvr>
                                          <p:tavLst>
                                            <p:tav tm="0">
                                              <p:val>
                                                <p:strVal val="#ppt_x"/>
                                              </p:val>
                                            </p:tav>
                                            <p:tav tm="100000">
                                              <p:val>
                                                <p:strVal val="#ppt_x"/>
                                              </p:val>
                                            </p:tav>
                                          </p:tavLst>
                                        </p:anim>
                                        <p:anim calcmode="lin" valueType="num">
                                          <p:cBhvr>
                                            <p:cTn id="4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1000"/>
                                            <p:tgtEl>
                                              <p:spTgt spid="46"/>
                                            </p:tgtEl>
                                          </p:cBhvr>
                                        </p:animEffect>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360294" y="675008"/>
            <a:ext cx="7471411" cy="968852"/>
            <a:chOff x="2360294" y="519096"/>
            <a:chExt cx="7471411"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360294" y="519096"/>
              <a:ext cx="7471411"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ثقافة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0" name="TextBox 9">
            <a:extLst>
              <a:ext uri="{FF2B5EF4-FFF2-40B4-BE49-F238E27FC236}">
                <a16:creationId xmlns:a16="http://schemas.microsoft.com/office/drawing/2014/main" id="{AD0B33CB-D54C-C4CB-AF16-FA7B9A07B340}"/>
              </a:ext>
            </a:extLst>
          </p:cNvPr>
          <p:cNvSpPr txBox="1"/>
          <p:nvPr/>
        </p:nvSpPr>
        <p:spPr>
          <a:xfrm>
            <a:off x="5534526" y="2257744"/>
            <a:ext cx="6112042" cy="369332"/>
          </a:xfrm>
          <a:prstGeom prst="rect">
            <a:avLst/>
          </a:prstGeom>
          <a:noFill/>
        </p:spPr>
        <p:txBody>
          <a:bodyPr wrap="square">
            <a:spAutoFit/>
          </a:bodyPr>
          <a:lstStyle/>
          <a:p>
            <a:pPr algn="r"/>
            <a:r>
              <a:rPr lang="ar-SA" sz="1800" b="1" dirty="0">
                <a:solidFill>
                  <a:srgbClr val="C00000"/>
                </a:solidFill>
                <a:effectLst/>
                <a:ea typeface="Calibri" panose="020F0502020204030204" pitchFamily="34" charset="0"/>
                <a:cs typeface="Sakkal Majalla" panose="02000000000000000000" pitchFamily="2" charset="-78"/>
              </a:rPr>
              <a:t>تعزيز ثقافة المسؤولية والمساءلة داخل المؤسسة</a:t>
            </a:r>
            <a:endParaRPr lang="en-US" dirty="0"/>
          </a:p>
        </p:txBody>
      </p:sp>
      <p:grpSp>
        <p:nvGrpSpPr>
          <p:cNvPr id="102" name="Group 101">
            <a:extLst>
              <a:ext uri="{FF2B5EF4-FFF2-40B4-BE49-F238E27FC236}">
                <a16:creationId xmlns:a16="http://schemas.microsoft.com/office/drawing/2014/main" id="{E7C625EA-7FBD-FBDE-638D-8B199D6D0267}"/>
              </a:ext>
            </a:extLst>
          </p:cNvPr>
          <p:cNvGrpSpPr/>
          <p:nvPr/>
        </p:nvGrpSpPr>
        <p:grpSpPr>
          <a:xfrm>
            <a:off x="6346160" y="1778514"/>
            <a:ext cx="4055337" cy="2076913"/>
            <a:chOff x="6106690" y="1841805"/>
            <a:chExt cx="4055337" cy="2076913"/>
          </a:xfrm>
        </p:grpSpPr>
        <p:grpSp>
          <p:nvGrpSpPr>
            <p:cNvPr id="103" name="Группа 2">
              <a:extLst>
                <a:ext uri="{FF2B5EF4-FFF2-40B4-BE49-F238E27FC236}">
                  <a16:creationId xmlns:a16="http://schemas.microsoft.com/office/drawing/2014/main" id="{B72BFE3A-57C2-5058-6C6D-5F79F8FB5669}"/>
                </a:ext>
              </a:extLst>
            </p:cNvPr>
            <p:cNvGrpSpPr/>
            <p:nvPr/>
          </p:nvGrpSpPr>
          <p:grpSpPr>
            <a:xfrm>
              <a:off x="6106690" y="1841805"/>
              <a:ext cx="2189962" cy="2076913"/>
              <a:chOff x="6127750" y="844550"/>
              <a:chExt cx="2398712" cy="2274887"/>
            </a:xfrm>
          </p:grpSpPr>
          <p:sp>
            <p:nvSpPr>
              <p:cNvPr id="106" name="Google Shape;1007;p35">
                <a:extLst>
                  <a:ext uri="{FF2B5EF4-FFF2-40B4-BE49-F238E27FC236}">
                    <a16:creationId xmlns:a16="http://schemas.microsoft.com/office/drawing/2014/main" id="{3C8E0146-08BF-33DA-76D7-A255CBAFEA97}"/>
                  </a:ext>
                </a:extLst>
              </p:cNvPr>
              <p:cNvSpPr/>
              <p:nvPr/>
            </p:nvSpPr>
            <p:spPr>
              <a:xfrm>
                <a:off x="6127750" y="844550"/>
                <a:ext cx="2398712" cy="2274887"/>
              </a:xfrm>
              <a:custGeom>
                <a:avLst/>
                <a:gdLst/>
                <a:ahLst/>
                <a:cxnLst/>
                <a:rect l="l" t="t" r="r" b="b"/>
                <a:pathLst>
                  <a:path w="562" h="533" extrusionOk="0">
                    <a:moveTo>
                      <a:pt x="562" y="300"/>
                    </a:moveTo>
                    <a:cubicBezTo>
                      <a:pt x="562" y="525"/>
                      <a:pt x="562" y="525"/>
                      <a:pt x="562" y="525"/>
                    </a:cubicBezTo>
                    <a:cubicBezTo>
                      <a:pt x="562" y="529"/>
                      <a:pt x="557" y="533"/>
                      <a:pt x="552" y="530"/>
                    </a:cubicBezTo>
                    <a:cubicBezTo>
                      <a:pt x="3" y="238"/>
                      <a:pt x="3" y="238"/>
                      <a:pt x="3" y="238"/>
                    </a:cubicBezTo>
                    <a:cubicBezTo>
                      <a:pt x="1" y="237"/>
                      <a:pt x="0" y="235"/>
                      <a:pt x="0" y="233"/>
                    </a:cubicBezTo>
                    <a:cubicBezTo>
                      <a:pt x="0" y="8"/>
                      <a:pt x="0" y="8"/>
                      <a:pt x="0" y="8"/>
                    </a:cubicBezTo>
                    <a:cubicBezTo>
                      <a:pt x="0" y="3"/>
                      <a:pt x="5" y="0"/>
                      <a:pt x="10" y="2"/>
                    </a:cubicBezTo>
                    <a:cubicBezTo>
                      <a:pt x="559" y="294"/>
                      <a:pt x="559" y="294"/>
                      <a:pt x="559" y="294"/>
                    </a:cubicBezTo>
                    <a:cubicBezTo>
                      <a:pt x="561" y="295"/>
                      <a:pt x="562" y="297"/>
                      <a:pt x="562" y="300"/>
                    </a:cubicBezTo>
                    <a:close/>
                  </a:path>
                </a:pathLst>
              </a:custGeom>
              <a:solidFill>
                <a:srgbClr val="FFCC66"/>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07" name="Google Shape;1015;p35">
                <a:extLst>
                  <a:ext uri="{FF2B5EF4-FFF2-40B4-BE49-F238E27FC236}">
                    <a16:creationId xmlns:a16="http://schemas.microsoft.com/office/drawing/2014/main" id="{65875747-5FD2-8B3A-F6AA-E212209EC2D3}"/>
                  </a:ext>
                </a:extLst>
              </p:cNvPr>
              <p:cNvSpPr/>
              <p:nvPr/>
            </p:nvSpPr>
            <p:spPr>
              <a:xfrm>
                <a:off x="6127750" y="844550"/>
                <a:ext cx="393700" cy="1216025"/>
              </a:xfrm>
              <a:custGeom>
                <a:avLst/>
                <a:gdLst/>
                <a:ahLst/>
                <a:cxnLst/>
                <a:rect l="l" t="t" r="r" b="b"/>
                <a:pathLst>
                  <a:path w="92" h="285" extrusionOk="0">
                    <a:moveTo>
                      <a:pt x="10" y="2"/>
                    </a:moveTo>
                    <a:cubicBezTo>
                      <a:pt x="5" y="0"/>
                      <a:pt x="0" y="3"/>
                      <a:pt x="0" y="8"/>
                    </a:cubicBezTo>
                    <a:cubicBezTo>
                      <a:pt x="0" y="233"/>
                      <a:pt x="0" y="233"/>
                      <a:pt x="0" y="233"/>
                    </a:cubicBezTo>
                    <a:cubicBezTo>
                      <a:pt x="0" y="235"/>
                      <a:pt x="1" y="237"/>
                      <a:pt x="3" y="238"/>
                    </a:cubicBezTo>
                    <a:cubicBezTo>
                      <a:pt x="92" y="285"/>
                      <a:pt x="92" y="285"/>
                      <a:pt x="92" y="285"/>
                    </a:cubicBezTo>
                    <a:cubicBezTo>
                      <a:pt x="92" y="46"/>
                      <a:pt x="92" y="46"/>
                      <a:pt x="92" y="46"/>
                    </a:cubicBezTo>
                    <a:lnTo>
                      <a:pt x="10" y="2"/>
                    </a:lnTo>
                    <a:close/>
                  </a:path>
                </a:pathLst>
              </a:custGeom>
              <a:solidFill>
                <a:srgbClr val="DAA6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04" name="Google Shape;1026;p35">
              <a:extLst>
                <a:ext uri="{FF2B5EF4-FFF2-40B4-BE49-F238E27FC236}">
                  <a16:creationId xmlns:a16="http://schemas.microsoft.com/office/drawing/2014/main" id="{1C2E749A-2E99-32FD-2009-664C791F254A}"/>
                </a:ext>
              </a:extLst>
            </p:cNvPr>
            <p:cNvSpPr txBox="1"/>
            <p:nvPr/>
          </p:nvSpPr>
          <p:spPr>
            <a:xfrm>
              <a:off x="7402274" y="2953454"/>
              <a:ext cx="958018"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04</a:t>
              </a:r>
              <a:endParaRPr dirty="0"/>
            </a:p>
          </p:txBody>
        </p:sp>
        <p:sp>
          <p:nvSpPr>
            <p:cNvPr id="105" name="TextBox 104">
              <a:extLst>
                <a:ext uri="{FF2B5EF4-FFF2-40B4-BE49-F238E27FC236}">
                  <a16:creationId xmlns:a16="http://schemas.microsoft.com/office/drawing/2014/main" id="{398ACE51-27DB-B3A1-8333-08DAD85794BD}"/>
                </a:ext>
              </a:extLst>
            </p:cNvPr>
            <p:cNvSpPr txBox="1"/>
            <p:nvPr/>
          </p:nvSpPr>
          <p:spPr>
            <a:xfrm>
              <a:off x="7972065" y="3109163"/>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الشفافية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8" name="Group 107">
            <a:extLst>
              <a:ext uri="{FF2B5EF4-FFF2-40B4-BE49-F238E27FC236}">
                <a16:creationId xmlns:a16="http://schemas.microsoft.com/office/drawing/2014/main" id="{E3055CC7-08C6-2308-F1E1-2A9ED213D823}"/>
              </a:ext>
            </a:extLst>
          </p:cNvPr>
          <p:cNvGrpSpPr/>
          <p:nvPr/>
        </p:nvGrpSpPr>
        <p:grpSpPr>
          <a:xfrm>
            <a:off x="6346160" y="2768417"/>
            <a:ext cx="4097039" cy="1968213"/>
            <a:chOff x="6106690" y="2831708"/>
            <a:chExt cx="4097039" cy="1968213"/>
          </a:xfrm>
        </p:grpSpPr>
        <p:grpSp>
          <p:nvGrpSpPr>
            <p:cNvPr id="109" name="Группа 3">
              <a:extLst>
                <a:ext uri="{FF2B5EF4-FFF2-40B4-BE49-F238E27FC236}">
                  <a16:creationId xmlns:a16="http://schemas.microsoft.com/office/drawing/2014/main" id="{52ACD1E7-C902-0D38-ED87-76EAD117FA15}"/>
                </a:ext>
              </a:extLst>
            </p:cNvPr>
            <p:cNvGrpSpPr/>
            <p:nvPr/>
          </p:nvGrpSpPr>
          <p:grpSpPr>
            <a:xfrm>
              <a:off x="6106690" y="2831708"/>
              <a:ext cx="1987054" cy="1968213"/>
              <a:chOff x="6127750" y="1928812"/>
              <a:chExt cx="2176462" cy="2155825"/>
            </a:xfrm>
            <a:solidFill>
              <a:srgbClr val="FFC000"/>
            </a:solidFill>
          </p:grpSpPr>
          <p:sp>
            <p:nvSpPr>
              <p:cNvPr id="112" name="Google Shape;1006;p35">
                <a:extLst>
                  <a:ext uri="{FF2B5EF4-FFF2-40B4-BE49-F238E27FC236}">
                    <a16:creationId xmlns:a16="http://schemas.microsoft.com/office/drawing/2014/main" id="{0B471BE1-87B1-FE9C-1092-F43AF450444D}"/>
                  </a:ext>
                </a:extLst>
              </p:cNvPr>
              <p:cNvSpPr/>
              <p:nvPr/>
            </p:nvSpPr>
            <p:spPr>
              <a:xfrm>
                <a:off x="6127750" y="1928812"/>
                <a:ext cx="2176462" cy="2155825"/>
              </a:xfrm>
              <a:custGeom>
                <a:avLst/>
                <a:gdLst/>
                <a:ahLst/>
                <a:cxnLst/>
                <a:rect l="l" t="t" r="r" b="b"/>
                <a:pathLst>
                  <a:path w="510" h="505" extrusionOk="0">
                    <a:moveTo>
                      <a:pt x="0" y="233"/>
                    </a:moveTo>
                    <a:cubicBezTo>
                      <a:pt x="0" y="8"/>
                      <a:pt x="0" y="8"/>
                      <a:pt x="0" y="8"/>
                    </a:cubicBezTo>
                    <a:cubicBezTo>
                      <a:pt x="0" y="3"/>
                      <a:pt x="5" y="0"/>
                      <a:pt x="10" y="2"/>
                    </a:cubicBezTo>
                    <a:cubicBezTo>
                      <a:pt x="506" y="266"/>
                      <a:pt x="506" y="266"/>
                      <a:pt x="506" y="266"/>
                    </a:cubicBezTo>
                    <a:cubicBezTo>
                      <a:pt x="508" y="267"/>
                      <a:pt x="510" y="269"/>
                      <a:pt x="510" y="272"/>
                    </a:cubicBezTo>
                    <a:cubicBezTo>
                      <a:pt x="510" y="497"/>
                      <a:pt x="510" y="497"/>
                      <a:pt x="510" y="497"/>
                    </a:cubicBezTo>
                    <a:cubicBezTo>
                      <a:pt x="510" y="502"/>
                      <a:pt x="504" y="505"/>
                      <a:pt x="500" y="503"/>
                    </a:cubicBezTo>
                    <a:cubicBezTo>
                      <a:pt x="3" y="238"/>
                      <a:pt x="3" y="238"/>
                      <a:pt x="3" y="238"/>
                    </a:cubicBezTo>
                    <a:cubicBezTo>
                      <a:pt x="1" y="237"/>
                      <a:pt x="0" y="235"/>
                      <a:pt x="0" y="233"/>
                    </a:cubicBezTo>
                    <a:close/>
                  </a:path>
                </a:pathLst>
              </a:custGeom>
              <a:solidFill>
                <a:schemeClr val="bg1">
                  <a:lumMod val="7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13" name="Google Shape;1014;p35">
                <a:extLst>
                  <a:ext uri="{FF2B5EF4-FFF2-40B4-BE49-F238E27FC236}">
                    <a16:creationId xmlns:a16="http://schemas.microsoft.com/office/drawing/2014/main" id="{4A148A1D-A2CA-2FED-C596-673994DD20FA}"/>
                  </a:ext>
                </a:extLst>
              </p:cNvPr>
              <p:cNvSpPr/>
              <p:nvPr/>
            </p:nvSpPr>
            <p:spPr>
              <a:xfrm>
                <a:off x="6127750" y="1928812"/>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chemeClr val="bg1">
                  <a:lumMod val="6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10" name="Google Shape;1027;p35">
              <a:extLst>
                <a:ext uri="{FF2B5EF4-FFF2-40B4-BE49-F238E27FC236}">
                  <a16:creationId xmlns:a16="http://schemas.microsoft.com/office/drawing/2014/main" id="{6661AA37-48AC-392A-FA0E-6FBDC5ADBF0D}"/>
                </a:ext>
              </a:extLst>
            </p:cNvPr>
            <p:cNvSpPr txBox="1"/>
            <p:nvPr/>
          </p:nvSpPr>
          <p:spPr>
            <a:xfrm>
              <a:off x="7236522" y="3857846"/>
              <a:ext cx="92323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03</a:t>
              </a:r>
              <a:endParaRPr dirty="0"/>
            </a:p>
          </p:txBody>
        </p:sp>
        <p:sp>
          <p:nvSpPr>
            <p:cNvPr id="111" name="TextBox 110">
              <a:extLst>
                <a:ext uri="{FF2B5EF4-FFF2-40B4-BE49-F238E27FC236}">
                  <a16:creationId xmlns:a16="http://schemas.microsoft.com/office/drawing/2014/main" id="{A3199FA8-C96E-0BFC-AC0B-2C93B4C50042}"/>
                </a:ext>
              </a:extLst>
            </p:cNvPr>
            <p:cNvSpPr txBox="1"/>
            <p:nvPr/>
          </p:nvSpPr>
          <p:spPr>
            <a:xfrm>
              <a:off x="8159755" y="4120659"/>
              <a:ext cx="204397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إرساء نظام مساءلة 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4" name="Group 113">
            <a:extLst>
              <a:ext uri="{FF2B5EF4-FFF2-40B4-BE49-F238E27FC236}">
                <a16:creationId xmlns:a16="http://schemas.microsoft.com/office/drawing/2014/main" id="{B42CA39D-88E3-DADC-53E2-58CF455401C0}"/>
              </a:ext>
            </a:extLst>
          </p:cNvPr>
          <p:cNvGrpSpPr/>
          <p:nvPr/>
        </p:nvGrpSpPr>
        <p:grpSpPr>
          <a:xfrm>
            <a:off x="6346160" y="3758322"/>
            <a:ext cx="3732361" cy="1944203"/>
            <a:chOff x="6106690" y="3821613"/>
            <a:chExt cx="3732361" cy="1944203"/>
          </a:xfrm>
        </p:grpSpPr>
        <p:grpSp>
          <p:nvGrpSpPr>
            <p:cNvPr id="115" name="Группа 6">
              <a:extLst>
                <a:ext uri="{FF2B5EF4-FFF2-40B4-BE49-F238E27FC236}">
                  <a16:creationId xmlns:a16="http://schemas.microsoft.com/office/drawing/2014/main" id="{2E3EC7FA-D7FF-3925-46F2-05D3E3717D16}"/>
                </a:ext>
              </a:extLst>
            </p:cNvPr>
            <p:cNvGrpSpPr/>
            <p:nvPr/>
          </p:nvGrpSpPr>
          <p:grpSpPr>
            <a:xfrm>
              <a:off x="6106690" y="3821613"/>
              <a:ext cx="1781247" cy="1859511"/>
              <a:chOff x="6127750" y="3013075"/>
              <a:chExt cx="1951037" cy="2036762"/>
            </a:xfrm>
            <a:solidFill>
              <a:srgbClr val="9FCFD1"/>
            </a:solidFill>
          </p:grpSpPr>
          <p:sp>
            <p:nvSpPr>
              <p:cNvPr id="118" name="Google Shape;1005;p35">
                <a:extLst>
                  <a:ext uri="{FF2B5EF4-FFF2-40B4-BE49-F238E27FC236}">
                    <a16:creationId xmlns:a16="http://schemas.microsoft.com/office/drawing/2014/main" id="{46C5891D-0B8A-8061-398E-7764EE6C822F}"/>
                  </a:ext>
                </a:extLst>
              </p:cNvPr>
              <p:cNvSpPr/>
              <p:nvPr/>
            </p:nvSpPr>
            <p:spPr>
              <a:xfrm>
                <a:off x="6127750" y="3013075"/>
                <a:ext cx="1951037" cy="2036762"/>
              </a:xfrm>
              <a:custGeom>
                <a:avLst/>
                <a:gdLst/>
                <a:ahLst/>
                <a:cxnLst/>
                <a:rect l="l" t="t" r="r" b="b"/>
                <a:pathLst>
                  <a:path w="457" h="477" extrusionOk="0">
                    <a:moveTo>
                      <a:pt x="457" y="244"/>
                    </a:moveTo>
                    <a:cubicBezTo>
                      <a:pt x="457" y="469"/>
                      <a:pt x="457" y="469"/>
                      <a:pt x="457" y="469"/>
                    </a:cubicBezTo>
                    <a:cubicBezTo>
                      <a:pt x="457" y="474"/>
                      <a:pt x="452" y="477"/>
                      <a:pt x="448" y="475"/>
                    </a:cubicBezTo>
                    <a:cubicBezTo>
                      <a:pt x="3" y="238"/>
                      <a:pt x="3" y="238"/>
                      <a:pt x="3" y="238"/>
                    </a:cubicBezTo>
                    <a:cubicBezTo>
                      <a:pt x="1" y="237"/>
                      <a:pt x="0" y="235"/>
                      <a:pt x="0" y="233"/>
                    </a:cubicBezTo>
                    <a:cubicBezTo>
                      <a:pt x="0" y="8"/>
                      <a:pt x="0" y="8"/>
                      <a:pt x="0" y="8"/>
                    </a:cubicBezTo>
                    <a:cubicBezTo>
                      <a:pt x="0" y="3"/>
                      <a:pt x="5" y="0"/>
                      <a:pt x="10" y="2"/>
                    </a:cubicBezTo>
                    <a:cubicBezTo>
                      <a:pt x="454" y="238"/>
                      <a:pt x="454" y="238"/>
                      <a:pt x="454" y="238"/>
                    </a:cubicBezTo>
                    <a:cubicBezTo>
                      <a:pt x="456" y="239"/>
                      <a:pt x="457" y="242"/>
                      <a:pt x="457" y="244"/>
                    </a:cubicBezTo>
                    <a:close/>
                  </a:path>
                </a:pathLst>
              </a:custGeom>
              <a:solidFill>
                <a:srgbClr val="6CB4B8"/>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19" name="Google Shape;1013;p35">
                <a:extLst>
                  <a:ext uri="{FF2B5EF4-FFF2-40B4-BE49-F238E27FC236}">
                    <a16:creationId xmlns:a16="http://schemas.microsoft.com/office/drawing/2014/main" id="{17CA86ED-6070-20D9-E238-0E88111428F9}"/>
                  </a:ext>
                </a:extLst>
              </p:cNvPr>
              <p:cNvSpPr/>
              <p:nvPr/>
            </p:nvSpPr>
            <p:spPr>
              <a:xfrm>
                <a:off x="6127750" y="3013075"/>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16" name="Google Shape;1029;p35">
              <a:extLst>
                <a:ext uri="{FF2B5EF4-FFF2-40B4-BE49-F238E27FC236}">
                  <a16:creationId xmlns:a16="http://schemas.microsoft.com/office/drawing/2014/main" id="{082C7B38-BDD9-F600-BCE5-B63B6855C4F9}"/>
                </a:ext>
              </a:extLst>
            </p:cNvPr>
            <p:cNvSpPr txBox="1"/>
            <p:nvPr/>
          </p:nvSpPr>
          <p:spPr>
            <a:xfrm>
              <a:off x="7067344" y="4743397"/>
              <a:ext cx="94642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02</a:t>
              </a:r>
              <a:endParaRPr dirty="0"/>
            </a:p>
          </p:txBody>
        </p:sp>
        <p:sp>
          <p:nvSpPr>
            <p:cNvPr id="117" name="TextBox 116">
              <a:extLst>
                <a:ext uri="{FF2B5EF4-FFF2-40B4-BE49-F238E27FC236}">
                  <a16:creationId xmlns:a16="http://schemas.microsoft.com/office/drawing/2014/main" id="{4C0B230F-E865-B835-C920-29FE1BC399EE}"/>
                </a:ext>
              </a:extLst>
            </p:cNvPr>
            <p:cNvSpPr txBox="1"/>
            <p:nvPr/>
          </p:nvSpPr>
          <p:spPr>
            <a:xfrm>
              <a:off x="7649089" y="5046773"/>
              <a:ext cx="2189962"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ربط الأداء الفردي بالأهداف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0" name="Group 119">
            <a:extLst>
              <a:ext uri="{FF2B5EF4-FFF2-40B4-BE49-F238E27FC236}">
                <a16:creationId xmlns:a16="http://schemas.microsoft.com/office/drawing/2014/main" id="{A984908F-83D2-F836-550B-9DB0B3DED94B}"/>
              </a:ext>
            </a:extLst>
          </p:cNvPr>
          <p:cNvGrpSpPr/>
          <p:nvPr/>
        </p:nvGrpSpPr>
        <p:grpSpPr>
          <a:xfrm>
            <a:off x="6346160" y="4748225"/>
            <a:ext cx="3485545" cy="1885283"/>
            <a:chOff x="6106690" y="4811516"/>
            <a:chExt cx="3485545" cy="1885283"/>
          </a:xfrm>
        </p:grpSpPr>
        <p:grpSp>
          <p:nvGrpSpPr>
            <p:cNvPr id="121" name="Группа 7">
              <a:extLst>
                <a:ext uri="{FF2B5EF4-FFF2-40B4-BE49-F238E27FC236}">
                  <a16:creationId xmlns:a16="http://schemas.microsoft.com/office/drawing/2014/main" id="{6C21DE5D-3582-8E88-0354-345988360F9A}"/>
                </a:ext>
              </a:extLst>
            </p:cNvPr>
            <p:cNvGrpSpPr/>
            <p:nvPr/>
          </p:nvGrpSpPr>
          <p:grpSpPr>
            <a:xfrm>
              <a:off x="6106690" y="4811516"/>
              <a:ext cx="1578338" cy="1750811"/>
              <a:chOff x="6127750" y="4097337"/>
              <a:chExt cx="1728787" cy="1917700"/>
            </a:xfrm>
          </p:grpSpPr>
          <p:sp>
            <p:nvSpPr>
              <p:cNvPr id="124" name="Google Shape;1004;p35">
                <a:extLst>
                  <a:ext uri="{FF2B5EF4-FFF2-40B4-BE49-F238E27FC236}">
                    <a16:creationId xmlns:a16="http://schemas.microsoft.com/office/drawing/2014/main" id="{5BDB23BF-2841-E26C-3719-5883BF300A6C}"/>
                  </a:ext>
                </a:extLst>
              </p:cNvPr>
              <p:cNvSpPr/>
              <p:nvPr/>
            </p:nvSpPr>
            <p:spPr>
              <a:xfrm>
                <a:off x="6127750" y="4097337"/>
                <a:ext cx="1728787" cy="1917700"/>
              </a:xfrm>
              <a:custGeom>
                <a:avLst/>
                <a:gdLst/>
                <a:ahLst/>
                <a:cxnLst/>
                <a:rect l="l" t="t" r="r" b="b"/>
                <a:pathLst>
                  <a:path w="405" h="449" extrusionOk="0">
                    <a:moveTo>
                      <a:pt x="405" y="216"/>
                    </a:moveTo>
                    <a:cubicBezTo>
                      <a:pt x="405" y="441"/>
                      <a:pt x="405" y="441"/>
                      <a:pt x="405" y="441"/>
                    </a:cubicBezTo>
                    <a:cubicBezTo>
                      <a:pt x="405" y="446"/>
                      <a:pt x="400" y="449"/>
                      <a:pt x="396" y="447"/>
                    </a:cubicBezTo>
                    <a:cubicBezTo>
                      <a:pt x="3" y="238"/>
                      <a:pt x="3" y="238"/>
                      <a:pt x="3" y="238"/>
                    </a:cubicBezTo>
                    <a:cubicBezTo>
                      <a:pt x="1" y="237"/>
                      <a:pt x="0" y="235"/>
                      <a:pt x="0" y="233"/>
                    </a:cubicBezTo>
                    <a:cubicBezTo>
                      <a:pt x="0" y="8"/>
                      <a:pt x="0" y="8"/>
                      <a:pt x="0" y="8"/>
                    </a:cubicBezTo>
                    <a:cubicBezTo>
                      <a:pt x="0" y="3"/>
                      <a:pt x="5" y="0"/>
                      <a:pt x="10" y="2"/>
                    </a:cubicBezTo>
                    <a:cubicBezTo>
                      <a:pt x="402" y="211"/>
                      <a:pt x="402" y="211"/>
                      <a:pt x="402" y="211"/>
                    </a:cubicBezTo>
                    <a:cubicBezTo>
                      <a:pt x="404" y="212"/>
                      <a:pt x="405" y="214"/>
                      <a:pt x="405" y="216"/>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25" name="Google Shape;1012;p35">
                <a:extLst>
                  <a:ext uri="{FF2B5EF4-FFF2-40B4-BE49-F238E27FC236}">
                    <a16:creationId xmlns:a16="http://schemas.microsoft.com/office/drawing/2014/main" id="{5C640820-0512-243C-8387-75905283B8DA}"/>
                  </a:ext>
                </a:extLst>
              </p:cNvPr>
              <p:cNvSpPr/>
              <p:nvPr/>
            </p:nvSpPr>
            <p:spPr>
              <a:xfrm>
                <a:off x="6127750" y="4097337"/>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33767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22" name="Google Shape;1031;p35">
              <a:extLst>
                <a:ext uri="{FF2B5EF4-FFF2-40B4-BE49-F238E27FC236}">
                  <a16:creationId xmlns:a16="http://schemas.microsoft.com/office/drawing/2014/main" id="{8D563986-564E-B446-F345-D98BC4CA563D}"/>
                </a:ext>
              </a:extLst>
            </p:cNvPr>
            <p:cNvSpPr txBox="1"/>
            <p:nvPr/>
          </p:nvSpPr>
          <p:spPr>
            <a:xfrm>
              <a:off x="6880378" y="5643441"/>
              <a:ext cx="927582"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01</a:t>
              </a:r>
              <a:endParaRPr dirty="0"/>
            </a:p>
          </p:txBody>
        </p:sp>
        <p:sp>
          <p:nvSpPr>
            <p:cNvPr id="123" name="TextBox 122">
              <a:extLst>
                <a:ext uri="{FF2B5EF4-FFF2-40B4-BE49-F238E27FC236}">
                  <a16:creationId xmlns:a16="http://schemas.microsoft.com/office/drawing/2014/main" id="{F3A96655-812F-90C3-90B7-A4373460F54A}"/>
                </a:ext>
              </a:extLst>
            </p:cNvPr>
            <p:cNvSpPr txBox="1"/>
            <p:nvPr/>
          </p:nvSpPr>
          <p:spPr>
            <a:xfrm>
              <a:off x="7887936" y="5977756"/>
              <a:ext cx="1704299"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الأدوار والمسؤوليات بوضوح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6" name="Group 125">
            <a:extLst>
              <a:ext uri="{FF2B5EF4-FFF2-40B4-BE49-F238E27FC236}">
                <a16:creationId xmlns:a16="http://schemas.microsoft.com/office/drawing/2014/main" id="{F9120C5B-C892-2B57-06E8-1AF160981F6D}"/>
              </a:ext>
            </a:extLst>
          </p:cNvPr>
          <p:cNvGrpSpPr/>
          <p:nvPr/>
        </p:nvGrpSpPr>
        <p:grpSpPr>
          <a:xfrm>
            <a:off x="2674540" y="4748225"/>
            <a:ext cx="3620893" cy="1750811"/>
            <a:chOff x="2435070" y="4811516"/>
            <a:chExt cx="3620893" cy="1750811"/>
          </a:xfrm>
        </p:grpSpPr>
        <p:grpSp>
          <p:nvGrpSpPr>
            <p:cNvPr id="127" name="Группа 8">
              <a:extLst>
                <a:ext uri="{FF2B5EF4-FFF2-40B4-BE49-F238E27FC236}">
                  <a16:creationId xmlns:a16="http://schemas.microsoft.com/office/drawing/2014/main" id="{2D655EEE-11BC-B40C-91CB-B06211D4BEAD}"/>
                </a:ext>
              </a:extLst>
            </p:cNvPr>
            <p:cNvGrpSpPr/>
            <p:nvPr/>
          </p:nvGrpSpPr>
          <p:grpSpPr>
            <a:xfrm>
              <a:off x="4479074" y="4811516"/>
              <a:ext cx="1576889" cy="1750811"/>
              <a:chOff x="4344987" y="4097337"/>
              <a:chExt cx="1727200" cy="1917700"/>
            </a:xfrm>
            <a:solidFill>
              <a:srgbClr val="9F9F9F"/>
            </a:solidFill>
          </p:grpSpPr>
          <p:sp>
            <p:nvSpPr>
              <p:cNvPr id="130" name="Google Shape;1000;p35">
                <a:extLst>
                  <a:ext uri="{FF2B5EF4-FFF2-40B4-BE49-F238E27FC236}">
                    <a16:creationId xmlns:a16="http://schemas.microsoft.com/office/drawing/2014/main" id="{96A892EB-D1C9-9F23-A64C-E3ABC889A014}"/>
                  </a:ext>
                </a:extLst>
              </p:cNvPr>
              <p:cNvSpPr/>
              <p:nvPr/>
            </p:nvSpPr>
            <p:spPr>
              <a:xfrm>
                <a:off x="4344987" y="4097337"/>
                <a:ext cx="1727200" cy="1917700"/>
              </a:xfrm>
              <a:custGeom>
                <a:avLst/>
                <a:gdLst/>
                <a:ahLst/>
                <a:cxnLst/>
                <a:rect l="l" t="t" r="r" b="b"/>
                <a:pathLst>
                  <a:path w="405" h="449" extrusionOk="0">
                    <a:moveTo>
                      <a:pt x="0" y="216"/>
                    </a:moveTo>
                    <a:cubicBezTo>
                      <a:pt x="0" y="441"/>
                      <a:pt x="0" y="441"/>
                      <a:pt x="0" y="441"/>
                    </a:cubicBezTo>
                    <a:cubicBezTo>
                      <a:pt x="0" y="446"/>
                      <a:pt x="5" y="449"/>
                      <a:pt x="9" y="447"/>
                    </a:cubicBezTo>
                    <a:cubicBezTo>
                      <a:pt x="402" y="238"/>
                      <a:pt x="402" y="238"/>
                      <a:pt x="402" y="238"/>
                    </a:cubicBezTo>
                    <a:cubicBezTo>
                      <a:pt x="404" y="237"/>
                      <a:pt x="405" y="235"/>
                      <a:pt x="405" y="233"/>
                    </a:cubicBezTo>
                    <a:cubicBezTo>
                      <a:pt x="405" y="8"/>
                      <a:pt x="405" y="8"/>
                      <a:pt x="405" y="8"/>
                    </a:cubicBezTo>
                    <a:cubicBezTo>
                      <a:pt x="405" y="3"/>
                      <a:pt x="400" y="0"/>
                      <a:pt x="396" y="2"/>
                    </a:cubicBezTo>
                    <a:cubicBezTo>
                      <a:pt x="3" y="211"/>
                      <a:pt x="3" y="211"/>
                      <a:pt x="3" y="211"/>
                    </a:cubicBezTo>
                    <a:cubicBezTo>
                      <a:pt x="1" y="212"/>
                      <a:pt x="0" y="214"/>
                      <a:pt x="0" y="216"/>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31" name="Google Shape;1008;p35">
                <a:extLst>
                  <a:ext uri="{FF2B5EF4-FFF2-40B4-BE49-F238E27FC236}">
                    <a16:creationId xmlns:a16="http://schemas.microsoft.com/office/drawing/2014/main" id="{049FE255-18D1-C85D-E82F-68BEF2EA1EEC}"/>
                  </a:ext>
                </a:extLst>
              </p:cNvPr>
              <p:cNvSpPr/>
              <p:nvPr/>
            </p:nvSpPr>
            <p:spPr>
              <a:xfrm>
                <a:off x="5680075" y="4097337"/>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rgbClr val="33767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28" name="Google Shape;1030;p35">
              <a:extLst>
                <a:ext uri="{FF2B5EF4-FFF2-40B4-BE49-F238E27FC236}">
                  <a16:creationId xmlns:a16="http://schemas.microsoft.com/office/drawing/2014/main" id="{D54E9786-B78C-2335-9843-7C979FFE17EF}"/>
                </a:ext>
              </a:extLst>
            </p:cNvPr>
            <p:cNvSpPr txBox="1"/>
            <p:nvPr/>
          </p:nvSpPr>
          <p:spPr>
            <a:xfrm>
              <a:off x="4568933" y="5588366"/>
              <a:ext cx="92323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05</a:t>
              </a:r>
              <a:endParaRPr dirty="0"/>
            </a:p>
          </p:txBody>
        </p:sp>
        <p:sp>
          <p:nvSpPr>
            <p:cNvPr id="129" name="TextBox 128">
              <a:extLst>
                <a:ext uri="{FF2B5EF4-FFF2-40B4-BE49-F238E27FC236}">
                  <a16:creationId xmlns:a16="http://schemas.microsoft.com/office/drawing/2014/main" id="{EC1BC659-55A9-D1BA-E2F2-AA60EB14CCD1}"/>
                </a:ext>
              </a:extLst>
            </p:cNvPr>
            <p:cNvSpPr txBox="1"/>
            <p:nvPr/>
          </p:nvSpPr>
          <p:spPr>
            <a:xfrm>
              <a:off x="2435070" y="5884383"/>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القيادة بالقدوة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2" name="Group 131">
            <a:extLst>
              <a:ext uri="{FF2B5EF4-FFF2-40B4-BE49-F238E27FC236}">
                <a16:creationId xmlns:a16="http://schemas.microsoft.com/office/drawing/2014/main" id="{A67E0DC7-B5B8-11D5-D800-FC423E88887B}"/>
              </a:ext>
            </a:extLst>
          </p:cNvPr>
          <p:cNvGrpSpPr/>
          <p:nvPr/>
        </p:nvGrpSpPr>
        <p:grpSpPr>
          <a:xfrm>
            <a:off x="2420514" y="3758322"/>
            <a:ext cx="3874919" cy="1859511"/>
            <a:chOff x="2181044" y="3821613"/>
            <a:chExt cx="3874919" cy="1859511"/>
          </a:xfrm>
        </p:grpSpPr>
        <p:grpSp>
          <p:nvGrpSpPr>
            <p:cNvPr id="133" name="Группа 5">
              <a:extLst>
                <a:ext uri="{FF2B5EF4-FFF2-40B4-BE49-F238E27FC236}">
                  <a16:creationId xmlns:a16="http://schemas.microsoft.com/office/drawing/2014/main" id="{86236386-C02A-FC3D-6844-1DFC436962B9}"/>
                </a:ext>
              </a:extLst>
            </p:cNvPr>
            <p:cNvGrpSpPr/>
            <p:nvPr/>
          </p:nvGrpSpPr>
          <p:grpSpPr>
            <a:xfrm>
              <a:off x="4276165" y="3821613"/>
              <a:ext cx="1779798" cy="1859511"/>
              <a:chOff x="4122737" y="3013075"/>
              <a:chExt cx="1949450" cy="2036762"/>
            </a:xfrm>
          </p:grpSpPr>
          <p:sp>
            <p:nvSpPr>
              <p:cNvPr id="136" name="Google Shape;1001;p35">
                <a:extLst>
                  <a:ext uri="{FF2B5EF4-FFF2-40B4-BE49-F238E27FC236}">
                    <a16:creationId xmlns:a16="http://schemas.microsoft.com/office/drawing/2014/main" id="{C894C1D7-A20D-65ED-4F45-3818EDF6D0A7}"/>
                  </a:ext>
                </a:extLst>
              </p:cNvPr>
              <p:cNvSpPr/>
              <p:nvPr/>
            </p:nvSpPr>
            <p:spPr>
              <a:xfrm>
                <a:off x="4122737" y="3013075"/>
                <a:ext cx="1949450" cy="2036762"/>
              </a:xfrm>
              <a:custGeom>
                <a:avLst/>
                <a:gdLst/>
                <a:ahLst/>
                <a:cxnLst/>
                <a:rect l="l" t="t" r="r" b="b"/>
                <a:pathLst>
                  <a:path w="457" h="477" extrusionOk="0">
                    <a:moveTo>
                      <a:pt x="0" y="244"/>
                    </a:moveTo>
                    <a:cubicBezTo>
                      <a:pt x="0" y="469"/>
                      <a:pt x="0" y="469"/>
                      <a:pt x="0" y="469"/>
                    </a:cubicBezTo>
                    <a:cubicBezTo>
                      <a:pt x="0" y="474"/>
                      <a:pt x="5" y="477"/>
                      <a:pt x="9" y="475"/>
                    </a:cubicBezTo>
                    <a:cubicBezTo>
                      <a:pt x="454" y="238"/>
                      <a:pt x="454" y="238"/>
                      <a:pt x="454" y="238"/>
                    </a:cubicBezTo>
                    <a:cubicBezTo>
                      <a:pt x="456" y="237"/>
                      <a:pt x="457" y="235"/>
                      <a:pt x="457" y="233"/>
                    </a:cubicBezTo>
                    <a:cubicBezTo>
                      <a:pt x="457" y="8"/>
                      <a:pt x="457" y="8"/>
                      <a:pt x="457" y="8"/>
                    </a:cubicBezTo>
                    <a:cubicBezTo>
                      <a:pt x="457" y="3"/>
                      <a:pt x="452" y="0"/>
                      <a:pt x="448" y="2"/>
                    </a:cubicBezTo>
                    <a:cubicBezTo>
                      <a:pt x="3" y="238"/>
                      <a:pt x="3" y="238"/>
                      <a:pt x="3" y="238"/>
                    </a:cubicBezTo>
                    <a:cubicBezTo>
                      <a:pt x="1" y="239"/>
                      <a:pt x="0" y="242"/>
                      <a:pt x="0" y="244"/>
                    </a:cubicBezTo>
                    <a:close/>
                  </a:path>
                </a:pathLst>
              </a:custGeom>
              <a:solidFill>
                <a:srgbClr val="6CB4B8"/>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37" name="Google Shape;1009;p35">
                <a:extLst>
                  <a:ext uri="{FF2B5EF4-FFF2-40B4-BE49-F238E27FC236}">
                    <a16:creationId xmlns:a16="http://schemas.microsoft.com/office/drawing/2014/main" id="{E187C046-A1AC-FB0B-F2CC-3247127B3D10}"/>
                  </a:ext>
                </a:extLst>
              </p:cNvPr>
              <p:cNvSpPr/>
              <p:nvPr/>
            </p:nvSpPr>
            <p:spPr>
              <a:xfrm>
                <a:off x="5680075" y="3013075"/>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34" name="Google Shape;1028;p35">
              <a:extLst>
                <a:ext uri="{FF2B5EF4-FFF2-40B4-BE49-F238E27FC236}">
                  <a16:creationId xmlns:a16="http://schemas.microsoft.com/office/drawing/2014/main" id="{5EDD5C8A-C2A8-53CB-BA0C-FC2A0BC15A69}"/>
                </a:ext>
              </a:extLst>
            </p:cNvPr>
            <p:cNvSpPr txBox="1"/>
            <p:nvPr/>
          </p:nvSpPr>
          <p:spPr>
            <a:xfrm>
              <a:off x="4373272" y="4730353"/>
              <a:ext cx="927582"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06</a:t>
              </a:r>
              <a:endParaRPr dirty="0"/>
            </a:p>
          </p:txBody>
        </p:sp>
        <p:sp>
          <p:nvSpPr>
            <p:cNvPr id="135" name="TextBox 134">
              <a:extLst>
                <a:ext uri="{FF2B5EF4-FFF2-40B4-BE49-F238E27FC236}">
                  <a16:creationId xmlns:a16="http://schemas.microsoft.com/office/drawing/2014/main" id="{73354169-B400-6D08-8E17-A2D3A419D4E2}"/>
                </a:ext>
              </a:extLst>
            </p:cNvPr>
            <p:cNvSpPr txBox="1"/>
            <p:nvPr/>
          </p:nvSpPr>
          <p:spPr>
            <a:xfrm>
              <a:off x="2181044" y="4993035"/>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تشجيع التغذية الراجعة المفتوحة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8" name="Group 137">
            <a:extLst>
              <a:ext uri="{FF2B5EF4-FFF2-40B4-BE49-F238E27FC236}">
                <a16:creationId xmlns:a16="http://schemas.microsoft.com/office/drawing/2014/main" id="{9FB870A6-3420-F79B-C37A-AF1E526D9110}"/>
              </a:ext>
            </a:extLst>
          </p:cNvPr>
          <p:cNvGrpSpPr/>
          <p:nvPr/>
        </p:nvGrpSpPr>
        <p:grpSpPr>
          <a:xfrm>
            <a:off x="2151879" y="2768417"/>
            <a:ext cx="4143554" cy="1968213"/>
            <a:chOff x="1912409" y="2831708"/>
            <a:chExt cx="4143554" cy="1968213"/>
          </a:xfrm>
        </p:grpSpPr>
        <p:grpSp>
          <p:nvGrpSpPr>
            <p:cNvPr id="139" name="Группа 4">
              <a:extLst>
                <a:ext uri="{FF2B5EF4-FFF2-40B4-BE49-F238E27FC236}">
                  <a16:creationId xmlns:a16="http://schemas.microsoft.com/office/drawing/2014/main" id="{5B2E61B1-E010-1A14-7CE1-2ABAE4044657}"/>
                </a:ext>
              </a:extLst>
            </p:cNvPr>
            <p:cNvGrpSpPr/>
            <p:nvPr/>
          </p:nvGrpSpPr>
          <p:grpSpPr>
            <a:xfrm>
              <a:off x="4070358" y="2831708"/>
              <a:ext cx="1985605" cy="1968213"/>
              <a:chOff x="3897312" y="1928812"/>
              <a:chExt cx="2174875" cy="2155825"/>
            </a:xfrm>
            <a:solidFill>
              <a:srgbClr val="9FCFD1"/>
            </a:solidFill>
          </p:grpSpPr>
          <p:sp>
            <p:nvSpPr>
              <p:cNvPr id="142" name="Google Shape;1002;p35">
                <a:extLst>
                  <a:ext uri="{FF2B5EF4-FFF2-40B4-BE49-F238E27FC236}">
                    <a16:creationId xmlns:a16="http://schemas.microsoft.com/office/drawing/2014/main" id="{6C4E609E-8FF6-3B6E-4190-82EE10D27668}"/>
                  </a:ext>
                </a:extLst>
              </p:cNvPr>
              <p:cNvSpPr/>
              <p:nvPr/>
            </p:nvSpPr>
            <p:spPr>
              <a:xfrm>
                <a:off x="3897312" y="1928812"/>
                <a:ext cx="2174875" cy="2155825"/>
              </a:xfrm>
              <a:custGeom>
                <a:avLst/>
                <a:gdLst/>
                <a:ahLst/>
                <a:cxnLst/>
                <a:rect l="l" t="t" r="r" b="b"/>
                <a:pathLst>
                  <a:path w="510" h="505" extrusionOk="0">
                    <a:moveTo>
                      <a:pt x="510" y="233"/>
                    </a:moveTo>
                    <a:cubicBezTo>
                      <a:pt x="510" y="8"/>
                      <a:pt x="510" y="8"/>
                      <a:pt x="510" y="8"/>
                    </a:cubicBezTo>
                    <a:cubicBezTo>
                      <a:pt x="510" y="3"/>
                      <a:pt x="505" y="0"/>
                      <a:pt x="501" y="2"/>
                    </a:cubicBezTo>
                    <a:cubicBezTo>
                      <a:pt x="4" y="266"/>
                      <a:pt x="4" y="266"/>
                      <a:pt x="4" y="266"/>
                    </a:cubicBezTo>
                    <a:cubicBezTo>
                      <a:pt x="2" y="267"/>
                      <a:pt x="0" y="269"/>
                      <a:pt x="0" y="272"/>
                    </a:cubicBezTo>
                    <a:cubicBezTo>
                      <a:pt x="0" y="497"/>
                      <a:pt x="0" y="497"/>
                      <a:pt x="0" y="497"/>
                    </a:cubicBezTo>
                    <a:cubicBezTo>
                      <a:pt x="0" y="502"/>
                      <a:pt x="6" y="505"/>
                      <a:pt x="10" y="503"/>
                    </a:cubicBezTo>
                    <a:cubicBezTo>
                      <a:pt x="507" y="238"/>
                      <a:pt x="507" y="238"/>
                      <a:pt x="507" y="238"/>
                    </a:cubicBezTo>
                    <a:cubicBezTo>
                      <a:pt x="509" y="237"/>
                      <a:pt x="510" y="235"/>
                      <a:pt x="510" y="233"/>
                    </a:cubicBezTo>
                    <a:close/>
                  </a:path>
                </a:pathLst>
              </a:custGeom>
              <a:solidFill>
                <a:schemeClr val="bg1">
                  <a:lumMod val="7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43" name="Google Shape;1010;p35">
                <a:extLst>
                  <a:ext uri="{FF2B5EF4-FFF2-40B4-BE49-F238E27FC236}">
                    <a16:creationId xmlns:a16="http://schemas.microsoft.com/office/drawing/2014/main" id="{B708019F-D95F-653E-C9BD-79D369FB0998}"/>
                  </a:ext>
                </a:extLst>
              </p:cNvPr>
              <p:cNvSpPr/>
              <p:nvPr/>
            </p:nvSpPr>
            <p:spPr>
              <a:xfrm>
                <a:off x="5680075" y="1928812"/>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chemeClr val="bg1">
                  <a:lumMod val="6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40" name="Google Shape;1025;p35">
              <a:extLst>
                <a:ext uri="{FF2B5EF4-FFF2-40B4-BE49-F238E27FC236}">
                  <a16:creationId xmlns:a16="http://schemas.microsoft.com/office/drawing/2014/main" id="{57BD1F6D-8059-1E4E-EF29-8481353E433D}"/>
                </a:ext>
              </a:extLst>
            </p:cNvPr>
            <p:cNvSpPr txBox="1"/>
            <p:nvPr/>
          </p:nvSpPr>
          <p:spPr>
            <a:xfrm>
              <a:off x="4167465" y="3830309"/>
              <a:ext cx="934828"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07</a:t>
              </a:r>
              <a:endParaRPr dirty="0"/>
            </a:p>
          </p:txBody>
        </p:sp>
        <p:sp>
          <p:nvSpPr>
            <p:cNvPr id="141" name="TextBox 140">
              <a:extLst>
                <a:ext uri="{FF2B5EF4-FFF2-40B4-BE49-F238E27FC236}">
                  <a16:creationId xmlns:a16="http://schemas.microsoft.com/office/drawing/2014/main" id="{8D780960-899C-5A0D-2C53-2C4B3F8AB3DE}"/>
                </a:ext>
              </a:extLst>
            </p:cNvPr>
            <p:cNvSpPr txBox="1"/>
            <p:nvPr/>
          </p:nvSpPr>
          <p:spPr>
            <a:xfrm>
              <a:off x="1912409" y="4080878"/>
              <a:ext cx="2189962"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الاحتفاء بالإنجازات وتحمل الإخفاقات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4" name="Group 143">
            <a:extLst>
              <a:ext uri="{FF2B5EF4-FFF2-40B4-BE49-F238E27FC236}">
                <a16:creationId xmlns:a16="http://schemas.microsoft.com/office/drawing/2014/main" id="{71E58747-A08D-2D85-91AB-550D2C582957}"/>
              </a:ext>
            </a:extLst>
          </p:cNvPr>
          <p:cNvGrpSpPr/>
          <p:nvPr/>
        </p:nvGrpSpPr>
        <p:grpSpPr>
          <a:xfrm>
            <a:off x="1961126" y="1778514"/>
            <a:ext cx="4334306" cy="2076913"/>
            <a:chOff x="1721656" y="1841805"/>
            <a:chExt cx="4334306" cy="2076913"/>
          </a:xfrm>
        </p:grpSpPr>
        <p:grpSp>
          <p:nvGrpSpPr>
            <p:cNvPr id="145" name="Группа 1">
              <a:extLst>
                <a:ext uri="{FF2B5EF4-FFF2-40B4-BE49-F238E27FC236}">
                  <a16:creationId xmlns:a16="http://schemas.microsoft.com/office/drawing/2014/main" id="{030F7F1D-2544-4A8F-4DAB-2EFF318C20FD}"/>
                </a:ext>
              </a:extLst>
            </p:cNvPr>
            <p:cNvGrpSpPr/>
            <p:nvPr/>
          </p:nvGrpSpPr>
          <p:grpSpPr>
            <a:xfrm>
              <a:off x="3867449" y="1841805"/>
              <a:ext cx="2188513" cy="2076913"/>
              <a:chOff x="3675062" y="844550"/>
              <a:chExt cx="2397125" cy="2274887"/>
            </a:xfrm>
          </p:grpSpPr>
          <p:sp>
            <p:nvSpPr>
              <p:cNvPr id="148" name="Google Shape;1003;p35">
                <a:extLst>
                  <a:ext uri="{FF2B5EF4-FFF2-40B4-BE49-F238E27FC236}">
                    <a16:creationId xmlns:a16="http://schemas.microsoft.com/office/drawing/2014/main" id="{50E8B09A-E55F-49CF-50F9-6EA0CC376B6D}"/>
                  </a:ext>
                </a:extLst>
              </p:cNvPr>
              <p:cNvSpPr/>
              <p:nvPr/>
            </p:nvSpPr>
            <p:spPr>
              <a:xfrm>
                <a:off x="3675062" y="844550"/>
                <a:ext cx="2397125" cy="2274887"/>
              </a:xfrm>
              <a:custGeom>
                <a:avLst/>
                <a:gdLst/>
                <a:ahLst/>
                <a:cxnLst/>
                <a:rect l="l" t="t" r="r" b="b"/>
                <a:pathLst>
                  <a:path w="562" h="533" extrusionOk="0">
                    <a:moveTo>
                      <a:pt x="0" y="300"/>
                    </a:moveTo>
                    <a:cubicBezTo>
                      <a:pt x="0" y="525"/>
                      <a:pt x="0" y="525"/>
                      <a:pt x="0" y="525"/>
                    </a:cubicBezTo>
                    <a:cubicBezTo>
                      <a:pt x="0" y="529"/>
                      <a:pt x="5" y="533"/>
                      <a:pt x="10" y="530"/>
                    </a:cubicBezTo>
                    <a:cubicBezTo>
                      <a:pt x="559" y="238"/>
                      <a:pt x="559" y="238"/>
                      <a:pt x="559" y="238"/>
                    </a:cubicBezTo>
                    <a:cubicBezTo>
                      <a:pt x="561" y="237"/>
                      <a:pt x="562" y="235"/>
                      <a:pt x="562" y="233"/>
                    </a:cubicBezTo>
                    <a:cubicBezTo>
                      <a:pt x="562" y="8"/>
                      <a:pt x="562" y="8"/>
                      <a:pt x="562" y="8"/>
                    </a:cubicBezTo>
                    <a:cubicBezTo>
                      <a:pt x="562" y="3"/>
                      <a:pt x="557" y="0"/>
                      <a:pt x="553" y="2"/>
                    </a:cubicBezTo>
                    <a:cubicBezTo>
                      <a:pt x="4" y="294"/>
                      <a:pt x="4" y="294"/>
                      <a:pt x="4" y="294"/>
                    </a:cubicBezTo>
                    <a:cubicBezTo>
                      <a:pt x="2" y="295"/>
                      <a:pt x="0" y="297"/>
                      <a:pt x="0" y="300"/>
                    </a:cubicBezTo>
                    <a:close/>
                  </a:path>
                </a:pathLst>
              </a:custGeom>
              <a:solidFill>
                <a:srgbClr val="FFCC66"/>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49" name="Google Shape;1011;p35">
                <a:extLst>
                  <a:ext uri="{FF2B5EF4-FFF2-40B4-BE49-F238E27FC236}">
                    <a16:creationId xmlns:a16="http://schemas.microsoft.com/office/drawing/2014/main" id="{E1BAA31B-7BC9-5530-DB2D-32124912C336}"/>
                  </a:ext>
                </a:extLst>
              </p:cNvPr>
              <p:cNvSpPr/>
              <p:nvPr/>
            </p:nvSpPr>
            <p:spPr>
              <a:xfrm>
                <a:off x="5680075" y="844550"/>
                <a:ext cx="392112" cy="1216025"/>
              </a:xfrm>
              <a:custGeom>
                <a:avLst/>
                <a:gdLst/>
                <a:ahLst/>
                <a:cxnLst/>
                <a:rect l="l" t="t" r="r" b="b"/>
                <a:pathLst>
                  <a:path w="92" h="285" extrusionOk="0">
                    <a:moveTo>
                      <a:pt x="83" y="2"/>
                    </a:moveTo>
                    <a:cubicBezTo>
                      <a:pt x="0" y="46"/>
                      <a:pt x="0" y="46"/>
                      <a:pt x="0" y="46"/>
                    </a:cubicBezTo>
                    <a:cubicBezTo>
                      <a:pt x="0" y="285"/>
                      <a:pt x="0" y="285"/>
                      <a:pt x="0" y="285"/>
                    </a:cubicBezTo>
                    <a:cubicBezTo>
                      <a:pt x="89" y="238"/>
                      <a:pt x="89" y="238"/>
                      <a:pt x="89" y="238"/>
                    </a:cubicBezTo>
                    <a:cubicBezTo>
                      <a:pt x="91" y="237"/>
                      <a:pt x="92" y="235"/>
                      <a:pt x="92" y="233"/>
                    </a:cubicBezTo>
                    <a:cubicBezTo>
                      <a:pt x="92" y="8"/>
                      <a:pt x="92" y="8"/>
                      <a:pt x="92" y="8"/>
                    </a:cubicBezTo>
                    <a:cubicBezTo>
                      <a:pt x="92" y="3"/>
                      <a:pt x="87" y="0"/>
                      <a:pt x="83" y="2"/>
                    </a:cubicBezTo>
                    <a:close/>
                  </a:path>
                </a:pathLst>
              </a:custGeom>
              <a:solidFill>
                <a:srgbClr val="DAA6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46" name="Google Shape;1024;p35">
              <a:extLst>
                <a:ext uri="{FF2B5EF4-FFF2-40B4-BE49-F238E27FC236}">
                  <a16:creationId xmlns:a16="http://schemas.microsoft.com/office/drawing/2014/main" id="{51264C3B-71D7-3ADA-64CB-FABC151BD593}"/>
                </a:ext>
              </a:extLst>
            </p:cNvPr>
            <p:cNvSpPr txBox="1"/>
            <p:nvPr/>
          </p:nvSpPr>
          <p:spPr>
            <a:xfrm>
              <a:off x="3964556" y="2972295"/>
              <a:ext cx="830475"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08</a:t>
              </a:r>
              <a:endParaRPr dirty="0"/>
            </a:p>
          </p:txBody>
        </p:sp>
        <p:sp>
          <p:nvSpPr>
            <p:cNvPr id="147" name="TextBox 146">
              <a:extLst>
                <a:ext uri="{FF2B5EF4-FFF2-40B4-BE49-F238E27FC236}">
                  <a16:creationId xmlns:a16="http://schemas.microsoft.com/office/drawing/2014/main" id="{7F03FBEC-6CB0-E9DA-EE31-F3EA85081E3A}"/>
                </a:ext>
              </a:extLst>
            </p:cNvPr>
            <p:cNvSpPr txBox="1"/>
            <p:nvPr/>
          </p:nvSpPr>
          <p:spPr>
            <a:xfrm>
              <a:off x="1721656" y="3223839"/>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دمج المسؤولية الاجتماعية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03490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anim calcmode="lin" valueType="num">
                                      <p:cBhvr>
                                        <p:cTn id="8" dur="1000" fill="hold"/>
                                        <p:tgtEl>
                                          <p:spTgt spid="120"/>
                                        </p:tgtEl>
                                        <p:attrNameLst>
                                          <p:attrName>ppt_x</p:attrName>
                                        </p:attrNameLst>
                                      </p:cBhvr>
                                      <p:tavLst>
                                        <p:tav tm="0">
                                          <p:val>
                                            <p:strVal val="#ppt_x"/>
                                          </p:val>
                                        </p:tav>
                                        <p:tav tm="100000">
                                          <p:val>
                                            <p:strVal val="#ppt_x"/>
                                          </p:val>
                                        </p:tav>
                                      </p:tavLst>
                                    </p:anim>
                                    <p:anim calcmode="lin" valueType="num">
                                      <p:cBhvr>
                                        <p:cTn id="9"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4"/>
                                        </p:tgtEl>
                                        <p:attrNameLst>
                                          <p:attrName>style.visibility</p:attrName>
                                        </p:attrNameLst>
                                      </p:cBhvr>
                                      <p:to>
                                        <p:strVal val="visible"/>
                                      </p:to>
                                    </p:set>
                                    <p:animEffect transition="in" filter="fade">
                                      <p:cBhvr>
                                        <p:cTn id="14" dur="1000"/>
                                        <p:tgtEl>
                                          <p:spTgt spid="114"/>
                                        </p:tgtEl>
                                      </p:cBhvr>
                                    </p:animEffect>
                                    <p:anim calcmode="lin" valueType="num">
                                      <p:cBhvr>
                                        <p:cTn id="15" dur="1000" fill="hold"/>
                                        <p:tgtEl>
                                          <p:spTgt spid="114"/>
                                        </p:tgtEl>
                                        <p:attrNameLst>
                                          <p:attrName>ppt_x</p:attrName>
                                        </p:attrNameLst>
                                      </p:cBhvr>
                                      <p:tavLst>
                                        <p:tav tm="0">
                                          <p:val>
                                            <p:strVal val="#ppt_x"/>
                                          </p:val>
                                        </p:tav>
                                        <p:tav tm="100000">
                                          <p:val>
                                            <p:strVal val="#ppt_x"/>
                                          </p:val>
                                        </p:tav>
                                      </p:tavLst>
                                    </p:anim>
                                    <p:anim calcmode="lin" valueType="num">
                                      <p:cBhvr>
                                        <p:cTn id="16"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fade">
                                      <p:cBhvr>
                                        <p:cTn id="21" dur="1000"/>
                                        <p:tgtEl>
                                          <p:spTgt spid="108"/>
                                        </p:tgtEl>
                                      </p:cBhvr>
                                    </p:animEffect>
                                    <p:anim calcmode="lin" valueType="num">
                                      <p:cBhvr>
                                        <p:cTn id="22" dur="1000" fill="hold"/>
                                        <p:tgtEl>
                                          <p:spTgt spid="108"/>
                                        </p:tgtEl>
                                        <p:attrNameLst>
                                          <p:attrName>ppt_x</p:attrName>
                                        </p:attrNameLst>
                                      </p:cBhvr>
                                      <p:tavLst>
                                        <p:tav tm="0">
                                          <p:val>
                                            <p:strVal val="#ppt_x"/>
                                          </p:val>
                                        </p:tav>
                                        <p:tav tm="100000">
                                          <p:val>
                                            <p:strVal val="#ppt_x"/>
                                          </p:val>
                                        </p:tav>
                                      </p:tavLst>
                                    </p:anim>
                                    <p:anim calcmode="lin" valueType="num">
                                      <p:cBhvr>
                                        <p:cTn id="23"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1000"/>
                                        <p:tgtEl>
                                          <p:spTgt spid="102"/>
                                        </p:tgtEl>
                                      </p:cBhvr>
                                    </p:animEffect>
                                    <p:anim calcmode="lin" valueType="num">
                                      <p:cBhvr>
                                        <p:cTn id="29" dur="1000" fill="hold"/>
                                        <p:tgtEl>
                                          <p:spTgt spid="102"/>
                                        </p:tgtEl>
                                        <p:attrNameLst>
                                          <p:attrName>ppt_x</p:attrName>
                                        </p:attrNameLst>
                                      </p:cBhvr>
                                      <p:tavLst>
                                        <p:tav tm="0">
                                          <p:val>
                                            <p:strVal val="#ppt_x"/>
                                          </p:val>
                                        </p:tav>
                                        <p:tav tm="100000">
                                          <p:val>
                                            <p:strVal val="#ppt_x"/>
                                          </p:val>
                                        </p:tav>
                                      </p:tavLst>
                                    </p:anim>
                                    <p:anim calcmode="lin" valueType="num">
                                      <p:cBhvr>
                                        <p:cTn id="30"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26"/>
                                        </p:tgtEl>
                                        <p:attrNameLst>
                                          <p:attrName>style.visibility</p:attrName>
                                        </p:attrNameLst>
                                      </p:cBhvr>
                                      <p:to>
                                        <p:strVal val="visible"/>
                                      </p:to>
                                    </p:set>
                                    <p:animEffect transition="in" filter="fade">
                                      <p:cBhvr>
                                        <p:cTn id="35" dur="1000"/>
                                        <p:tgtEl>
                                          <p:spTgt spid="126"/>
                                        </p:tgtEl>
                                      </p:cBhvr>
                                    </p:animEffect>
                                    <p:anim calcmode="lin" valueType="num">
                                      <p:cBhvr>
                                        <p:cTn id="36" dur="1000" fill="hold"/>
                                        <p:tgtEl>
                                          <p:spTgt spid="126"/>
                                        </p:tgtEl>
                                        <p:attrNameLst>
                                          <p:attrName>ppt_x</p:attrName>
                                        </p:attrNameLst>
                                      </p:cBhvr>
                                      <p:tavLst>
                                        <p:tav tm="0">
                                          <p:val>
                                            <p:strVal val="#ppt_x"/>
                                          </p:val>
                                        </p:tav>
                                        <p:tav tm="100000">
                                          <p:val>
                                            <p:strVal val="#ppt_x"/>
                                          </p:val>
                                        </p:tav>
                                      </p:tavLst>
                                    </p:anim>
                                    <p:anim calcmode="lin" valueType="num">
                                      <p:cBhvr>
                                        <p:cTn id="37" dur="1000" fill="hold"/>
                                        <p:tgtEl>
                                          <p:spTgt spid="12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32"/>
                                        </p:tgtEl>
                                        <p:attrNameLst>
                                          <p:attrName>style.visibility</p:attrName>
                                        </p:attrNameLst>
                                      </p:cBhvr>
                                      <p:to>
                                        <p:strVal val="visible"/>
                                      </p:to>
                                    </p:set>
                                    <p:animEffect transition="in" filter="fade">
                                      <p:cBhvr>
                                        <p:cTn id="42" dur="1000"/>
                                        <p:tgtEl>
                                          <p:spTgt spid="132"/>
                                        </p:tgtEl>
                                      </p:cBhvr>
                                    </p:animEffect>
                                    <p:anim calcmode="lin" valueType="num">
                                      <p:cBhvr>
                                        <p:cTn id="43" dur="1000" fill="hold"/>
                                        <p:tgtEl>
                                          <p:spTgt spid="132"/>
                                        </p:tgtEl>
                                        <p:attrNameLst>
                                          <p:attrName>ppt_x</p:attrName>
                                        </p:attrNameLst>
                                      </p:cBhvr>
                                      <p:tavLst>
                                        <p:tav tm="0">
                                          <p:val>
                                            <p:strVal val="#ppt_x"/>
                                          </p:val>
                                        </p:tav>
                                        <p:tav tm="100000">
                                          <p:val>
                                            <p:strVal val="#ppt_x"/>
                                          </p:val>
                                        </p:tav>
                                      </p:tavLst>
                                    </p:anim>
                                    <p:anim calcmode="lin" valueType="num">
                                      <p:cBhvr>
                                        <p:cTn id="44"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38"/>
                                        </p:tgtEl>
                                        <p:attrNameLst>
                                          <p:attrName>style.visibility</p:attrName>
                                        </p:attrNameLst>
                                      </p:cBhvr>
                                      <p:to>
                                        <p:strVal val="visible"/>
                                      </p:to>
                                    </p:set>
                                    <p:animEffect transition="in" filter="fade">
                                      <p:cBhvr>
                                        <p:cTn id="49" dur="1000"/>
                                        <p:tgtEl>
                                          <p:spTgt spid="138"/>
                                        </p:tgtEl>
                                      </p:cBhvr>
                                    </p:animEffect>
                                    <p:anim calcmode="lin" valueType="num">
                                      <p:cBhvr>
                                        <p:cTn id="50" dur="1000" fill="hold"/>
                                        <p:tgtEl>
                                          <p:spTgt spid="138"/>
                                        </p:tgtEl>
                                        <p:attrNameLst>
                                          <p:attrName>ppt_x</p:attrName>
                                        </p:attrNameLst>
                                      </p:cBhvr>
                                      <p:tavLst>
                                        <p:tav tm="0">
                                          <p:val>
                                            <p:strVal val="#ppt_x"/>
                                          </p:val>
                                        </p:tav>
                                        <p:tav tm="100000">
                                          <p:val>
                                            <p:strVal val="#ppt_x"/>
                                          </p:val>
                                        </p:tav>
                                      </p:tavLst>
                                    </p:anim>
                                    <p:anim calcmode="lin" valueType="num">
                                      <p:cBhvr>
                                        <p:cTn id="51" dur="1000" fill="hold"/>
                                        <p:tgtEl>
                                          <p:spTgt spid="13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44"/>
                                        </p:tgtEl>
                                        <p:attrNameLst>
                                          <p:attrName>style.visibility</p:attrName>
                                        </p:attrNameLst>
                                      </p:cBhvr>
                                      <p:to>
                                        <p:strVal val="visible"/>
                                      </p:to>
                                    </p:set>
                                    <p:animEffect transition="in" filter="fade">
                                      <p:cBhvr>
                                        <p:cTn id="56" dur="1000"/>
                                        <p:tgtEl>
                                          <p:spTgt spid="144"/>
                                        </p:tgtEl>
                                      </p:cBhvr>
                                    </p:animEffect>
                                    <p:anim calcmode="lin" valueType="num">
                                      <p:cBhvr>
                                        <p:cTn id="57" dur="1000" fill="hold"/>
                                        <p:tgtEl>
                                          <p:spTgt spid="144"/>
                                        </p:tgtEl>
                                        <p:attrNameLst>
                                          <p:attrName>ppt_x</p:attrName>
                                        </p:attrNameLst>
                                      </p:cBhvr>
                                      <p:tavLst>
                                        <p:tav tm="0">
                                          <p:val>
                                            <p:strVal val="#ppt_x"/>
                                          </p:val>
                                        </p:tav>
                                        <p:tav tm="100000">
                                          <p:val>
                                            <p:strVal val="#ppt_x"/>
                                          </p:val>
                                        </p:tav>
                                      </p:tavLst>
                                    </p:anim>
                                    <p:anim calcmode="lin" valueType="num">
                                      <p:cBhvr>
                                        <p:cTn id="58"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خريطة التحفيز لتحقيق التميز في الأداء</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98625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قياس وتقييم الأداء الاستراتيجي</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038794"/>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EG"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أساليب قياس الأداء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3857944"/>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EG"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طرق تقييم الأداء ومراجعة الاستراتيجية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677093"/>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EG"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التحول الرقمي في تحسين الأداء وقياسه</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496243"/>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EG"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تحليل الفجوات بين الأداء الفعلي والمستهدف</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6" name="Group 5">
            <a:extLst>
              <a:ext uri="{FF2B5EF4-FFF2-40B4-BE49-F238E27FC236}">
                <a16:creationId xmlns:a16="http://schemas.microsoft.com/office/drawing/2014/main" id="{ACC30ED1-CED8-78AD-23A6-15B5FC1C102F}"/>
              </a:ext>
            </a:extLst>
          </p:cNvPr>
          <p:cNvGrpSpPr/>
          <p:nvPr/>
        </p:nvGrpSpPr>
        <p:grpSpPr>
          <a:xfrm>
            <a:off x="2931723" y="6248400"/>
            <a:ext cx="8368711" cy="609600"/>
            <a:chOff x="2931723" y="3429000"/>
            <a:chExt cx="8368711" cy="609600"/>
          </a:xfrm>
        </p:grpSpPr>
        <p:grpSp>
          <p:nvGrpSpPr>
            <p:cNvPr id="7" name="Group 6">
              <a:extLst>
                <a:ext uri="{FF2B5EF4-FFF2-40B4-BE49-F238E27FC236}">
                  <a16:creationId xmlns:a16="http://schemas.microsoft.com/office/drawing/2014/main" id="{0E412EC4-3DF3-1AB6-F6AE-F6BEF5FCAAEF}"/>
                </a:ext>
              </a:extLst>
            </p:cNvPr>
            <p:cNvGrpSpPr/>
            <p:nvPr/>
          </p:nvGrpSpPr>
          <p:grpSpPr>
            <a:xfrm>
              <a:off x="10339189" y="3429000"/>
              <a:ext cx="961245" cy="609600"/>
              <a:chOff x="9411453" y="3343594"/>
              <a:chExt cx="961245" cy="609600"/>
            </a:xfrm>
          </p:grpSpPr>
          <p:pic>
            <p:nvPicPr>
              <p:cNvPr id="11" name="Picture 4" descr="Goal ">
                <a:extLst>
                  <a:ext uri="{FF2B5EF4-FFF2-40B4-BE49-F238E27FC236}">
                    <a16:creationId xmlns:a16="http://schemas.microsoft.com/office/drawing/2014/main" id="{A9373000-F128-D057-2585-07803711EA40}"/>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35D9FCF2-6A4D-E7A3-9CAA-FB9CF1917F94}"/>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0" name="TextBox 9">
              <a:extLst>
                <a:ext uri="{FF2B5EF4-FFF2-40B4-BE49-F238E27FC236}">
                  <a16:creationId xmlns:a16="http://schemas.microsoft.com/office/drawing/2014/main" id="{C6A3BA22-3B67-9FE2-2BD1-D23D7A94CB61}"/>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EG"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المراجعة الدورية في تحسين الأداء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697927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528520" y="2985699"/>
            <a:ext cx="5323843"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a:t>
            </a:r>
            <a:r>
              <a:rPr lang="ar-SA" sz="3600" dirty="0">
                <a:solidFill>
                  <a:srgbClr val="168489"/>
                </a:solidFill>
                <a:latin typeface="Adobe Arabic" panose="02040503050201020203" pitchFamily="18" charset="-78"/>
                <a:cs typeface="Adobe Arabic" panose="02040503050201020203" pitchFamily="18" charset="-78"/>
              </a:rPr>
              <a:t> عن </a:t>
            </a:r>
            <a:r>
              <a:rPr lang="ar-SY" sz="3600" dirty="0">
                <a:solidFill>
                  <a:srgbClr val="168489"/>
                </a:solidFill>
                <a:latin typeface="Adobe Arabic" panose="02040503050201020203" pitchFamily="18" charset="-78"/>
                <a:cs typeface="Adobe Arabic" panose="02040503050201020203" pitchFamily="18" charset="-78"/>
              </a:rPr>
              <a:t> خطوات التخطيط الاستراتيجي</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ACD645BA-EF38-04FB-C505-7CB49576F7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992400" y="2774526"/>
            <a:ext cx="2103600" cy="1577701"/>
          </a:xfrm>
          <a:prstGeom prst="rect">
            <a:avLst/>
          </a:prstGeom>
        </p:spPr>
      </p:pic>
    </p:spTree>
    <p:extLst>
      <p:ext uri="{BB962C8B-B14F-4D97-AF65-F5344CB8AC3E}">
        <p14:creationId xmlns:p14="http://schemas.microsoft.com/office/powerpoint/2010/main" val="15822724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قياس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id="{F733AB9F-1EA9-A5CE-2E0C-3727E0CC7F84}"/>
              </a:ext>
            </a:extLst>
          </p:cNvPr>
          <p:cNvSpPr txBox="1"/>
          <p:nvPr/>
        </p:nvSpPr>
        <p:spPr>
          <a:xfrm>
            <a:off x="5486400" y="1977468"/>
            <a:ext cx="6112042" cy="587853"/>
          </a:xfrm>
          <a:prstGeom prst="rect">
            <a:avLst/>
          </a:prstGeom>
          <a:noFill/>
        </p:spPr>
        <p:txBody>
          <a:bodyPr wrap="square">
            <a:spAutoFit/>
          </a:bodyPr>
          <a:lstStyle/>
          <a:p>
            <a:pPr algn="just" rtl="1">
              <a:lnSpc>
                <a:spcPct val="115000"/>
              </a:lnSpc>
            </a:pPr>
            <a:r>
              <a:rPr lang="ar-EG"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اولاً: كيفية جمع البيانات</a:t>
            </a:r>
            <a:endPar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0" name="Group 9">
            <a:extLst>
              <a:ext uri="{FF2B5EF4-FFF2-40B4-BE49-F238E27FC236}">
                <a16:creationId xmlns:a16="http://schemas.microsoft.com/office/drawing/2014/main" id="{C645190E-AB8D-D2BB-6D9D-B674D333F2B3}"/>
              </a:ext>
            </a:extLst>
          </p:cNvPr>
          <p:cNvGrpSpPr/>
          <p:nvPr/>
        </p:nvGrpSpPr>
        <p:grpSpPr>
          <a:xfrm>
            <a:off x="5078788" y="2009663"/>
            <a:ext cx="4470330" cy="1316968"/>
            <a:chOff x="5215024" y="2112032"/>
            <a:chExt cx="4470330" cy="1316968"/>
          </a:xfrm>
        </p:grpSpPr>
        <p:grpSp>
          <p:nvGrpSpPr>
            <p:cNvPr id="11" name="Group 10">
              <a:extLst>
                <a:ext uri="{FF2B5EF4-FFF2-40B4-BE49-F238E27FC236}">
                  <a16:creationId xmlns:a16="http://schemas.microsoft.com/office/drawing/2014/main" id="{15469A82-BFE3-8DCB-2414-44CC8DEE00A1}"/>
                </a:ext>
              </a:extLst>
            </p:cNvPr>
            <p:cNvGrpSpPr/>
            <p:nvPr/>
          </p:nvGrpSpPr>
          <p:grpSpPr>
            <a:xfrm>
              <a:off x="5215024" y="2112032"/>
              <a:ext cx="4470330" cy="1316968"/>
              <a:chOff x="5349813" y="1932721"/>
              <a:chExt cx="4470330" cy="1316968"/>
            </a:xfrm>
          </p:grpSpPr>
          <p:sp>
            <p:nvSpPr>
              <p:cNvPr id="13" name="TextBox 12">
                <a:extLst>
                  <a:ext uri="{FF2B5EF4-FFF2-40B4-BE49-F238E27FC236}">
                    <a16:creationId xmlns:a16="http://schemas.microsoft.com/office/drawing/2014/main" id="{A828DD72-EB80-3E6E-ABBC-EDADBA7C4799}"/>
                  </a:ext>
                </a:extLst>
              </p:cNvPr>
              <p:cNvSpPr txBox="1"/>
              <p:nvPr/>
            </p:nvSpPr>
            <p:spPr>
              <a:xfrm>
                <a:off x="7813534" y="1932721"/>
                <a:ext cx="2006609" cy="927946"/>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تحديد الأهداف والاحتياجات</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Freeform 4">
                <a:extLst>
                  <a:ext uri="{FF2B5EF4-FFF2-40B4-BE49-F238E27FC236}">
                    <a16:creationId xmlns:a16="http://schemas.microsoft.com/office/drawing/2014/main" id="{0CCE95EC-6383-0B4F-82E6-27D920916EFB}"/>
                  </a:ext>
                </a:extLst>
              </p:cNvPr>
              <p:cNvSpPr/>
              <p:nvPr/>
            </p:nvSpPr>
            <p:spPr>
              <a:xfrm>
                <a:off x="5349813" y="2274274"/>
                <a:ext cx="2371380" cy="975415"/>
              </a:xfrm>
              <a:custGeom>
                <a:avLst/>
                <a:gdLst>
                  <a:gd name="connsiteX0" fmla="*/ 321997 w 327223"/>
                  <a:gd name="connsiteY0" fmla="*/ 21160 h 134596"/>
                  <a:gd name="connsiteX1" fmla="*/ 249250 w 327223"/>
                  <a:gd name="connsiteY1" fmla="*/ 0 h 134596"/>
                  <a:gd name="connsiteX2" fmla="*/ 260264 w 327223"/>
                  <a:gd name="connsiteY2" fmla="*/ 20000 h 134596"/>
                  <a:gd name="connsiteX3" fmla="*/ 257655 w 327223"/>
                  <a:gd name="connsiteY3" fmla="*/ 29276 h 134596"/>
                  <a:gd name="connsiteX4" fmla="*/ 185778 w 327223"/>
                  <a:gd name="connsiteY4" fmla="*/ 68986 h 134596"/>
                  <a:gd name="connsiteX5" fmla="*/ 9564 w 327223"/>
                  <a:gd name="connsiteY5" fmla="*/ 56522 h 134596"/>
                  <a:gd name="connsiteX6" fmla="*/ 0 w 327223"/>
                  <a:gd name="connsiteY6" fmla="*/ 49276 h 134596"/>
                  <a:gd name="connsiteX7" fmla="*/ 0 w 327223"/>
                  <a:gd name="connsiteY7" fmla="*/ 49276 h 134596"/>
                  <a:gd name="connsiteX8" fmla="*/ 223746 w 327223"/>
                  <a:gd name="connsiteY8" fmla="*/ 114203 h 134596"/>
                  <a:gd name="connsiteX9" fmla="*/ 285479 w 327223"/>
                  <a:gd name="connsiteY9" fmla="*/ 80290 h 134596"/>
                  <a:gd name="connsiteX10" fmla="*/ 294753 w 327223"/>
                  <a:gd name="connsiteY10" fmla="*/ 82899 h 134596"/>
                  <a:gd name="connsiteX11" fmla="*/ 305766 w 327223"/>
                  <a:gd name="connsiteY11" fmla="*/ 102899 h 134596"/>
                  <a:gd name="connsiteX12" fmla="*/ 326924 w 327223"/>
                  <a:gd name="connsiteY12" fmla="*/ 30145 h 134596"/>
                  <a:gd name="connsiteX13" fmla="*/ 321997 w 327223"/>
                  <a:gd name="connsiteY13" fmla="*/ 21449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321997" y="21160"/>
                    </a:moveTo>
                    <a:lnTo>
                      <a:pt x="249250" y="0"/>
                    </a:lnTo>
                    <a:lnTo>
                      <a:pt x="260264" y="20000"/>
                    </a:lnTo>
                    <a:cubicBezTo>
                      <a:pt x="262003" y="23189"/>
                      <a:pt x="260843" y="27247"/>
                      <a:pt x="257655" y="29276"/>
                    </a:cubicBezTo>
                    <a:lnTo>
                      <a:pt x="185778" y="68986"/>
                    </a:lnTo>
                    <a:cubicBezTo>
                      <a:pt x="129842" y="99711"/>
                      <a:pt x="60863" y="95073"/>
                      <a:pt x="9564" y="56522"/>
                    </a:cubicBezTo>
                    <a:lnTo>
                      <a:pt x="0" y="49276"/>
                    </a:lnTo>
                    <a:lnTo>
                      <a:pt x="0" y="49276"/>
                    </a:lnTo>
                    <a:cubicBezTo>
                      <a:pt x="43764" y="128986"/>
                      <a:pt x="144043" y="157972"/>
                      <a:pt x="223746" y="114203"/>
                    </a:cubicBezTo>
                    <a:lnTo>
                      <a:pt x="285479" y="80290"/>
                    </a:lnTo>
                    <a:cubicBezTo>
                      <a:pt x="288667" y="78551"/>
                      <a:pt x="292724" y="79710"/>
                      <a:pt x="294753" y="82899"/>
                    </a:cubicBezTo>
                    <a:lnTo>
                      <a:pt x="305766" y="102899"/>
                    </a:lnTo>
                    <a:lnTo>
                      <a:pt x="326924" y="30145"/>
                    </a:lnTo>
                    <a:cubicBezTo>
                      <a:pt x="328083" y="26377"/>
                      <a:pt x="325765" y="22609"/>
                      <a:pt x="321997" y="21449"/>
                    </a:cubicBezTo>
                    <a:close/>
                  </a:path>
                </a:pathLst>
              </a:custGeom>
              <a:solidFill>
                <a:srgbClr val="168489"/>
              </a:solidFill>
              <a:ln w="0" cap="flat">
                <a:noFill/>
                <a:prstDash val="solid"/>
                <a:miter/>
              </a:ln>
            </p:spPr>
            <p:txBody>
              <a:bodyPr rtlCol="0" anchor="ctr"/>
              <a:lstStyle/>
              <a:p>
                <a:endParaRPr lang="en-US" sz="1350" dirty="0"/>
              </a:p>
            </p:txBody>
          </p:sp>
        </p:grpSp>
        <p:sp>
          <p:nvSpPr>
            <p:cNvPr id="12" name="TextBox 11">
              <a:extLst>
                <a:ext uri="{FF2B5EF4-FFF2-40B4-BE49-F238E27FC236}">
                  <a16:creationId xmlns:a16="http://schemas.microsoft.com/office/drawing/2014/main" id="{11D0124F-A0DE-F3CF-1CA6-C551ECE8E1F6}"/>
                </a:ext>
              </a:extLst>
            </p:cNvPr>
            <p:cNvSpPr txBox="1"/>
            <p:nvPr/>
          </p:nvSpPr>
          <p:spPr>
            <a:xfrm>
              <a:off x="6992945" y="2640416"/>
              <a:ext cx="685800" cy="369332"/>
            </a:xfrm>
            <a:prstGeom prst="rect">
              <a:avLst/>
            </a:prstGeom>
            <a:noFill/>
          </p:spPr>
          <p:txBody>
            <a:bodyPr wrap="square" rtlCol="0">
              <a:spAutoFit/>
            </a:bodyPr>
            <a:lstStyle/>
            <a:p>
              <a:r>
                <a:rPr lang="en-US" dirty="0">
                  <a:solidFill>
                    <a:schemeClr val="bg1"/>
                  </a:solidFill>
                </a:rPr>
                <a:t>1</a:t>
              </a:r>
            </a:p>
          </p:txBody>
        </p:sp>
      </p:grpSp>
      <p:grpSp>
        <p:nvGrpSpPr>
          <p:cNvPr id="15" name="Group 14">
            <a:extLst>
              <a:ext uri="{FF2B5EF4-FFF2-40B4-BE49-F238E27FC236}">
                <a16:creationId xmlns:a16="http://schemas.microsoft.com/office/drawing/2014/main" id="{9F32F027-4D02-F0CB-C310-9E69EAA423C9}"/>
              </a:ext>
            </a:extLst>
          </p:cNvPr>
          <p:cNvGrpSpPr/>
          <p:nvPr/>
        </p:nvGrpSpPr>
        <p:grpSpPr>
          <a:xfrm>
            <a:off x="6567202" y="3000299"/>
            <a:ext cx="2947564" cy="2932779"/>
            <a:chOff x="6703438" y="3102668"/>
            <a:chExt cx="2947564" cy="2932779"/>
          </a:xfrm>
        </p:grpSpPr>
        <p:grpSp>
          <p:nvGrpSpPr>
            <p:cNvPr id="16" name="Group 15">
              <a:extLst>
                <a:ext uri="{FF2B5EF4-FFF2-40B4-BE49-F238E27FC236}">
                  <a16:creationId xmlns:a16="http://schemas.microsoft.com/office/drawing/2014/main" id="{C98E1E33-4E8A-4FFD-A400-C9AA90555797}"/>
                </a:ext>
              </a:extLst>
            </p:cNvPr>
            <p:cNvGrpSpPr/>
            <p:nvPr/>
          </p:nvGrpSpPr>
          <p:grpSpPr>
            <a:xfrm>
              <a:off x="6703438" y="3102668"/>
              <a:ext cx="2947564" cy="2932779"/>
              <a:chOff x="6838227" y="2923357"/>
              <a:chExt cx="2947564" cy="2932779"/>
            </a:xfrm>
          </p:grpSpPr>
          <p:sp>
            <p:nvSpPr>
              <p:cNvPr id="18" name="TextBox 17">
                <a:extLst>
                  <a:ext uri="{FF2B5EF4-FFF2-40B4-BE49-F238E27FC236}">
                    <a16:creationId xmlns:a16="http://schemas.microsoft.com/office/drawing/2014/main" id="{5104F70F-D789-D584-7195-7025BDD6439F}"/>
                  </a:ext>
                </a:extLst>
              </p:cNvPr>
              <p:cNvSpPr txBox="1"/>
              <p:nvPr/>
            </p:nvSpPr>
            <p:spPr>
              <a:xfrm>
                <a:off x="6871680" y="5352921"/>
                <a:ext cx="2914111"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اختيار مصادر البيانات</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Freeform 5">
                <a:extLst>
                  <a:ext uri="{FF2B5EF4-FFF2-40B4-BE49-F238E27FC236}">
                    <a16:creationId xmlns:a16="http://schemas.microsoft.com/office/drawing/2014/main" id="{F8A8A712-F62A-34F2-0FCA-034D4331062B}"/>
                  </a:ext>
                </a:extLst>
              </p:cNvPr>
              <p:cNvSpPr/>
              <p:nvPr/>
            </p:nvSpPr>
            <p:spPr>
              <a:xfrm>
                <a:off x="6838227" y="2923357"/>
                <a:ext cx="975307" cy="2371627"/>
              </a:xfrm>
              <a:custGeom>
                <a:avLst/>
                <a:gdLst>
                  <a:gd name="connsiteX0" fmla="*/ 113425 w 134581"/>
                  <a:gd name="connsiteY0" fmla="*/ 322030 h 327257"/>
                  <a:gd name="connsiteX1" fmla="*/ 134582 w 134581"/>
                  <a:gd name="connsiteY1" fmla="*/ 249276 h 327257"/>
                  <a:gd name="connsiteX2" fmla="*/ 114584 w 134581"/>
                  <a:gd name="connsiteY2" fmla="*/ 260291 h 327257"/>
                  <a:gd name="connsiteX3" fmla="*/ 105310 w 134581"/>
                  <a:gd name="connsiteY3" fmla="*/ 257682 h 327257"/>
                  <a:gd name="connsiteX4" fmla="*/ 65604 w 134581"/>
                  <a:gd name="connsiteY4" fmla="*/ 185798 h 327257"/>
                  <a:gd name="connsiteX5" fmla="*/ 78066 w 134581"/>
                  <a:gd name="connsiteY5" fmla="*/ 9565 h 327257"/>
                  <a:gd name="connsiteX6" fmla="*/ 85312 w 134581"/>
                  <a:gd name="connsiteY6" fmla="*/ 0 h 327257"/>
                  <a:gd name="connsiteX7" fmla="*/ 85312 w 134581"/>
                  <a:gd name="connsiteY7" fmla="*/ 0 h 327257"/>
                  <a:gd name="connsiteX8" fmla="*/ 20391 w 134581"/>
                  <a:gd name="connsiteY8" fmla="*/ 223769 h 327257"/>
                  <a:gd name="connsiteX9" fmla="*/ 54300 w 134581"/>
                  <a:gd name="connsiteY9" fmla="*/ 285508 h 327257"/>
                  <a:gd name="connsiteX10" fmla="*/ 51692 w 134581"/>
                  <a:gd name="connsiteY10" fmla="*/ 294784 h 327257"/>
                  <a:gd name="connsiteX11" fmla="*/ 31694 w 134581"/>
                  <a:gd name="connsiteY11" fmla="*/ 305798 h 327257"/>
                  <a:gd name="connsiteX12" fmla="*/ 104440 w 134581"/>
                  <a:gd name="connsiteY12" fmla="*/ 326958 h 327257"/>
                  <a:gd name="connsiteX13" fmla="*/ 113135 w 134581"/>
                  <a:gd name="connsiteY13" fmla="*/ 322030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1" h="327257">
                    <a:moveTo>
                      <a:pt x="113425" y="322030"/>
                    </a:moveTo>
                    <a:lnTo>
                      <a:pt x="134582" y="249276"/>
                    </a:lnTo>
                    <a:lnTo>
                      <a:pt x="114584" y="260291"/>
                    </a:lnTo>
                    <a:cubicBezTo>
                      <a:pt x="111396" y="262030"/>
                      <a:pt x="107339" y="260871"/>
                      <a:pt x="105310" y="257682"/>
                    </a:cubicBezTo>
                    <a:lnTo>
                      <a:pt x="65604" y="185798"/>
                    </a:lnTo>
                    <a:cubicBezTo>
                      <a:pt x="34882" y="129856"/>
                      <a:pt x="39519" y="60870"/>
                      <a:pt x="78066" y="9565"/>
                    </a:cubicBezTo>
                    <a:lnTo>
                      <a:pt x="85312" y="0"/>
                    </a:lnTo>
                    <a:lnTo>
                      <a:pt x="85312" y="0"/>
                    </a:lnTo>
                    <a:cubicBezTo>
                      <a:pt x="5609" y="43768"/>
                      <a:pt x="-23373" y="144059"/>
                      <a:pt x="20391" y="223769"/>
                    </a:cubicBezTo>
                    <a:lnTo>
                      <a:pt x="54300" y="285508"/>
                    </a:lnTo>
                    <a:cubicBezTo>
                      <a:pt x="56039" y="288697"/>
                      <a:pt x="54880" y="292755"/>
                      <a:pt x="51692" y="294784"/>
                    </a:cubicBezTo>
                    <a:lnTo>
                      <a:pt x="31694" y="305798"/>
                    </a:lnTo>
                    <a:lnTo>
                      <a:pt x="104440" y="326958"/>
                    </a:lnTo>
                    <a:cubicBezTo>
                      <a:pt x="108208" y="328117"/>
                      <a:pt x="111976" y="325799"/>
                      <a:pt x="113135" y="322030"/>
                    </a:cubicBezTo>
                    <a:close/>
                  </a:path>
                </a:pathLst>
              </a:custGeom>
              <a:solidFill>
                <a:srgbClr val="FFCC5E"/>
              </a:solidFill>
              <a:ln w="0" cap="flat">
                <a:noFill/>
                <a:prstDash val="solid"/>
                <a:miter/>
              </a:ln>
            </p:spPr>
            <p:txBody>
              <a:bodyPr rtlCol="0" anchor="ctr"/>
              <a:lstStyle/>
              <a:p>
                <a:endParaRPr lang="en-US" sz="1350" dirty="0"/>
              </a:p>
            </p:txBody>
          </p:sp>
        </p:grpSp>
        <p:sp>
          <p:nvSpPr>
            <p:cNvPr id="17" name="TextBox 16">
              <a:extLst>
                <a:ext uri="{FF2B5EF4-FFF2-40B4-BE49-F238E27FC236}">
                  <a16:creationId xmlns:a16="http://schemas.microsoft.com/office/drawing/2014/main" id="{F83AE377-42AB-8506-BC20-B13F45A9F7F5}"/>
                </a:ext>
              </a:extLst>
            </p:cNvPr>
            <p:cNvSpPr txBox="1"/>
            <p:nvPr/>
          </p:nvSpPr>
          <p:spPr>
            <a:xfrm>
              <a:off x="7138881" y="5015018"/>
              <a:ext cx="685800" cy="369332"/>
            </a:xfrm>
            <a:prstGeom prst="rect">
              <a:avLst/>
            </a:prstGeom>
            <a:noFill/>
          </p:spPr>
          <p:txBody>
            <a:bodyPr wrap="square" rtlCol="0">
              <a:spAutoFit/>
            </a:bodyPr>
            <a:lstStyle/>
            <a:p>
              <a:r>
                <a:rPr lang="en-US" dirty="0">
                  <a:solidFill>
                    <a:schemeClr val="bg1"/>
                  </a:solidFill>
                </a:rPr>
                <a:t>2</a:t>
              </a:r>
            </a:p>
          </p:txBody>
        </p:sp>
      </p:grpSp>
      <p:grpSp>
        <p:nvGrpSpPr>
          <p:cNvPr id="26" name="Group 25">
            <a:extLst>
              <a:ext uri="{FF2B5EF4-FFF2-40B4-BE49-F238E27FC236}">
                <a16:creationId xmlns:a16="http://schemas.microsoft.com/office/drawing/2014/main" id="{5953C4CB-D0E4-B561-B805-45D25CF373E2}"/>
              </a:ext>
            </a:extLst>
          </p:cNvPr>
          <p:cNvGrpSpPr/>
          <p:nvPr/>
        </p:nvGrpSpPr>
        <p:grpSpPr>
          <a:xfrm>
            <a:off x="2903415" y="4469960"/>
            <a:ext cx="4004787" cy="1713032"/>
            <a:chOff x="3039651" y="4572329"/>
            <a:chExt cx="4004787" cy="1713032"/>
          </a:xfrm>
        </p:grpSpPr>
        <p:grpSp>
          <p:nvGrpSpPr>
            <p:cNvPr id="27" name="Group 26">
              <a:extLst>
                <a:ext uri="{FF2B5EF4-FFF2-40B4-BE49-F238E27FC236}">
                  <a16:creationId xmlns:a16="http://schemas.microsoft.com/office/drawing/2014/main" id="{340043EB-43D7-2FAA-998C-7A5C6B5B9CDA}"/>
                </a:ext>
              </a:extLst>
            </p:cNvPr>
            <p:cNvGrpSpPr/>
            <p:nvPr/>
          </p:nvGrpSpPr>
          <p:grpSpPr>
            <a:xfrm>
              <a:off x="3039651" y="4572329"/>
              <a:ext cx="4004787" cy="1713032"/>
              <a:chOff x="3174440" y="4393018"/>
              <a:chExt cx="4004787" cy="1713032"/>
            </a:xfrm>
          </p:grpSpPr>
          <p:sp>
            <p:nvSpPr>
              <p:cNvPr id="29" name="TextBox 28">
                <a:extLst>
                  <a:ext uri="{FF2B5EF4-FFF2-40B4-BE49-F238E27FC236}">
                    <a16:creationId xmlns:a16="http://schemas.microsoft.com/office/drawing/2014/main" id="{62151C3C-AC7F-51BA-CCA4-020672E93519}"/>
                  </a:ext>
                </a:extLst>
              </p:cNvPr>
              <p:cNvSpPr txBox="1"/>
              <p:nvPr/>
            </p:nvSpPr>
            <p:spPr>
              <a:xfrm>
                <a:off x="3174440" y="5178104"/>
                <a:ext cx="2216083" cy="927946"/>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اختيار الأساليب المناسبة لجمع البيانات</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Freeform 6">
                <a:extLst>
                  <a:ext uri="{FF2B5EF4-FFF2-40B4-BE49-F238E27FC236}">
                    <a16:creationId xmlns:a16="http://schemas.microsoft.com/office/drawing/2014/main" id="{DA45F9D7-B4C8-85BA-38D8-E4C44AD428C6}"/>
                  </a:ext>
                </a:extLst>
              </p:cNvPr>
              <p:cNvSpPr/>
              <p:nvPr/>
            </p:nvSpPr>
            <p:spPr>
              <a:xfrm>
                <a:off x="4807847" y="4393018"/>
                <a:ext cx="2371380" cy="975415"/>
              </a:xfrm>
              <a:custGeom>
                <a:avLst/>
                <a:gdLst>
                  <a:gd name="connsiteX0" fmla="*/ 5227 w 327223"/>
                  <a:gd name="connsiteY0" fmla="*/ 113436 h 134596"/>
                  <a:gd name="connsiteX1" fmla="*/ 77973 w 327223"/>
                  <a:gd name="connsiteY1" fmla="*/ 134596 h 134596"/>
                  <a:gd name="connsiteX2" fmla="*/ 66960 w 327223"/>
                  <a:gd name="connsiteY2" fmla="*/ 114596 h 134596"/>
                  <a:gd name="connsiteX3" fmla="*/ 69568 w 327223"/>
                  <a:gd name="connsiteY3" fmla="*/ 105321 h 134596"/>
                  <a:gd name="connsiteX4" fmla="*/ 141445 w 327223"/>
                  <a:gd name="connsiteY4" fmla="*/ 65610 h 134596"/>
                  <a:gd name="connsiteX5" fmla="*/ 317659 w 327223"/>
                  <a:gd name="connsiteY5" fmla="*/ 78074 h 134596"/>
                  <a:gd name="connsiteX6" fmla="*/ 327224 w 327223"/>
                  <a:gd name="connsiteY6" fmla="*/ 85321 h 134596"/>
                  <a:gd name="connsiteX7" fmla="*/ 327224 w 327223"/>
                  <a:gd name="connsiteY7" fmla="*/ 85321 h 134596"/>
                  <a:gd name="connsiteX8" fmla="*/ 103478 w 327223"/>
                  <a:gd name="connsiteY8" fmla="*/ 20393 h 134596"/>
                  <a:gd name="connsiteX9" fmla="*/ 41745 w 327223"/>
                  <a:gd name="connsiteY9" fmla="*/ 54306 h 134596"/>
                  <a:gd name="connsiteX10" fmla="*/ 32471 w 327223"/>
                  <a:gd name="connsiteY10" fmla="*/ 51697 h 134596"/>
                  <a:gd name="connsiteX11" fmla="*/ 21457 w 327223"/>
                  <a:gd name="connsiteY11" fmla="*/ 31697 h 134596"/>
                  <a:gd name="connsiteX12" fmla="*/ 300 w 327223"/>
                  <a:gd name="connsiteY12" fmla="*/ 104451 h 134596"/>
                  <a:gd name="connsiteX13" fmla="*/ 5227 w 327223"/>
                  <a:gd name="connsiteY13" fmla="*/ 113147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5227" y="113436"/>
                    </a:moveTo>
                    <a:lnTo>
                      <a:pt x="77973" y="134596"/>
                    </a:lnTo>
                    <a:lnTo>
                      <a:pt x="66960" y="114596"/>
                    </a:lnTo>
                    <a:cubicBezTo>
                      <a:pt x="65221" y="111408"/>
                      <a:pt x="66380" y="107350"/>
                      <a:pt x="69568" y="105321"/>
                    </a:cubicBezTo>
                    <a:lnTo>
                      <a:pt x="141445" y="65610"/>
                    </a:lnTo>
                    <a:cubicBezTo>
                      <a:pt x="197382" y="34885"/>
                      <a:pt x="266360" y="39523"/>
                      <a:pt x="317659" y="78074"/>
                    </a:cubicBezTo>
                    <a:lnTo>
                      <a:pt x="327224" y="85321"/>
                    </a:lnTo>
                    <a:lnTo>
                      <a:pt x="327224" y="85321"/>
                    </a:lnTo>
                    <a:cubicBezTo>
                      <a:pt x="283460" y="5610"/>
                      <a:pt x="183180" y="-23376"/>
                      <a:pt x="103478" y="20393"/>
                    </a:cubicBezTo>
                    <a:lnTo>
                      <a:pt x="41745" y="54306"/>
                    </a:lnTo>
                    <a:cubicBezTo>
                      <a:pt x="38557" y="56045"/>
                      <a:pt x="34499" y="54886"/>
                      <a:pt x="32471" y="51697"/>
                    </a:cubicBezTo>
                    <a:lnTo>
                      <a:pt x="21457" y="31697"/>
                    </a:lnTo>
                    <a:lnTo>
                      <a:pt x="300" y="104451"/>
                    </a:lnTo>
                    <a:cubicBezTo>
                      <a:pt x="-859" y="108219"/>
                      <a:pt x="1459" y="111987"/>
                      <a:pt x="5227" y="113147"/>
                    </a:cubicBezTo>
                    <a:close/>
                  </a:path>
                </a:pathLst>
              </a:custGeom>
              <a:solidFill>
                <a:srgbClr val="B0B0B0"/>
              </a:solidFill>
              <a:ln w="0" cap="flat">
                <a:noFill/>
                <a:prstDash val="solid"/>
                <a:miter/>
              </a:ln>
            </p:spPr>
            <p:txBody>
              <a:bodyPr rtlCol="0" anchor="ctr"/>
              <a:lstStyle/>
              <a:p>
                <a:endParaRPr lang="en-US" sz="1350" dirty="0"/>
              </a:p>
            </p:txBody>
          </p:sp>
        </p:grpSp>
        <p:sp>
          <p:nvSpPr>
            <p:cNvPr id="28" name="TextBox 27">
              <a:extLst>
                <a:ext uri="{FF2B5EF4-FFF2-40B4-BE49-F238E27FC236}">
                  <a16:creationId xmlns:a16="http://schemas.microsoft.com/office/drawing/2014/main" id="{D878948F-B1F6-6568-E164-62ADB3FA2FF8}"/>
                </a:ext>
              </a:extLst>
            </p:cNvPr>
            <p:cNvSpPr txBox="1"/>
            <p:nvPr/>
          </p:nvSpPr>
          <p:spPr>
            <a:xfrm>
              <a:off x="4850790" y="5060036"/>
              <a:ext cx="685800" cy="369332"/>
            </a:xfrm>
            <a:prstGeom prst="rect">
              <a:avLst/>
            </a:prstGeom>
            <a:noFill/>
          </p:spPr>
          <p:txBody>
            <a:bodyPr wrap="square" rtlCol="0">
              <a:spAutoFit/>
            </a:bodyPr>
            <a:lstStyle/>
            <a:p>
              <a:r>
                <a:rPr lang="en-US" dirty="0">
                  <a:solidFill>
                    <a:schemeClr val="bg1"/>
                  </a:solidFill>
                </a:rPr>
                <a:t>3</a:t>
              </a:r>
            </a:p>
          </p:txBody>
        </p:sp>
      </p:grpSp>
      <p:grpSp>
        <p:nvGrpSpPr>
          <p:cNvPr id="31" name="Group 30">
            <a:extLst>
              <a:ext uri="{FF2B5EF4-FFF2-40B4-BE49-F238E27FC236}">
                <a16:creationId xmlns:a16="http://schemas.microsoft.com/office/drawing/2014/main" id="{06C207B8-BAEE-7B18-C8ED-D015AA53165E}"/>
              </a:ext>
            </a:extLst>
          </p:cNvPr>
          <p:cNvGrpSpPr/>
          <p:nvPr/>
        </p:nvGrpSpPr>
        <p:grpSpPr>
          <a:xfrm>
            <a:off x="2334244" y="1975829"/>
            <a:ext cx="3083449" cy="2820463"/>
            <a:chOff x="2470480" y="2078198"/>
            <a:chExt cx="3083449" cy="2820463"/>
          </a:xfrm>
        </p:grpSpPr>
        <p:grpSp>
          <p:nvGrpSpPr>
            <p:cNvPr id="32" name="Group 31">
              <a:extLst>
                <a:ext uri="{FF2B5EF4-FFF2-40B4-BE49-F238E27FC236}">
                  <a16:creationId xmlns:a16="http://schemas.microsoft.com/office/drawing/2014/main" id="{4F366DE1-E5FB-903B-24AD-67A29EA63545}"/>
                </a:ext>
              </a:extLst>
            </p:cNvPr>
            <p:cNvGrpSpPr/>
            <p:nvPr/>
          </p:nvGrpSpPr>
          <p:grpSpPr>
            <a:xfrm>
              <a:off x="2470480" y="2078198"/>
              <a:ext cx="3083449" cy="2820463"/>
              <a:chOff x="2605269" y="1898887"/>
              <a:chExt cx="3083449" cy="2820463"/>
            </a:xfrm>
          </p:grpSpPr>
          <p:sp>
            <p:nvSpPr>
              <p:cNvPr id="34" name="TextBox 33">
                <a:extLst>
                  <a:ext uri="{FF2B5EF4-FFF2-40B4-BE49-F238E27FC236}">
                    <a16:creationId xmlns:a16="http://schemas.microsoft.com/office/drawing/2014/main" id="{AF990DF3-74D6-2AF9-9282-81526D657984}"/>
                  </a:ext>
                </a:extLst>
              </p:cNvPr>
              <p:cNvSpPr txBox="1"/>
              <p:nvPr/>
            </p:nvSpPr>
            <p:spPr>
              <a:xfrm>
                <a:off x="2605269" y="1898887"/>
                <a:ext cx="2891006" cy="503215"/>
              </a:xfrm>
              <a:prstGeom prst="rect">
                <a:avLst/>
              </a:prstGeom>
              <a:noFill/>
            </p:spPr>
            <p:txBody>
              <a:bodyPr wrap="square">
                <a:spAutoFit/>
              </a:bodyPr>
              <a:lstStyle/>
              <a:p>
                <a:pPr algn="ctr">
                  <a:lnSpc>
                    <a:spcPct val="115000"/>
                  </a:lnSpc>
                </a:pPr>
                <a:r>
                  <a:rPr lang="ar-EG"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ضمان جودة البيانات</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Freeform 3">
                <a:extLst>
                  <a:ext uri="{FF2B5EF4-FFF2-40B4-BE49-F238E27FC236}">
                    <a16:creationId xmlns:a16="http://schemas.microsoft.com/office/drawing/2014/main" id="{1B00446E-E08C-FD5B-728E-001523946401}"/>
                  </a:ext>
                </a:extLst>
              </p:cNvPr>
              <p:cNvSpPr/>
              <p:nvPr/>
            </p:nvSpPr>
            <p:spPr>
              <a:xfrm>
                <a:off x="4713404" y="2347723"/>
                <a:ext cx="975314" cy="2371627"/>
              </a:xfrm>
              <a:custGeom>
                <a:avLst/>
                <a:gdLst>
                  <a:gd name="connsiteX0" fmla="*/ 21157 w 134582"/>
                  <a:gd name="connsiteY0" fmla="*/ 5228 h 327257"/>
                  <a:gd name="connsiteX1" fmla="*/ 0 w 134582"/>
                  <a:gd name="connsiteY1" fmla="*/ 77981 h 327257"/>
                  <a:gd name="connsiteX2" fmla="*/ 19998 w 134582"/>
                  <a:gd name="connsiteY2" fmla="*/ 66967 h 327257"/>
                  <a:gd name="connsiteX3" fmla="*/ 29272 w 134582"/>
                  <a:gd name="connsiteY3" fmla="*/ 69576 h 327257"/>
                  <a:gd name="connsiteX4" fmla="*/ 68979 w 134582"/>
                  <a:gd name="connsiteY4" fmla="*/ 141460 h 327257"/>
                  <a:gd name="connsiteX5" fmla="*/ 56516 w 134582"/>
                  <a:gd name="connsiteY5" fmla="*/ 317693 h 327257"/>
                  <a:gd name="connsiteX6" fmla="*/ 49270 w 134582"/>
                  <a:gd name="connsiteY6" fmla="*/ 327258 h 327257"/>
                  <a:gd name="connsiteX7" fmla="*/ 49270 w 134582"/>
                  <a:gd name="connsiteY7" fmla="*/ 327258 h 327257"/>
                  <a:gd name="connsiteX8" fmla="*/ 114192 w 134582"/>
                  <a:gd name="connsiteY8" fmla="*/ 103489 h 327257"/>
                  <a:gd name="connsiteX9" fmla="*/ 80282 w 134582"/>
                  <a:gd name="connsiteY9" fmla="*/ 41749 h 327257"/>
                  <a:gd name="connsiteX10" fmla="*/ 82890 w 134582"/>
                  <a:gd name="connsiteY10" fmla="*/ 32474 h 327257"/>
                  <a:gd name="connsiteX11" fmla="*/ 102888 w 134582"/>
                  <a:gd name="connsiteY11" fmla="*/ 21460 h 327257"/>
                  <a:gd name="connsiteX12" fmla="*/ 30142 w 134582"/>
                  <a:gd name="connsiteY12" fmla="*/ 300 h 327257"/>
                  <a:gd name="connsiteX13" fmla="*/ 21447 w 134582"/>
                  <a:gd name="connsiteY13" fmla="*/ 5228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2" h="327257">
                    <a:moveTo>
                      <a:pt x="21157" y="5228"/>
                    </a:moveTo>
                    <a:lnTo>
                      <a:pt x="0" y="77981"/>
                    </a:lnTo>
                    <a:lnTo>
                      <a:pt x="19998" y="66967"/>
                    </a:lnTo>
                    <a:cubicBezTo>
                      <a:pt x="23186" y="65228"/>
                      <a:pt x="27244" y="66387"/>
                      <a:pt x="29272" y="69576"/>
                    </a:cubicBezTo>
                    <a:lnTo>
                      <a:pt x="68979" y="141460"/>
                    </a:lnTo>
                    <a:cubicBezTo>
                      <a:pt x="99700" y="197402"/>
                      <a:pt x="95063" y="266388"/>
                      <a:pt x="56516" y="317693"/>
                    </a:cubicBezTo>
                    <a:lnTo>
                      <a:pt x="49270" y="327258"/>
                    </a:lnTo>
                    <a:lnTo>
                      <a:pt x="49270" y="327258"/>
                    </a:lnTo>
                    <a:cubicBezTo>
                      <a:pt x="128973" y="283490"/>
                      <a:pt x="157955" y="183199"/>
                      <a:pt x="114192" y="103489"/>
                    </a:cubicBezTo>
                    <a:lnTo>
                      <a:pt x="80282" y="41749"/>
                    </a:lnTo>
                    <a:cubicBezTo>
                      <a:pt x="78543" y="38561"/>
                      <a:pt x="79702" y="34503"/>
                      <a:pt x="82890" y="32474"/>
                    </a:cubicBezTo>
                    <a:lnTo>
                      <a:pt x="102888" y="21460"/>
                    </a:lnTo>
                    <a:lnTo>
                      <a:pt x="30142" y="300"/>
                    </a:lnTo>
                    <a:cubicBezTo>
                      <a:pt x="26374" y="-859"/>
                      <a:pt x="22607" y="1459"/>
                      <a:pt x="21447" y="5228"/>
                    </a:cubicBezTo>
                    <a:close/>
                  </a:path>
                </a:pathLst>
              </a:custGeom>
              <a:solidFill>
                <a:srgbClr val="9FCFD1"/>
              </a:solidFill>
              <a:ln w="0" cap="flat">
                <a:noFill/>
                <a:prstDash val="solid"/>
                <a:miter/>
              </a:ln>
            </p:spPr>
            <p:txBody>
              <a:bodyPr rtlCol="0" anchor="ctr"/>
              <a:lstStyle/>
              <a:p>
                <a:endParaRPr lang="en-US" sz="1350" dirty="0"/>
              </a:p>
            </p:txBody>
          </p:sp>
        </p:grpSp>
        <p:sp>
          <p:nvSpPr>
            <p:cNvPr id="33" name="TextBox 32">
              <a:extLst>
                <a:ext uri="{FF2B5EF4-FFF2-40B4-BE49-F238E27FC236}">
                  <a16:creationId xmlns:a16="http://schemas.microsoft.com/office/drawing/2014/main" id="{A7606973-0F25-55B4-285E-3679E8F8320F}"/>
                </a:ext>
              </a:extLst>
            </p:cNvPr>
            <p:cNvSpPr txBox="1"/>
            <p:nvPr/>
          </p:nvSpPr>
          <p:spPr>
            <a:xfrm>
              <a:off x="4773094" y="2647713"/>
              <a:ext cx="685800" cy="369332"/>
            </a:xfrm>
            <a:prstGeom prst="rect">
              <a:avLst/>
            </a:prstGeom>
            <a:noFill/>
          </p:spPr>
          <p:txBody>
            <a:bodyPr wrap="square" rtlCol="0">
              <a:spAutoFit/>
            </a:bodyPr>
            <a:lstStyle/>
            <a:p>
              <a:r>
                <a:rPr lang="en-US" dirty="0">
                  <a:solidFill>
                    <a:schemeClr val="bg1"/>
                  </a:solidFill>
                </a:rPr>
                <a:t>4</a:t>
              </a:r>
            </a:p>
          </p:txBody>
        </p:sp>
      </p:grpSp>
    </p:spTree>
    <p:extLst>
      <p:ext uri="{BB962C8B-B14F-4D97-AF65-F5344CB8AC3E}">
        <p14:creationId xmlns:p14="http://schemas.microsoft.com/office/powerpoint/2010/main" val="2348552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قياس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8">
            <a:extLst>
              <a:ext uri="{FF2B5EF4-FFF2-40B4-BE49-F238E27FC236}">
                <a16:creationId xmlns:a16="http://schemas.microsoft.com/office/drawing/2014/main" id="{F733AB9F-1EA9-A5CE-2E0C-3727E0CC7F84}"/>
              </a:ext>
            </a:extLst>
          </p:cNvPr>
          <p:cNvSpPr txBox="1"/>
          <p:nvPr/>
        </p:nvSpPr>
        <p:spPr>
          <a:xfrm>
            <a:off x="5486400" y="1977468"/>
            <a:ext cx="6112042" cy="587853"/>
          </a:xfrm>
          <a:prstGeom prst="rect">
            <a:avLst/>
          </a:prstGeom>
          <a:noFill/>
        </p:spPr>
        <p:txBody>
          <a:bodyPr wrap="square">
            <a:spAutoFit/>
          </a:bodyPr>
          <a:lstStyle/>
          <a:p>
            <a:pPr algn="just" rtl="1">
              <a:lnSpc>
                <a:spcPct val="115000"/>
              </a:lnSpc>
            </a:pPr>
            <a:r>
              <a:rPr lang="ar-EG"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ثانياً: كيفية تحليل البيانات</a:t>
            </a:r>
            <a:endPar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64" name="Group 63">
            <a:extLst>
              <a:ext uri="{FF2B5EF4-FFF2-40B4-BE49-F238E27FC236}">
                <a16:creationId xmlns:a16="http://schemas.microsoft.com/office/drawing/2014/main" id="{1480DE2E-89D0-4F69-FC37-692F7503801C}"/>
              </a:ext>
            </a:extLst>
          </p:cNvPr>
          <p:cNvGrpSpPr/>
          <p:nvPr/>
        </p:nvGrpSpPr>
        <p:grpSpPr>
          <a:xfrm>
            <a:off x="8329698" y="2638893"/>
            <a:ext cx="2995332" cy="3466928"/>
            <a:chOff x="8251020" y="2293527"/>
            <a:chExt cx="2995332" cy="3466928"/>
          </a:xfrm>
        </p:grpSpPr>
        <p:sp>
          <p:nvSpPr>
            <p:cNvPr id="65" name="Shape">
              <a:extLst>
                <a:ext uri="{FF2B5EF4-FFF2-40B4-BE49-F238E27FC236}">
                  <a16:creationId xmlns:a16="http://schemas.microsoft.com/office/drawing/2014/main" id="{D6D1EB9B-E076-2049-5850-584883E24E3C}"/>
                </a:ext>
              </a:extLst>
            </p:cNvPr>
            <p:cNvSpPr/>
            <p:nvPr/>
          </p:nvSpPr>
          <p:spPr>
            <a:xfrm flipH="1">
              <a:off x="8832998" y="3243744"/>
              <a:ext cx="2351855"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6" y="21218"/>
                    <a:pt x="11270" y="21528"/>
                    <a:pt x="10760" y="21528"/>
                  </a:cubicBezTo>
                  <a:close/>
                  <a:moveTo>
                    <a:pt x="688" y="308"/>
                  </a:moveTo>
                  <a:cubicBezTo>
                    <a:pt x="551" y="308"/>
                    <a:pt x="440" y="394"/>
                    <a:pt x="368" y="487"/>
                  </a:cubicBezTo>
                  <a:cubicBezTo>
                    <a:pt x="270" y="619"/>
                    <a:pt x="212" y="844"/>
                    <a:pt x="323" y="1069"/>
                  </a:cubicBezTo>
                  <a:lnTo>
                    <a:pt x="9775" y="20535"/>
                  </a:lnTo>
                  <a:cubicBezTo>
                    <a:pt x="9984" y="20961"/>
                    <a:pt x="10349" y="21210"/>
                    <a:pt x="10760" y="21210"/>
                  </a:cubicBezTo>
                  <a:cubicBezTo>
                    <a:pt x="11172" y="21210"/>
                    <a:pt x="11544" y="20954"/>
                    <a:pt x="11746" y="20535"/>
                  </a:cubicBezTo>
                  <a:lnTo>
                    <a:pt x="21159" y="1147"/>
                  </a:lnTo>
                  <a:cubicBezTo>
                    <a:pt x="21270" y="914"/>
                    <a:pt x="21205" y="689"/>
                    <a:pt x="21107" y="557"/>
                  </a:cubicBezTo>
                  <a:cubicBezTo>
                    <a:pt x="21009" y="425"/>
                    <a:pt x="20826" y="324"/>
                    <a:pt x="20617" y="425"/>
                  </a:cubicBezTo>
                  <a:lnTo>
                    <a:pt x="20617" y="425"/>
                  </a:lnTo>
                  <a:cubicBezTo>
                    <a:pt x="16955" y="2264"/>
                    <a:pt x="12973" y="2986"/>
                    <a:pt x="8789" y="2551"/>
                  </a:cubicBezTo>
                  <a:cubicBezTo>
                    <a:pt x="5375" y="2194"/>
                    <a:pt x="2581" y="1154"/>
                    <a:pt x="838" y="347"/>
                  </a:cubicBezTo>
                  <a:cubicBezTo>
                    <a:pt x="793" y="324"/>
                    <a:pt x="740" y="308"/>
                    <a:pt x="688" y="308"/>
                  </a:cubicBezTo>
                  <a:close/>
                </a:path>
              </a:pathLst>
            </a:custGeom>
            <a:solidFill>
              <a:srgbClr val="3D8E92"/>
            </a:solidFill>
            <a:ln w="12700">
              <a:solidFill>
                <a:srgbClr val="3D8E92"/>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337679"/>
                </a:solidFill>
                <a:effectLst/>
                <a:uLnTx/>
                <a:uFillTx/>
                <a:latin typeface="Calibri" panose="020F0502020204030204"/>
                <a:ea typeface="+mn-ea"/>
                <a:cs typeface="+mn-cs"/>
              </a:endParaRPr>
            </a:p>
          </p:txBody>
        </p:sp>
        <p:sp>
          <p:nvSpPr>
            <p:cNvPr id="66" name="Oval">
              <a:extLst>
                <a:ext uri="{FF2B5EF4-FFF2-40B4-BE49-F238E27FC236}">
                  <a16:creationId xmlns:a16="http://schemas.microsoft.com/office/drawing/2014/main" id="{7CBE354D-2A26-DE53-E04B-EDAFB68A0B2B}"/>
                </a:ext>
              </a:extLst>
            </p:cNvPr>
            <p:cNvSpPr/>
            <p:nvPr/>
          </p:nvSpPr>
          <p:spPr>
            <a:xfrm flipH="1">
              <a:off x="8771499" y="2293527"/>
              <a:ext cx="2474853"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dirty="0">
                <a:ln>
                  <a:noFill/>
                </a:ln>
                <a:solidFill>
                  <a:srgbClr val="337679"/>
                </a:solidFill>
                <a:effectLst/>
                <a:uLnTx/>
                <a:uFillTx/>
                <a:latin typeface="Calibri" panose="020F0502020204030204"/>
                <a:ea typeface="+mn-ea"/>
                <a:cs typeface="+mn-cs"/>
              </a:endParaRPr>
            </a:p>
          </p:txBody>
        </p:sp>
        <p:sp>
          <p:nvSpPr>
            <p:cNvPr id="67" name="Shape">
              <a:extLst>
                <a:ext uri="{FF2B5EF4-FFF2-40B4-BE49-F238E27FC236}">
                  <a16:creationId xmlns:a16="http://schemas.microsoft.com/office/drawing/2014/main" id="{FBF0E6E1-1745-6D9C-5241-9F15DCD74923}"/>
                </a:ext>
              </a:extLst>
            </p:cNvPr>
            <p:cNvSpPr/>
            <p:nvPr/>
          </p:nvSpPr>
          <p:spPr>
            <a:xfrm flipH="1">
              <a:off x="8251020" y="2722197"/>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277" y="583"/>
                  </a:lnTo>
                  <a:lnTo>
                    <a:pt x="17396" y="314"/>
                  </a:lnTo>
                  <a:lnTo>
                    <a:pt x="16380" y="4"/>
                  </a:lnTo>
                  <a:cubicBezTo>
                    <a:pt x="16322" y="-11"/>
                    <a:pt x="16255" y="19"/>
                    <a:pt x="16284" y="50"/>
                  </a:cubicBezTo>
                  <a:cubicBezTo>
                    <a:pt x="16715" y="593"/>
                    <a:pt x="16428" y="1110"/>
                    <a:pt x="16274" y="1318"/>
                  </a:cubicBezTo>
                  <a:cubicBezTo>
                    <a:pt x="16255" y="1349"/>
                    <a:pt x="16313" y="1379"/>
                    <a:pt x="16370" y="1364"/>
                  </a:cubicBezTo>
                  <a:lnTo>
                    <a:pt x="17396" y="1049"/>
                  </a:lnTo>
                  <a:lnTo>
                    <a:pt x="18258" y="786"/>
                  </a:lnTo>
                  <a:lnTo>
                    <a:pt x="21075" y="786"/>
                  </a:lnTo>
                  <a:lnTo>
                    <a:pt x="22" y="20843"/>
                  </a:lnTo>
                  <a:cubicBezTo>
                    <a:pt x="-7" y="20874"/>
                    <a:pt x="-7" y="20914"/>
                    <a:pt x="22" y="20945"/>
                  </a:cubicBezTo>
                  <a:cubicBezTo>
                    <a:pt x="60" y="20975"/>
                    <a:pt x="118" y="20995"/>
                    <a:pt x="185" y="20995"/>
                  </a:cubicBezTo>
                  <a:lnTo>
                    <a:pt x="3452" y="20995"/>
                  </a:lnTo>
                  <a:cubicBezTo>
                    <a:pt x="3424" y="21229"/>
                    <a:pt x="3309" y="21422"/>
                    <a:pt x="3222" y="21528"/>
                  </a:cubicBezTo>
                  <a:cubicBezTo>
                    <a:pt x="3203" y="21559"/>
                    <a:pt x="3261" y="21589"/>
                    <a:pt x="3318" y="21574"/>
                  </a:cubicBezTo>
                  <a:lnTo>
                    <a:pt x="4344" y="21259"/>
                  </a:lnTo>
                  <a:lnTo>
                    <a:pt x="5312" y="20965"/>
                  </a:lnTo>
                  <a:cubicBezTo>
                    <a:pt x="5417" y="20934"/>
                    <a:pt x="5417" y="20853"/>
                    <a:pt x="5312" y="20823"/>
                  </a:cubicBezTo>
                  <a:lnTo>
                    <a:pt x="4344" y="20529"/>
                  </a:lnTo>
                  <a:lnTo>
                    <a:pt x="3328" y="20219"/>
                  </a:lnTo>
                  <a:cubicBezTo>
                    <a:pt x="3270" y="20204"/>
                    <a:pt x="3203" y="20234"/>
                    <a:pt x="3232" y="20265"/>
                  </a:cubicBezTo>
                  <a:cubicBezTo>
                    <a:pt x="3376" y="20447"/>
                    <a:pt x="3443" y="20630"/>
                    <a:pt x="3452"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8" name="TextBox 17">
              <a:extLst>
                <a:ext uri="{FF2B5EF4-FFF2-40B4-BE49-F238E27FC236}">
                  <a16:creationId xmlns:a16="http://schemas.microsoft.com/office/drawing/2014/main" id="{3190C62E-2076-9B63-28FF-429B946E671D}"/>
                </a:ext>
              </a:extLst>
            </p:cNvPr>
            <p:cNvSpPr txBox="1"/>
            <p:nvPr/>
          </p:nvSpPr>
          <p:spPr>
            <a:xfrm flipH="1">
              <a:off x="9150773" y="2582813"/>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تنظيم البيانات</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69" name="TextBox 22">
              <a:extLst>
                <a:ext uri="{FF2B5EF4-FFF2-40B4-BE49-F238E27FC236}">
                  <a16:creationId xmlns:a16="http://schemas.microsoft.com/office/drawing/2014/main" id="{17CC901C-F69B-EBA5-53CD-BBA1F16673F6}"/>
                </a:ext>
              </a:extLst>
            </p:cNvPr>
            <p:cNvSpPr txBox="1"/>
            <p:nvPr/>
          </p:nvSpPr>
          <p:spPr>
            <a:xfrm flipH="1">
              <a:off x="9714169" y="3924738"/>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37679"/>
                  </a:solidFill>
                  <a:effectLst/>
                  <a:uLnTx/>
                  <a:uFillTx/>
                  <a:latin typeface="Calibri" panose="020F0502020204030204"/>
                  <a:ea typeface="+mn-ea"/>
                  <a:cs typeface="+mn-cs"/>
                </a:rPr>
                <a:t>01</a:t>
              </a:r>
            </a:p>
          </p:txBody>
        </p:sp>
      </p:grpSp>
      <p:grpSp>
        <p:nvGrpSpPr>
          <p:cNvPr id="70" name="Group 69">
            <a:extLst>
              <a:ext uri="{FF2B5EF4-FFF2-40B4-BE49-F238E27FC236}">
                <a16:creationId xmlns:a16="http://schemas.microsoft.com/office/drawing/2014/main" id="{2805FB6E-039A-0822-69D9-00AFBB9BA01A}"/>
              </a:ext>
            </a:extLst>
          </p:cNvPr>
          <p:cNvGrpSpPr/>
          <p:nvPr/>
        </p:nvGrpSpPr>
        <p:grpSpPr>
          <a:xfrm>
            <a:off x="6463817" y="3067562"/>
            <a:ext cx="2989356" cy="3460796"/>
            <a:chOff x="6385139" y="2722196"/>
            <a:chExt cx="2989356" cy="3460796"/>
          </a:xfrm>
        </p:grpSpPr>
        <p:sp>
          <p:nvSpPr>
            <p:cNvPr id="71" name="Shape">
              <a:extLst>
                <a:ext uri="{FF2B5EF4-FFF2-40B4-BE49-F238E27FC236}">
                  <a16:creationId xmlns:a16="http://schemas.microsoft.com/office/drawing/2014/main" id="{7A75F4A0-5101-BC82-117F-285C52E919DE}"/>
                </a:ext>
              </a:extLst>
            </p:cNvPr>
            <p:cNvSpPr/>
            <p:nvPr/>
          </p:nvSpPr>
          <p:spPr>
            <a:xfrm flipH="1">
              <a:off x="6961498" y="3258033"/>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91" y="21491"/>
                    <a:pt x="21002"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36" y="19660"/>
                    <a:pt x="7016" y="18904"/>
                    <a:pt x="10339" y="18904"/>
                  </a:cubicBezTo>
                  <a:close/>
                </a:path>
              </a:pathLst>
            </a:custGeom>
            <a:solidFill>
              <a:srgbClr val="6CB4B8"/>
            </a:solidFill>
            <a:ln w="12700">
              <a:solidFill>
                <a:srgbClr val="6CB4B8"/>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2" name="Oval">
              <a:extLst>
                <a:ext uri="{FF2B5EF4-FFF2-40B4-BE49-F238E27FC236}">
                  <a16:creationId xmlns:a16="http://schemas.microsoft.com/office/drawing/2014/main" id="{5AB25AAF-8659-F4B5-EF47-7094E4C85A4E}"/>
                </a:ext>
              </a:extLst>
            </p:cNvPr>
            <p:cNvSpPr/>
            <p:nvPr/>
          </p:nvSpPr>
          <p:spPr>
            <a:xfrm flipH="1">
              <a:off x="6899640" y="5137035"/>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3" name="Shape">
              <a:extLst>
                <a:ext uri="{FF2B5EF4-FFF2-40B4-BE49-F238E27FC236}">
                  <a16:creationId xmlns:a16="http://schemas.microsoft.com/office/drawing/2014/main" id="{C534A43F-1D31-983F-7947-B38B4D7BDF2D}"/>
                </a:ext>
              </a:extLst>
            </p:cNvPr>
            <p:cNvSpPr/>
            <p:nvPr/>
          </p:nvSpPr>
          <p:spPr>
            <a:xfrm flipH="1">
              <a:off x="6385139" y="2722196"/>
              <a:ext cx="1610469" cy="3038262"/>
            </a:xfrm>
            <a:custGeom>
              <a:avLst/>
              <a:gdLst/>
              <a:ahLst/>
              <a:cxnLst>
                <a:cxn ang="0">
                  <a:pos x="wd2" y="hd2"/>
                </a:cxn>
                <a:cxn ang="5400000">
                  <a:pos x="wd2" y="hd2"/>
                </a:cxn>
                <a:cxn ang="10800000">
                  <a:pos x="wd2" y="hd2"/>
                </a:cxn>
                <a:cxn ang="16200000">
                  <a:pos x="wd2" y="hd2"/>
                </a:cxn>
              </a:cxnLst>
              <a:rect l="0" t="0" r="r" b="b"/>
              <a:pathLst>
                <a:path w="21582" h="21578" extrusionOk="0">
                  <a:moveTo>
                    <a:pt x="21561" y="20838"/>
                  </a:moveTo>
                  <a:lnTo>
                    <a:pt x="526" y="781"/>
                  </a:lnTo>
                  <a:lnTo>
                    <a:pt x="3504" y="781"/>
                  </a:lnTo>
                  <a:cubicBezTo>
                    <a:pt x="3475" y="1014"/>
                    <a:pt x="3360" y="1202"/>
                    <a:pt x="3274" y="1313"/>
                  </a:cubicBezTo>
                  <a:cubicBezTo>
                    <a:pt x="3255" y="1344"/>
                    <a:pt x="3312" y="1374"/>
                    <a:pt x="3370" y="1359"/>
                  </a:cubicBezTo>
                  <a:lnTo>
                    <a:pt x="4394" y="1044"/>
                  </a:lnTo>
                  <a:lnTo>
                    <a:pt x="5361" y="750"/>
                  </a:lnTo>
                  <a:cubicBezTo>
                    <a:pt x="5467" y="720"/>
                    <a:pt x="5467" y="638"/>
                    <a:pt x="5361" y="608"/>
                  </a:cubicBezTo>
                  <a:lnTo>
                    <a:pt x="4394" y="314"/>
                  </a:lnTo>
                  <a:lnTo>
                    <a:pt x="3379" y="4"/>
                  </a:lnTo>
                  <a:cubicBezTo>
                    <a:pt x="3322" y="-11"/>
                    <a:pt x="3255" y="19"/>
                    <a:pt x="3284" y="50"/>
                  </a:cubicBezTo>
                  <a:cubicBezTo>
                    <a:pt x="3427" y="233"/>
                    <a:pt x="3494" y="415"/>
                    <a:pt x="3504" y="583"/>
                  </a:cubicBezTo>
                  <a:lnTo>
                    <a:pt x="191" y="583"/>
                  </a:lnTo>
                  <a:cubicBezTo>
                    <a:pt x="124" y="583"/>
                    <a:pt x="57" y="603"/>
                    <a:pt x="28" y="633"/>
                  </a:cubicBezTo>
                  <a:cubicBezTo>
                    <a:pt x="-10" y="664"/>
                    <a:pt x="-10" y="704"/>
                    <a:pt x="28" y="735"/>
                  </a:cubicBezTo>
                  <a:lnTo>
                    <a:pt x="21063" y="20792"/>
                  </a:lnTo>
                  <a:lnTo>
                    <a:pt x="18009" y="20792"/>
                  </a:lnTo>
                  <a:lnTo>
                    <a:pt x="17138" y="20523"/>
                  </a:lnTo>
                  <a:lnTo>
                    <a:pt x="16123" y="20214"/>
                  </a:lnTo>
                  <a:cubicBezTo>
                    <a:pt x="16066" y="20199"/>
                    <a:pt x="15999" y="20229"/>
                    <a:pt x="16027" y="20260"/>
                  </a:cubicBezTo>
                  <a:cubicBezTo>
                    <a:pt x="16458" y="20803"/>
                    <a:pt x="16171" y="21320"/>
                    <a:pt x="16018" y="21528"/>
                  </a:cubicBezTo>
                  <a:cubicBezTo>
                    <a:pt x="15998" y="21559"/>
                    <a:pt x="16056" y="21589"/>
                    <a:pt x="16113" y="21574"/>
                  </a:cubicBezTo>
                  <a:lnTo>
                    <a:pt x="17138" y="21259"/>
                  </a:lnTo>
                  <a:lnTo>
                    <a:pt x="18000" y="20995"/>
                  </a:lnTo>
                  <a:lnTo>
                    <a:pt x="21389" y="20995"/>
                  </a:lnTo>
                  <a:cubicBezTo>
                    <a:pt x="21456" y="20995"/>
                    <a:pt x="21523" y="20975"/>
                    <a:pt x="21552" y="20945"/>
                  </a:cubicBezTo>
                  <a:cubicBezTo>
                    <a:pt x="21590" y="20909"/>
                    <a:pt x="21590" y="20874"/>
                    <a:pt x="21561"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4" name="TextBox 20">
              <a:extLst>
                <a:ext uri="{FF2B5EF4-FFF2-40B4-BE49-F238E27FC236}">
                  <a16:creationId xmlns:a16="http://schemas.microsoft.com/office/drawing/2014/main" id="{579E4E5F-C71C-A193-E548-F51A252F41F0}"/>
                </a:ext>
              </a:extLst>
            </p:cNvPr>
            <p:cNvSpPr txBox="1"/>
            <p:nvPr/>
          </p:nvSpPr>
          <p:spPr>
            <a:xfrm flipH="1">
              <a:off x="7244264" y="5478775"/>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اختيار طريقة التحليل</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75" name="TextBox 23">
              <a:extLst>
                <a:ext uri="{FF2B5EF4-FFF2-40B4-BE49-F238E27FC236}">
                  <a16:creationId xmlns:a16="http://schemas.microsoft.com/office/drawing/2014/main" id="{98C13BFC-5C54-1524-AEDE-C9EAA7A09A0B}"/>
                </a:ext>
              </a:extLst>
            </p:cNvPr>
            <p:cNvSpPr txBox="1"/>
            <p:nvPr/>
          </p:nvSpPr>
          <p:spPr>
            <a:xfrm flipH="1">
              <a:off x="7842670" y="3849109"/>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CB4B8"/>
                  </a:solidFill>
                  <a:effectLst/>
                  <a:uLnTx/>
                  <a:uFillTx/>
                  <a:latin typeface="Calibri" panose="020F0502020204030204"/>
                  <a:ea typeface="+mn-ea"/>
                  <a:cs typeface="+mn-cs"/>
                </a:rPr>
                <a:t>02</a:t>
              </a:r>
            </a:p>
          </p:txBody>
        </p:sp>
      </p:grpSp>
      <p:grpSp>
        <p:nvGrpSpPr>
          <p:cNvPr id="76" name="Group 75">
            <a:extLst>
              <a:ext uri="{FF2B5EF4-FFF2-40B4-BE49-F238E27FC236}">
                <a16:creationId xmlns:a16="http://schemas.microsoft.com/office/drawing/2014/main" id="{E55C8F86-A2C2-731E-A045-E10E34048B47}"/>
              </a:ext>
            </a:extLst>
          </p:cNvPr>
          <p:cNvGrpSpPr/>
          <p:nvPr/>
        </p:nvGrpSpPr>
        <p:grpSpPr>
          <a:xfrm>
            <a:off x="4600273" y="2604027"/>
            <a:ext cx="2981043" cy="3501794"/>
            <a:chOff x="4521595" y="2258661"/>
            <a:chExt cx="2981043" cy="3501794"/>
          </a:xfrm>
        </p:grpSpPr>
        <p:sp>
          <p:nvSpPr>
            <p:cNvPr id="77" name="Shape">
              <a:extLst>
                <a:ext uri="{FF2B5EF4-FFF2-40B4-BE49-F238E27FC236}">
                  <a16:creationId xmlns:a16="http://schemas.microsoft.com/office/drawing/2014/main" id="{CED9015D-CFAF-AC24-FD73-BAA8E9E1563A}"/>
                </a:ext>
              </a:extLst>
            </p:cNvPr>
            <p:cNvSpPr/>
            <p:nvPr/>
          </p:nvSpPr>
          <p:spPr>
            <a:xfrm flipH="1">
              <a:off x="5089283" y="3243744"/>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3"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86"/>
                    <a:pt x="8782" y="2551"/>
                  </a:cubicBezTo>
                  <a:cubicBezTo>
                    <a:pt x="5368" y="2194"/>
                    <a:pt x="2575" y="1154"/>
                    <a:pt x="832" y="347"/>
                  </a:cubicBezTo>
                  <a:cubicBezTo>
                    <a:pt x="786" y="324"/>
                    <a:pt x="734" y="308"/>
                    <a:pt x="682" y="308"/>
                  </a:cubicBezTo>
                  <a:close/>
                </a:path>
              </a:pathLst>
            </a:custGeom>
            <a:solidFill>
              <a:srgbClr val="FFCC66"/>
            </a:solidFill>
            <a:ln w="12700">
              <a:solidFill>
                <a:srgbClr val="FFCC66"/>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8" name="Oval">
              <a:extLst>
                <a:ext uri="{FF2B5EF4-FFF2-40B4-BE49-F238E27FC236}">
                  <a16:creationId xmlns:a16="http://schemas.microsoft.com/office/drawing/2014/main" id="{6BA78F40-D304-7380-A644-882E652A8D95}"/>
                </a:ext>
              </a:extLst>
            </p:cNvPr>
            <p:cNvSpPr/>
            <p:nvPr/>
          </p:nvSpPr>
          <p:spPr>
            <a:xfrm flipH="1">
              <a:off x="5027783" y="2293527"/>
              <a:ext cx="2474855" cy="1045957"/>
            </a:xfrm>
            <a:prstGeom prst="ellipse">
              <a:avLst/>
            </a:pr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9" name="Shape">
              <a:extLst>
                <a:ext uri="{FF2B5EF4-FFF2-40B4-BE49-F238E27FC236}">
                  <a16:creationId xmlns:a16="http://schemas.microsoft.com/office/drawing/2014/main" id="{E8E35ECD-3659-BD88-BF03-05842B7A44ED}"/>
                </a:ext>
              </a:extLst>
            </p:cNvPr>
            <p:cNvSpPr/>
            <p:nvPr/>
          </p:nvSpPr>
          <p:spPr>
            <a:xfrm flipH="1">
              <a:off x="4521595" y="2722197"/>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364" y="583"/>
                  </a:lnTo>
                  <a:lnTo>
                    <a:pt x="17482" y="314"/>
                  </a:lnTo>
                  <a:lnTo>
                    <a:pt x="16466" y="4"/>
                  </a:lnTo>
                  <a:cubicBezTo>
                    <a:pt x="16409" y="-11"/>
                    <a:pt x="16342" y="19"/>
                    <a:pt x="16370" y="50"/>
                  </a:cubicBezTo>
                  <a:cubicBezTo>
                    <a:pt x="16801" y="593"/>
                    <a:pt x="16514" y="1110"/>
                    <a:pt x="16361" y="1318"/>
                  </a:cubicBezTo>
                  <a:cubicBezTo>
                    <a:pt x="16341" y="1349"/>
                    <a:pt x="16399" y="1379"/>
                    <a:pt x="16456" y="1364"/>
                  </a:cubicBezTo>
                  <a:lnTo>
                    <a:pt x="17482" y="1049"/>
                  </a:lnTo>
                  <a:lnTo>
                    <a:pt x="18344" y="786"/>
                  </a:lnTo>
                  <a:lnTo>
                    <a:pt x="21075" y="786"/>
                  </a:lnTo>
                  <a:lnTo>
                    <a:pt x="22" y="20843"/>
                  </a:lnTo>
                  <a:cubicBezTo>
                    <a:pt x="-7" y="20874"/>
                    <a:pt x="-7" y="20914"/>
                    <a:pt x="22" y="20945"/>
                  </a:cubicBezTo>
                  <a:cubicBezTo>
                    <a:pt x="60" y="20975"/>
                    <a:pt x="118" y="20995"/>
                    <a:pt x="185" y="20995"/>
                  </a:cubicBezTo>
                  <a:lnTo>
                    <a:pt x="3481" y="20995"/>
                  </a:lnTo>
                  <a:cubicBezTo>
                    <a:pt x="3452" y="21229"/>
                    <a:pt x="3337" y="21422"/>
                    <a:pt x="3251" y="21528"/>
                  </a:cubicBezTo>
                  <a:cubicBezTo>
                    <a:pt x="3232" y="21559"/>
                    <a:pt x="3290" y="21589"/>
                    <a:pt x="3347" y="21574"/>
                  </a:cubicBezTo>
                  <a:lnTo>
                    <a:pt x="4372" y="21259"/>
                  </a:lnTo>
                  <a:lnTo>
                    <a:pt x="5340" y="20965"/>
                  </a:lnTo>
                  <a:cubicBezTo>
                    <a:pt x="5446" y="20934"/>
                    <a:pt x="5446" y="20853"/>
                    <a:pt x="5340" y="20823"/>
                  </a:cubicBezTo>
                  <a:lnTo>
                    <a:pt x="4372" y="20529"/>
                  </a:lnTo>
                  <a:lnTo>
                    <a:pt x="3357" y="20219"/>
                  </a:lnTo>
                  <a:cubicBezTo>
                    <a:pt x="3299" y="20204"/>
                    <a:pt x="3232" y="20234"/>
                    <a:pt x="3261" y="20265"/>
                  </a:cubicBezTo>
                  <a:cubicBezTo>
                    <a:pt x="3405" y="20447"/>
                    <a:pt x="3472" y="20630"/>
                    <a:pt x="3481"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0" name="TextBox 18">
              <a:extLst>
                <a:ext uri="{FF2B5EF4-FFF2-40B4-BE49-F238E27FC236}">
                  <a16:creationId xmlns:a16="http://schemas.microsoft.com/office/drawing/2014/main" id="{9442CBED-E238-F3CF-D9E7-0C7FB882B569}"/>
                </a:ext>
              </a:extLst>
            </p:cNvPr>
            <p:cNvSpPr txBox="1"/>
            <p:nvPr/>
          </p:nvSpPr>
          <p:spPr>
            <a:xfrm flipH="1">
              <a:off x="5407059" y="2258661"/>
              <a:ext cx="1716304" cy="788677"/>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استخدام الأدوات والتقنيات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81" name="TextBox 24">
              <a:extLst>
                <a:ext uri="{FF2B5EF4-FFF2-40B4-BE49-F238E27FC236}">
                  <a16:creationId xmlns:a16="http://schemas.microsoft.com/office/drawing/2014/main" id="{0AA65113-EEF2-DEE9-355F-E05B55146E44}"/>
                </a:ext>
              </a:extLst>
            </p:cNvPr>
            <p:cNvSpPr txBox="1"/>
            <p:nvPr/>
          </p:nvSpPr>
          <p:spPr>
            <a:xfrm flipH="1">
              <a:off x="5927782" y="3911398"/>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CC66"/>
                  </a:solidFill>
                  <a:effectLst/>
                  <a:uLnTx/>
                  <a:uFillTx/>
                  <a:latin typeface="Calibri" panose="020F0502020204030204"/>
                  <a:ea typeface="+mn-ea"/>
                  <a:cs typeface="+mn-cs"/>
                </a:rPr>
                <a:t>03</a:t>
              </a:r>
            </a:p>
          </p:txBody>
        </p:sp>
      </p:grpSp>
      <p:grpSp>
        <p:nvGrpSpPr>
          <p:cNvPr id="82" name="Group 81">
            <a:extLst>
              <a:ext uri="{FF2B5EF4-FFF2-40B4-BE49-F238E27FC236}">
                <a16:creationId xmlns:a16="http://schemas.microsoft.com/office/drawing/2014/main" id="{52A1C2B4-5FEB-B0AF-A6AE-D6723F762D44}"/>
              </a:ext>
            </a:extLst>
          </p:cNvPr>
          <p:cNvGrpSpPr/>
          <p:nvPr/>
        </p:nvGrpSpPr>
        <p:grpSpPr>
          <a:xfrm>
            <a:off x="2698136" y="3067562"/>
            <a:ext cx="3011324" cy="3460796"/>
            <a:chOff x="2619458" y="2722196"/>
            <a:chExt cx="3011324" cy="3460796"/>
          </a:xfrm>
        </p:grpSpPr>
        <p:sp>
          <p:nvSpPr>
            <p:cNvPr id="83" name="Shape">
              <a:extLst>
                <a:ext uri="{FF2B5EF4-FFF2-40B4-BE49-F238E27FC236}">
                  <a16:creationId xmlns:a16="http://schemas.microsoft.com/office/drawing/2014/main" id="{83CF6534-CB50-8632-81E9-380FA1A60CE3}"/>
                </a:ext>
              </a:extLst>
            </p:cNvPr>
            <p:cNvSpPr/>
            <p:nvPr/>
          </p:nvSpPr>
          <p:spPr>
            <a:xfrm flipH="1">
              <a:off x="3217785" y="3258033"/>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85" y="21491"/>
                    <a:pt x="20996"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29" y="19660"/>
                    <a:pt x="7009" y="18904"/>
                    <a:pt x="10339" y="18904"/>
                  </a:cubicBezTo>
                  <a:close/>
                </a:path>
              </a:pathLst>
            </a:cu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4" name="Oval">
              <a:extLst>
                <a:ext uri="{FF2B5EF4-FFF2-40B4-BE49-F238E27FC236}">
                  <a16:creationId xmlns:a16="http://schemas.microsoft.com/office/drawing/2014/main" id="{6387BF17-B763-DB72-31B5-488D78E29944}"/>
                </a:ext>
              </a:extLst>
            </p:cNvPr>
            <p:cNvSpPr/>
            <p:nvPr/>
          </p:nvSpPr>
          <p:spPr>
            <a:xfrm flipH="1">
              <a:off x="3155927" y="5137035"/>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5" name="Shape">
              <a:extLst>
                <a:ext uri="{FF2B5EF4-FFF2-40B4-BE49-F238E27FC236}">
                  <a16:creationId xmlns:a16="http://schemas.microsoft.com/office/drawing/2014/main" id="{2AAC335F-2752-61D0-4C05-02C9581955B7}"/>
                </a:ext>
              </a:extLst>
            </p:cNvPr>
            <p:cNvSpPr/>
            <p:nvPr/>
          </p:nvSpPr>
          <p:spPr>
            <a:xfrm flipH="1">
              <a:off x="2619458" y="2722196"/>
              <a:ext cx="1611004" cy="3038262"/>
            </a:xfrm>
            <a:custGeom>
              <a:avLst/>
              <a:gdLst/>
              <a:ahLst/>
              <a:cxnLst>
                <a:cxn ang="0">
                  <a:pos x="wd2" y="hd2"/>
                </a:cxn>
                <a:cxn ang="5400000">
                  <a:pos x="wd2" y="hd2"/>
                </a:cxn>
                <a:cxn ang="10800000">
                  <a:pos x="wd2" y="hd2"/>
                </a:cxn>
                <a:cxn ang="16200000">
                  <a:pos x="wd2" y="hd2"/>
                </a:cxn>
              </a:cxnLst>
              <a:rect l="0" t="0" r="r" b="b"/>
              <a:pathLst>
                <a:path w="21580" h="21578" extrusionOk="0">
                  <a:moveTo>
                    <a:pt x="21552" y="20838"/>
                  </a:moveTo>
                  <a:lnTo>
                    <a:pt x="526" y="781"/>
                  </a:lnTo>
                  <a:lnTo>
                    <a:pt x="3139" y="781"/>
                  </a:lnTo>
                  <a:cubicBezTo>
                    <a:pt x="3110" y="1014"/>
                    <a:pt x="2995" y="1202"/>
                    <a:pt x="2909" y="1313"/>
                  </a:cubicBezTo>
                  <a:cubicBezTo>
                    <a:pt x="2890" y="1344"/>
                    <a:pt x="2947" y="1374"/>
                    <a:pt x="3005" y="1359"/>
                  </a:cubicBezTo>
                  <a:lnTo>
                    <a:pt x="4029" y="1044"/>
                  </a:lnTo>
                  <a:lnTo>
                    <a:pt x="4995" y="750"/>
                  </a:lnTo>
                  <a:cubicBezTo>
                    <a:pt x="5101" y="720"/>
                    <a:pt x="5101" y="638"/>
                    <a:pt x="4995" y="608"/>
                  </a:cubicBezTo>
                  <a:lnTo>
                    <a:pt x="4029" y="314"/>
                  </a:lnTo>
                  <a:lnTo>
                    <a:pt x="3014" y="4"/>
                  </a:lnTo>
                  <a:cubicBezTo>
                    <a:pt x="2957" y="-11"/>
                    <a:pt x="2890" y="19"/>
                    <a:pt x="2918" y="50"/>
                  </a:cubicBezTo>
                  <a:cubicBezTo>
                    <a:pt x="3062" y="233"/>
                    <a:pt x="3129" y="415"/>
                    <a:pt x="3139" y="583"/>
                  </a:cubicBezTo>
                  <a:lnTo>
                    <a:pt x="191" y="583"/>
                  </a:lnTo>
                  <a:cubicBezTo>
                    <a:pt x="124" y="583"/>
                    <a:pt x="57" y="603"/>
                    <a:pt x="28" y="633"/>
                  </a:cubicBezTo>
                  <a:cubicBezTo>
                    <a:pt x="-10" y="664"/>
                    <a:pt x="-10" y="704"/>
                    <a:pt x="28" y="735"/>
                  </a:cubicBezTo>
                  <a:lnTo>
                    <a:pt x="21054" y="20792"/>
                  </a:lnTo>
                  <a:lnTo>
                    <a:pt x="17762" y="20792"/>
                  </a:lnTo>
                  <a:lnTo>
                    <a:pt x="16891" y="20523"/>
                  </a:lnTo>
                  <a:lnTo>
                    <a:pt x="15877" y="20214"/>
                  </a:lnTo>
                  <a:cubicBezTo>
                    <a:pt x="15819" y="20199"/>
                    <a:pt x="15752" y="20229"/>
                    <a:pt x="15781" y="20260"/>
                  </a:cubicBezTo>
                  <a:cubicBezTo>
                    <a:pt x="16212" y="20803"/>
                    <a:pt x="15924" y="21320"/>
                    <a:pt x="15771" y="21528"/>
                  </a:cubicBezTo>
                  <a:cubicBezTo>
                    <a:pt x="15752" y="21559"/>
                    <a:pt x="15810" y="21589"/>
                    <a:pt x="15867" y="21574"/>
                  </a:cubicBezTo>
                  <a:lnTo>
                    <a:pt x="16891" y="21259"/>
                  </a:lnTo>
                  <a:lnTo>
                    <a:pt x="17752" y="20995"/>
                  </a:lnTo>
                  <a:lnTo>
                    <a:pt x="21379" y="20995"/>
                  </a:lnTo>
                  <a:cubicBezTo>
                    <a:pt x="21446" y="20995"/>
                    <a:pt x="21513" y="20975"/>
                    <a:pt x="21542" y="20945"/>
                  </a:cubicBezTo>
                  <a:cubicBezTo>
                    <a:pt x="21590" y="20909"/>
                    <a:pt x="21590" y="20874"/>
                    <a:pt x="21552"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6" name="TextBox 21">
              <a:extLst>
                <a:ext uri="{FF2B5EF4-FFF2-40B4-BE49-F238E27FC236}">
                  <a16:creationId xmlns:a16="http://schemas.microsoft.com/office/drawing/2014/main" id="{523A63C0-8660-7137-E719-AB54C0C1A2E9}"/>
                </a:ext>
              </a:extLst>
            </p:cNvPr>
            <p:cNvSpPr txBox="1"/>
            <p:nvPr/>
          </p:nvSpPr>
          <p:spPr>
            <a:xfrm flipH="1">
              <a:off x="3535203" y="5456112"/>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تفسير النتائج</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87" name="TextBox 25">
              <a:extLst>
                <a:ext uri="{FF2B5EF4-FFF2-40B4-BE49-F238E27FC236}">
                  <a16:creationId xmlns:a16="http://schemas.microsoft.com/office/drawing/2014/main" id="{CBCD4B51-55C9-0A4B-F6BC-FDAB96071974}"/>
                </a:ext>
              </a:extLst>
            </p:cNvPr>
            <p:cNvSpPr txBox="1"/>
            <p:nvPr/>
          </p:nvSpPr>
          <p:spPr>
            <a:xfrm flipH="1">
              <a:off x="4046619" y="3849109"/>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CB4B8"/>
                  </a:solidFill>
                  <a:effectLst/>
                  <a:uLnTx/>
                  <a:uFillTx/>
                  <a:latin typeface="Calibri" panose="020F0502020204030204"/>
                  <a:ea typeface="+mn-ea"/>
                  <a:cs typeface="+mn-cs"/>
                </a:rPr>
                <a:t>04</a:t>
              </a:r>
            </a:p>
          </p:txBody>
        </p:sp>
      </p:grpSp>
      <p:grpSp>
        <p:nvGrpSpPr>
          <p:cNvPr id="88" name="Group 87">
            <a:extLst>
              <a:ext uri="{FF2B5EF4-FFF2-40B4-BE49-F238E27FC236}">
                <a16:creationId xmlns:a16="http://schemas.microsoft.com/office/drawing/2014/main" id="{63D36870-70DE-D762-F5EB-619B2898F9C2}"/>
              </a:ext>
            </a:extLst>
          </p:cNvPr>
          <p:cNvGrpSpPr/>
          <p:nvPr/>
        </p:nvGrpSpPr>
        <p:grpSpPr>
          <a:xfrm>
            <a:off x="1362748" y="2638893"/>
            <a:ext cx="2474855" cy="2931858"/>
            <a:chOff x="1284070" y="2293527"/>
            <a:chExt cx="2474855" cy="2931858"/>
          </a:xfrm>
        </p:grpSpPr>
        <p:sp>
          <p:nvSpPr>
            <p:cNvPr id="89" name="Shape">
              <a:extLst>
                <a:ext uri="{FF2B5EF4-FFF2-40B4-BE49-F238E27FC236}">
                  <a16:creationId xmlns:a16="http://schemas.microsoft.com/office/drawing/2014/main" id="{BDABE72C-86FB-31E8-5D9E-A7305C8AD295}"/>
                </a:ext>
              </a:extLst>
            </p:cNvPr>
            <p:cNvSpPr/>
            <p:nvPr/>
          </p:nvSpPr>
          <p:spPr>
            <a:xfrm flipH="1">
              <a:off x="1345570" y="3243744"/>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9"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78"/>
                    <a:pt x="8782" y="2551"/>
                  </a:cubicBezTo>
                  <a:cubicBezTo>
                    <a:pt x="5368" y="2194"/>
                    <a:pt x="2575" y="1154"/>
                    <a:pt x="832" y="347"/>
                  </a:cubicBezTo>
                  <a:cubicBezTo>
                    <a:pt x="786" y="324"/>
                    <a:pt x="734" y="308"/>
                    <a:pt x="682" y="308"/>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0" name="Oval">
              <a:extLst>
                <a:ext uri="{FF2B5EF4-FFF2-40B4-BE49-F238E27FC236}">
                  <a16:creationId xmlns:a16="http://schemas.microsoft.com/office/drawing/2014/main" id="{D89C1706-82EC-2C9D-9002-0BE193BBA3D9}"/>
                </a:ext>
              </a:extLst>
            </p:cNvPr>
            <p:cNvSpPr/>
            <p:nvPr/>
          </p:nvSpPr>
          <p:spPr>
            <a:xfrm flipH="1">
              <a:off x="1284070" y="2293527"/>
              <a:ext cx="2474855"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1" name="TextBox 19">
              <a:extLst>
                <a:ext uri="{FF2B5EF4-FFF2-40B4-BE49-F238E27FC236}">
                  <a16:creationId xmlns:a16="http://schemas.microsoft.com/office/drawing/2014/main" id="{D4A097D9-F09A-6C47-428F-6402D3CD53E1}"/>
                </a:ext>
              </a:extLst>
            </p:cNvPr>
            <p:cNvSpPr txBox="1"/>
            <p:nvPr/>
          </p:nvSpPr>
          <p:spPr>
            <a:xfrm flipH="1">
              <a:off x="1663346" y="2612604"/>
              <a:ext cx="1716304" cy="43473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عرض النتائج</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92" name="TextBox 26">
              <a:extLst>
                <a:ext uri="{FF2B5EF4-FFF2-40B4-BE49-F238E27FC236}">
                  <a16:creationId xmlns:a16="http://schemas.microsoft.com/office/drawing/2014/main" id="{32DB879D-90A9-E9BC-F6E3-035A8FD263EF}"/>
                </a:ext>
              </a:extLst>
            </p:cNvPr>
            <p:cNvSpPr txBox="1"/>
            <p:nvPr/>
          </p:nvSpPr>
          <p:spPr>
            <a:xfrm flipH="1">
              <a:off x="2038585" y="3768153"/>
              <a:ext cx="871630" cy="6463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D8E92"/>
                  </a:solidFill>
                  <a:effectLst/>
                  <a:uLnTx/>
                  <a:uFillTx/>
                  <a:latin typeface="Calibri" panose="020F0502020204030204"/>
                  <a:ea typeface="+mn-ea"/>
                  <a:cs typeface="+mn-cs"/>
                </a:rPr>
                <a:t>05</a:t>
              </a:r>
            </a:p>
          </p:txBody>
        </p:sp>
      </p:grpSp>
    </p:spTree>
    <p:extLst>
      <p:ext uri="{BB962C8B-B14F-4D97-AF65-F5344CB8AC3E}">
        <p14:creationId xmlns:p14="http://schemas.microsoft.com/office/powerpoint/2010/main" val="3616434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right)">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right)">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500"/>
                                        <p:tgtEl>
                                          <p:spTgt spid="7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right)">
                                      <p:cBhvr>
                                        <p:cTn id="22" dur="500"/>
                                        <p:tgtEl>
                                          <p:spTgt spid="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right)">
                                      <p:cBhvr>
                                        <p:cTn id="2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2C27392-A7EE-A8B9-AFC4-32A1C67602E2}"/>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3C08E0F6-D28C-DF2A-A51D-02D2780AC6FD}"/>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0653F5E-11AF-936C-D267-9AFEB60F3C1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B69FF55A-2C2C-4397-CB3D-2C629F70415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0549C56B-D0CF-CA12-73A7-E99387DF922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C44831C6-F86A-388B-26FE-B1152CB11C8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F008FB13-82D6-80C9-4066-485A349D524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739E505D-2AEF-BF99-A54B-FC89ADBC1C82}"/>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50351A77-703B-519C-BE10-5F8A75F5239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9069ECF6-8C5E-74B8-D846-99572C08161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46C2122D-5D3E-8406-2077-145C2C3DEFD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EEDD86F-9A98-5527-C91C-A6E42CC1F08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نصائح لتحسين جمع وتحليل البيانات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714F9704-5133-2E05-F08E-E9FD7F6DDC0F}"/>
              </a:ext>
            </a:extLst>
          </p:cNvPr>
          <p:cNvSpPr txBox="1"/>
          <p:nvPr/>
        </p:nvSpPr>
        <p:spPr>
          <a:xfrm>
            <a:off x="3339803" y="2290225"/>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مشكلة واضحة: إذا كانت المشكلة غير واضحة، ستؤدي البيانات إلى نتائج غير دقيقة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3FF170CA-6744-4821-F7D0-7C8EA61DD8B6}"/>
              </a:ext>
            </a:extLst>
          </p:cNvPr>
          <p:cNvSpPr txBox="1"/>
          <p:nvPr/>
        </p:nvSpPr>
        <p:spPr>
          <a:xfrm>
            <a:off x="3339803" y="3003598"/>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التحقق من صحة البيانات: تأكد من جمع البيانات من مصادر موثوقة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758E881C-6AE5-0B79-C799-566E3E5FF583}"/>
              </a:ext>
            </a:extLst>
          </p:cNvPr>
          <p:cNvSpPr txBox="1"/>
          <p:nvPr/>
        </p:nvSpPr>
        <p:spPr>
          <a:xfrm>
            <a:off x="3339803" y="371697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عينات ممثلة: لضمان تمثيل البيانات للواقع</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40223895-36A6-633C-91A6-E69D76ED86F0}"/>
              </a:ext>
            </a:extLst>
          </p:cNvPr>
          <p:cNvSpPr txBox="1"/>
          <p:nvPr/>
        </p:nvSpPr>
        <p:spPr>
          <a:xfrm>
            <a:off x="3339803" y="4430344"/>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التأكد من دقة التحليل: استخدم الأدوات المناسبة واستشر خبراء إذا لزم الأمر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0" name="Picture 19">
            <a:extLst>
              <a:ext uri="{FF2B5EF4-FFF2-40B4-BE49-F238E27FC236}">
                <a16:creationId xmlns:a16="http://schemas.microsoft.com/office/drawing/2014/main" id="{58AF99A7-1A07-8D68-B2AF-385496E5A98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0515" y="3705387"/>
            <a:ext cx="3605296" cy="2630207"/>
          </a:xfrm>
          <a:prstGeom prst="rect">
            <a:avLst/>
          </a:prstGeom>
          <a:noFill/>
          <a:ln>
            <a:noFill/>
          </a:ln>
        </p:spPr>
      </p:pic>
    </p:spTree>
    <p:extLst>
      <p:ext uri="{BB962C8B-B14F-4D97-AF65-F5344CB8AC3E}">
        <p14:creationId xmlns:p14="http://schemas.microsoft.com/office/powerpoint/2010/main" val="253779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2C27392-A7EE-A8B9-AFC4-32A1C67602E2}"/>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3C08E0F6-D28C-DF2A-A51D-02D2780AC6FD}"/>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0653F5E-11AF-936C-D267-9AFEB60F3C1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B69FF55A-2C2C-4397-CB3D-2C629F70415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0549C56B-D0CF-CA12-73A7-E99387DF922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C44831C6-F86A-388B-26FE-B1152CB11C8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F008FB13-82D6-80C9-4066-485A349D524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739E505D-2AEF-BF99-A54B-FC89ADBC1C82}"/>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50351A77-703B-519C-BE10-5F8A75F5239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9069ECF6-8C5E-74B8-D846-99572C08161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46C2122D-5D3E-8406-2077-145C2C3DEFD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EEDD86F-9A98-5527-C91C-A6E42CC1F088}"/>
                </a:ext>
              </a:extLst>
            </p:cNvPr>
            <p:cNvSpPr txBox="1"/>
            <p:nvPr/>
          </p:nvSpPr>
          <p:spPr>
            <a:xfrm>
              <a:off x="2779494" y="519096"/>
              <a:ext cx="6633012" cy="800219"/>
            </a:xfrm>
            <a:prstGeom prst="rect">
              <a:avLst/>
            </a:prstGeom>
            <a:noFill/>
          </p:spPr>
          <p:txBody>
            <a:bodyPr wrap="square">
              <a:spAutoFit/>
            </a:bodyPr>
            <a:lstStyle/>
            <a:p>
              <a:pPr algn="just"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تحليل الفجوات بين الأداء الفعلي والمستهدف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714F9704-5133-2E05-F08E-E9FD7F6DDC0F}"/>
              </a:ext>
            </a:extLst>
          </p:cNvPr>
          <p:cNvSpPr txBox="1"/>
          <p:nvPr/>
        </p:nvSpPr>
        <p:spPr>
          <a:xfrm>
            <a:off x="3507253" y="1809603"/>
            <a:ext cx="8081682" cy="587853"/>
          </a:xfrm>
          <a:prstGeom prst="rect">
            <a:avLst/>
          </a:prstGeom>
          <a:noFill/>
        </p:spPr>
        <p:txBody>
          <a:bodyPr wrap="square">
            <a:spAutoFit/>
          </a:bodyPr>
          <a:lstStyle/>
          <a:p>
            <a:pPr algn="just" rtl="1">
              <a:lnSpc>
                <a:spcPct val="115000"/>
              </a:lnSpc>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اولاً: خطوات تحليل الفجوات</a:t>
            </a:r>
            <a:endPar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4" name="Group 13">
            <a:extLst>
              <a:ext uri="{FF2B5EF4-FFF2-40B4-BE49-F238E27FC236}">
                <a16:creationId xmlns:a16="http://schemas.microsoft.com/office/drawing/2014/main" id="{18F334AD-DA87-CC01-A79C-F92C5BC6180B}"/>
              </a:ext>
            </a:extLst>
          </p:cNvPr>
          <p:cNvGrpSpPr/>
          <p:nvPr/>
        </p:nvGrpSpPr>
        <p:grpSpPr>
          <a:xfrm>
            <a:off x="5703053" y="1860404"/>
            <a:ext cx="3199263" cy="1571002"/>
            <a:chOff x="5677899" y="1803348"/>
            <a:chExt cx="3199263" cy="1571002"/>
          </a:xfrm>
        </p:grpSpPr>
        <p:sp>
          <p:nvSpPr>
            <p:cNvPr id="15" name="Right Triangle 14">
              <a:extLst>
                <a:ext uri="{FF2B5EF4-FFF2-40B4-BE49-F238E27FC236}">
                  <a16:creationId xmlns:a16="http://schemas.microsoft.com/office/drawing/2014/main" id="{BA042EF7-3083-9C7D-381A-5DA21A76EDA1}"/>
                </a:ext>
              </a:extLst>
            </p:cNvPr>
            <p:cNvSpPr/>
            <p:nvPr/>
          </p:nvSpPr>
          <p:spPr>
            <a:xfrm rot="10800000">
              <a:off x="5677899" y="2078350"/>
              <a:ext cx="1296000" cy="1296000"/>
            </a:xfrm>
            <a:prstGeom prst="rtTriangle">
              <a:avLst/>
            </a:prstGeom>
            <a:solidFill>
              <a:srgbClr val="50A3A7"/>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Arial"/>
              </a:endParaRPr>
            </a:p>
          </p:txBody>
        </p:sp>
        <p:sp>
          <p:nvSpPr>
            <p:cNvPr id="21" name="TextBox 20">
              <a:extLst>
                <a:ext uri="{FF2B5EF4-FFF2-40B4-BE49-F238E27FC236}">
                  <a16:creationId xmlns:a16="http://schemas.microsoft.com/office/drawing/2014/main" id="{65191B80-722A-96D9-F468-47E4FF576CCC}"/>
                </a:ext>
              </a:extLst>
            </p:cNvPr>
            <p:cNvSpPr txBox="1"/>
            <p:nvPr/>
          </p:nvSpPr>
          <p:spPr>
            <a:xfrm>
              <a:off x="6562075" y="1803348"/>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1</a:t>
              </a:r>
              <a:endParaRPr lang="ko-KR" altLang="en-US" sz="7200" b="1" dirty="0">
                <a:solidFill>
                  <a:prstClr val="white"/>
                </a:solidFill>
                <a:latin typeface="Arial"/>
                <a:cs typeface="Arial" pitchFamily="34" charset="0"/>
              </a:endParaRPr>
            </a:p>
          </p:txBody>
        </p:sp>
        <p:sp>
          <p:nvSpPr>
            <p:cNvPr id="22" name="TextBox 21">
              <a:extLst>
                <a:ext uri="{FF2B5EF4-FFF2-40B4-BE49-F238E27FC236}">
                  <a16:creationId xmlns:a16="http://schemas.microsoft.com/office/drawing/2014/main" id="{F5EB6EBA-F1CD-9F70-F7F1-090765DB6C0E}"/>
                </a:ext>
              </a:extLst>
            </p:cNvPr>
            <p:cNvSpPr txBox="1"/>
            <p:nvPr/>
          </p:nvSpPr>
          <p:spPr>
            <a:xfrm>
              <a:off x="6967544" y="2275022"/>
              <a:ext cx="1909618"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الاستراتيجية والأداء المستهدف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8EF71DAE-181E-DCB5-7902-66F423574992}"/>
              </a:ext>
            </a:extLst>
          </p:cNvPr>
          <p:cNvGrpSpPr/>
          <p:nvPr/>
        </p:nvGrpSpPr>
        <p:grpSpPr>
          <a:xfrm>
            <a:off x="4201141" y="2190056"/>
            <a:ext cx="2743261" cy="1555998"/>
            <a:chOff x="4175987" y="2133000"/>
            <a:chExt cx="2743261" cy="1555998"/>
          </a:xfrm>
        </p:grpSpPr>
        <p:sp>
          <p:nvSpPr>
            <p:cNvPr id="24" name="Right Triangle 23">
              <a:extLst>
                <a:ext uri="{FF2B5EF4-FFF2-40B4-BE49-F238E27FC236}">
                  <a16:creationId xmlns:a16="http://schemas.microsoft.com/office/drawing/2014/main" id="{0E8A96D5-48E2-FBFB-74B6-0903AA62013F}"/>
                </a:ext>
              </a:extLst>
            </p:cNvPr>
            <p:cNvSpPr/>
            <p:nvPr/>
          </p:nvSpPr>
          <p:spPr>
            <a:xfrm>
              <a:off x="5623248" y="2133000"/>
              <a:ext cx="1296000" cy="1296000"/>
            </a:xfrm>
            <a:prstGeom prst="rtTriangle">
              <a:avLst/>
            </a:prstGeom>
            <a:solidFill>
              <a:srgbClr val="9CCCD2"/>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endParaRPr>
            </a:p>
          </p:txBody>
        </p:sp>
        <p:sp>
          <p:nvSpPr>
            <p:cNvPr id="25" name="TextBox 24">
              <a:extLst>
                <a:ext uri="{FF2B5EF4-FFF2-40B4-BE49-F238E27FC236}">
                  <a16:creationId xmlns:a16="http://schemas.microsoft.com/office/drawing/2014/main" id="{843216CB-3008-C34B-5CD6-226D34487DD5}"/>
                </a:ext>
              </a:extLst>
            </p:cNvPr>
            <p:cNvSpPr txBox="1"/>
            <p:nvPr/>
          </p:nvSpPr>
          <p:spPr>
            <a:xfrm>
              <a:off x="5538525" y="2488669"/>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2</a:t>
              </a:r>
              <a:endParaRPr lang="ko-KR" altLang="en-US" sz="7200" b="1" dirty="0">
                <a:solidFill>
                  <a:prstClr val="white"/>
                </a:solidFill>
                <a:latin typeface="Arial"/>
                <a:cs typeface="Arial" pitchFamily="34" charset="0"/>
              </a:endParaRPr>
            </a:p>
          </p:txBody>
        </p:sp>
        <p:sp>
          <p:nvSpPr>
            <p:cNvPr id="26" name="TextBox 25">
              <a:extLst>
                <a:ext uri="{FF2B5EF4-FFF2-40B4-BE49-F238E27FC236}">
                  <a16:creationId xmlns:a16="http://schemas.microsoft.com/office/drawing/2014/main" id="{6BB13360-5B92-228C-7544-D79F800DAE9A}"/>
                </a:ext>
              </a:extLst>
            </p:cNvPr>
            <p:cNvSpPr txBox="1"/>
            <p:nvPr/>
          </p:nvSpPr>
          <p:spPr>
            <a:xfrm>
              <a:off x="4175987" y="2733668"/>
              <a:ext cx="129600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الأداء الفعلي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7" name="Group 26">
            <a:extLst>
              <a:ext uri="{FF2B5EF4-FFF2-40B4-BE49-F238E27FC236}">
                <a16:creationId xmlns:a16="http://schemas.microsoft.com/office/drawing/2014/main" id="{30296F14-9720-53E9-C2E6-AD512D673556}"/>
              </a:ext>
            </a:extLst>
          </p:cNvPr>
          <p:cNvGrpSpPr/>
          <p:nvPr/>
        </p:nvGrpSpPr>
        <p:grpSpPr>
          <a:xfrm>
            <a:off x="5703053" y="3309480"/>
            <a:ext cx="3057590" cy="1557501"/>
            <a:chOff x="5677899" y="3252424"/>
            <a:chExt cx="3057590" cy="1557501"/>
          </a:xfrm>
        </p:grpSpPr>
        <p:sp>
          <p:nvSpPr>
            <p:cNvPr id="28" name="Right Triangle 27">
              <a:extLst>
                <a:ext uri="{FF2B5EF4-FFF2-40B4-BE49-F238E27FC236}">
                  <a16:creationId xmlns:a16="http://schemas.microsoft.com/office/drawing/2014/main" id="{BF77CD8B-DB7E-A919-C1A4-AEA9648433EB}"/>
                </a:ext>
              </a:extLst>
            </p:cNvPr>
            <p:cNvSpPr/>
            <p:nvPr/>
          </p:nvSpPr>
          <p:spPr>
            <a:xfrm rot="10800000">
              <a:off x="5677899" y="3513925"/>
              <a:ext cx="1296000" cy="1296000"/>
            </a:xfrm>
            <a:prstGeom prst="rtTriangle">
              <a:avLst/>
            </a:prstGeom>
            <a:solidFill>
              <a:srgbClr val="88BABE"/>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endParaRPr>
            </a:p>
          </p:txBody>
        </p:sp>
        <p:sp>
          <p:nvSpPr>
            <p:cNvPr id="29" name="TextBox 28">
              <a:extLst>
                <a:ext uri="{FF2B5EF4-FFF2-40B4-BE49-F238E27FC236}">
                  <a16:creationId xmlns:a16="http://schemas.microsoft.com/office/drawing/2014/main" id="{0243775A-03B5-5C87-C5D6-FD2CBB8A88BB}"/>
                </a:ext>
              </a:extLst>
            </p:cNvPr>
            <p:cNvSpPr txBox="1"/>
            <p:nvPr/>
          </p:nvSpPr>
          <p:spPr>
            <a:xfrm>
              <a:off x="6450246" y="3252424"/>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3</a:t>
              </a:r>
              <a:endParaRPr lang="ko-KR" altLang="en-US" sz="7200" b="1" dirty="0">
                <a:solidFill>
                  <a:prstClr val="white"/>
                </a:solidFill>
                <a:latin typeface="Arial"/>
                <a:cs typeface="Arial" pitchFamily="34" charset="0"/>
              </a:endParaRPr>
            </a:p>
          </p:txBody>
        </p:sp>
        <p:sp>
          <p:nvSpPr>
            <p:cNvPr id="30" name="TextBox 29">
              <a:extLst>
                <a:ext uri="{FF2B5EF4-FFF2-40B4-BE49-F238E27FC236}">
                  <a16:creationId xmlns:a16="http://schemas.microsoft.com/office/drawing/2014/main" id="{FACD71CC-8CAC-7092-C46F-EC346878A420}"/>
                </a:ext>
              </a:extLst>
            </p:cNvPr>
            <p:cNvSpPr txBox="1"/>
            <p:nvPr/>
          </p:nvSpPr>
          <p:spPr>
            <a:xfrm>
              <a:off x="6825871" y="3871614"/>
              <a:ext cx="1909618"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الفجوة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F2C40F07-B03F-8750-E461-BBB1C292F8D8}"/>
              </a:ext>
            </a:extLst>
          </p:cNvPr>
          <p:cNvGrpSpPr/>
          <p:nvPr/>
        </p:nvGrpSpPr>
        <p:grpSpPr>
          <a:xfrm>
            <a:off x="3925809" y="3625632"/>
            <a:ext cx="3018593" cy="1580879"/>
            <a:chOff x="3900655" y="3568576"/>
            <a:chExt cx="3018593" cy="1580879"/>
          </a:xfrm>
        </p:grpSpPr>
        <p:sp>
          <p:nvSpPr>
            <p:cNvPr id="32" name="Right Triangle 31">
              <a:extLst>
                <a:ext uri="{FF2B5EF4-FFF2-40B4-BE49-F238E27FC236}">
                  <a16:creationId xmlns:a16="http://schemas.microsoft.com/office/drawing/2014/main" id="{7E405AC5-895A-3D04-5866-A10F6C642C66}"/>
                </a:ext>
              </a:extLst>
            </p:cNvPr>
            <p:cNvSpPr/>
            <p:nvPr/>
          </p:nvSpPr>
          <p:spPr>
            <a:xfrm>
              <a:off x="5623248" y="3568576"/>
              <a:ext cx="1296000" cy="1296000"/>
            </a:xfrm>
            <a:prstGeom prst="rtTriangle">
              <a:avLst/>
            </a:prstGeom>
            <a:solidFill>
              <a:srgbClr val="50A3A7"/>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endParaRPr>
            </a:p>
          </p:txBody>
        </p:sp>
        <p:sp>
          <p:nvSpPr>
            <p:cNvPr id="33" name="TextBox 32">
              <a:extLst>
                <a:ext uri="{FF2B5EF4-FFF2-40B4-BE49-F238E27FC236}">
                  <a16:creationId xmlns:a16="http://schemas.microsoft.com/office/drawing/2014/main" id="{7EFADE80-4BA5-D127-D3EC-9316DA88EFAD}"/>
                </a:ext>
              </a:extLst>
            </p:cNvPr>
            <p:cNvSpPr txBox="1"/>
            <p:nvPr/>
          </p:nvSpPr>
          <p:spPr>
            <a:xfrm>
              <a:off x="5543986" y="3949126"/>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4</a:t>
              </a:r>
              <a:endParaRPr lang="ko-KR" altLang="en-US" sz="7200" b="1" dirty="0">
                <a:solidFill>
                  <a:prstClr val="white"/>
                </a:solidFill>
                <a:latin typeface="Arial"/>
                <a:cs typeface="Arial" pitchFamily="34" charset="0"/>
              </a:endParaRPr>
            </a:p>
          </p:txBody>
        </p:sp>
        <p:sp>
          <p:nvSpPr>
            <p:cNvPr id="34" name="TextBox 33">
              <a:extLst>
                <a:ext uri="{FF2B5EF4-FFF2-40B4-BE49-F238E27FC236}">
                  <a16:creationId xmlns:a16="http://schemas.microsoft.com/office/drawing/2014/main" id="{68F3CF29-C921-E9D5-B63B-808ECCDB9817}"/>
                </a:ext>
              </a:extLst>
            </p:cNvPr>
            <p:cNvSpPr txBox="1"/>
            <p:nvPr/>
          </p:nvSpPr>
          <p:spPr>
            <a:xfrm>
              <a:off x="3900655" y="4172258"/>
              <a:ext cx="18249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أسباب الفجوة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id="{A7BAC917-1299-C644-9805-305D86EBF6D2}"/>
              </a:ext>
            </a:extLst>
          </p:cNvPr>
          <p:cNvGrpSpPr/>
          <p:nvPr/>
        </p:nvGrpSpPr>
        <p:grpSpPr>
          <a:xfrm>
            <a:off x="5696698" y="4735720"/>
            <a:ext cx="2896305" cy="1595108"/>
            <a:chOff x="5671544" y="4678664"/>
            <a:chExt cx="2896305" cy="1595108"/>
          </a:xfrm>
        </p:grpSpPr>
        <p:sp>
          <p:nvSpPr>
            <p:cNvPr id="36" name="Right Triangle 35">
              <a:extLst>
                <a:ext uri="{FF2B5EF4-FFF2-40B4-BE49-F238E27FC236}">
                  <a16:creationId xmlns:a16="http://schemas.microsoft.com/office/drawing/2014/main" id="{42CA4BFA-B766-AA9C-00EF-23FD34430BC0}"/>
                </a:ext>
              </a:extLst>
            </p:cNvPr>
            <p:cNvSpPr/>
            <p:nvPr/>
          </p:nvSpPr>
          <p:spPr>
            <a:xfrm rot="10800000">
              <a:off x="5671544" y="4977772"/>
              <a:ext cx="1296000" cy="1296000"/>
            </a:xfrm>
            <a:prstGeom prst="rtTriangle">
              <a:avLst/>
            </a:prstGeom>
            <a:solidFill>
              <a:srgbClr val="50A3A7"/>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Arial"/>
              </a:endParaRPr>
            </a:p>
          </p:txBody>
        </p:sp>
        <p:sp>
          <p:nvSpPr>
            <p:cNvPr id="37" name="TextBox 36">
              <a:extLst>
                <a:ext uri="{FF2B5EF4-FFF2-40B4-BE49-F238E27FC236}">
                  <a16:creationId xmlns:a16="http://schemas.microsoft.com/office/drawing/2014/main" id="{49C54BAC-3D82-0398-FD17-ACB24A1050C5}"/>
                </a:ext>
              </a:extLst>
            </p:cNvPr>
            <p:cNvSpPr txBox="1"/>
            <p:nvPr/>
          </p:nvSpPr>
          <p:spPr>
            <a:xfrm>
              <a:off x="6459568" y="4678664"/>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5</a:t>
              </a:r>
              <a:endParaRPr lang="ko-KR" altLang="en-US" sz="7200" b="1" dirty="0">
                <a:solidFill>
                  <a:prstClr val="white"/>
                </a:solidFill>
                <a:latin typeface="Arial"/>
                <a:cs typeface="Arial" pitchFamily="34" charset="0"/>
              </a:endParaRPr>
            </a:p>
          </p:txBody>
        </p:sp>
        <p:sp>
          <p:nvSpPr>
            <p:cNvPr id="38" name="TextBox 37">
              <a:extLst>
                <a:ext uri="{FF2B5EF4-FFF2-40B4-BE49-F238E27FC236}">
                  <a16:creationId xmlns:a16="http://schemas.microsoft.com/office/drawing/2014/main" id="{62D36093-FF81-FB3E-3814-A8241A72A9BA}"/>
                </a:ext>
              </a:extLst>
            </p:cNvPr>
            <p:cNvSpPr txBox="1"/>
            <p:nvPr/>
          </p:nvSpPr>
          <p:spPr>
            <a:xfrm>
              <a:off x="7001255" y="5459742"/>
              <a:ext cx="1566594"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لمعالجة الفجوة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id="{EA454F71-4F11-1BE6-3301-67678C1C8A6D}"/>
              </a:ext>
            </a:extLst>
          </p:cNvPr>
          <p:cNvGrpSpPr/>
          <p:nvPr/>
        </p:nvGrpSpPr>
        <p:grpSpPr>
          <a:xfrm>
            <a:off x="4095212" y="5089480"/>
            <a:ext cx="2842835" cy="1541613"/>
            <a:chOff x="4070058" y="5032424"/>
            <a:chExt cx="2842835" cy="1541613"/>
          </a:xfrm>
        </p:grpSpPr>
        <p:sp>
          <p:nvSpPr>
            <p:cNvPr id="40" name="Right Triangle 39">
              <a:extLst>
                <a:ext uri="{FF2B5EF4-FFF2-40B4-BE49-F238E27FC236}">
                  <a16:creationId xmlns:a16="http://schemas.microsoft.com/office/drawing/2014/main" id="{BEFFCC9B-07C8-4121-41E9-9F4983BBC9F8}"/>
                </a:ext>
              </a:extLst>
            </p:cNvPr>
            <p:cNvSpPr/>
            <p:nvPr/>
          </p:nvSpPr>
          <p:spPr>
            <a:xfrm>
              <a:off x="5616893" y="5032424"/>
              <a:ext cx="1296000" cy="1296000"/>
            </a:xfrm>
            <a:prstGeom prst="rtTriangle">
              <a:avLst/>
            </a:prstGeom>
            <a:solidFill>
              <a:srgbClr val="9CCCD2"/>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Arial"/>
              </a:endParaRPr>
            </a:p>
          </p:txBody>
        </p:sp>
        <p:sp>
          <p:nvSpPr>
            <p:cNvPr id="41" name="TextBox 40">
              <a:extLst>
                <a:ext uri="{FF2B5EF4-FFF2-40B4-BE49-F238E27FC236}">
                  <a16:creationId xmlns:a16="http://schemas.microsoft.com/office/drawing/2014/main" id="{89235822-BC65-1D38-B7A1-704327D315E1}"/>
                </a:ext>
              </a:extLst>
            </p:cNvPr>
            <p:cNvSpPr txBox="1"/>
            <p:nvPr/>
          </p:nvSpPr>
          <p:spPr>
            <a:xfrm>
              <a:off x="5523254" y="5373708"/>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6</a:t>
              </a:r>
              <a:endParaRPr lang="ko-KR" altLang="en-US" sz="7200" b="1" dirty="0">
                <a:solidFill>
                  <a:prstClr val="white"/>
                </a:solidFill>
                <a:latin typeface="Arial"/>
                <a:cs typeface="Arial" pitchFamily="34" charset="0"/>
              </a:endParaRPr>
            </a:p>
          </p:txBody>
        </p:sp>
        <p:sp>
          <p:nvSpPr>
            <p:cNvPr id="42" name="TextBox 41">
              <a:extLst>
                <a:ext uri="{FF2B5EF4-FFF2-40B4-BE49-F238E27FC236}">
                  <a16:creationId xmlns:a16="http://schemas.microsoft.com/office/drawing/2014/main" id="{14A8A414-F644-06A7-B009-4B5AB12DD14E}"/>
                </a:ext>
              </a:extLst>
            </p:cNvPr>
            <p:cNvSpPr txBox="1"/>
            <p:nvPr/>
          </p:nvSpPr>
          <p:spPr>
            <a:xfrm>
              <a:off x="4070058" y="5527394"/>
              <a:ext cx="1612461"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مراقبة التقدم وتقييم النتائج</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7320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1000"/>
                                        <p:tgtEl>
                                          <p:spTgt spid="31"/>
                                        </p:tgtEl>
                                      </p:cBhvr>
                                    </p:animEffect>
                                    <p:anim calcmode="lin" valueType="num">
                                      <p:cBhvr>
                                        <p:cTn id="34" dur="1000" fill="hold"/>
                                        <p:tgtEl>
                                          <p:spTgt spid="31"/>
                                        </p:tgtEl>
                                        <p:attrNameLst>
                                          <p:attrName>ppt_x</p:attrName>
                                        </p:attrNameLst>
                                      </p:cBhvr>
                                      <p:tavLst>
                                        <p:tav tm="0">
                                          <p:val>
                                            <p:strVal val="#ppt_x"/>
                                          </p:val>
                                        </p:tav>
                                        <p:tav tm="100000">
                                          <p:val>
                                            <p:strVal val="#ppt_x"/>
                                          </p:val>
                                        </p:tav>
                                      </p:tavLst>
                                    </p:anim>
                                    <p:anim calcmode="lin" valueType="num">
                                      <p:cBhvr>
                                        <p:cTn id="3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2C27392-A7EE-A8B9-AFC4-32A1C67602E2}"/>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3C08E0F6-D28C-DF2A-A51D-02D2780AC6FD}"/>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0653F5E-11AF-936C-D267-9AFEB60F3C1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B69FF55A-2C2C-4397-CB3D-2C629F70415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0549C56B-D0CF-CA12-73A7-E99387DF922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C44831C6-F86A-388B-26FE-B1152CB11C8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F008FB13-82D6-80C9-4066-485A349D524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739E505D-2AEF-BF99-A54B-FC89ADBC1C82}"/>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50351A77-703B-519C-BE10-5F8A75F5239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9069ECF6-8C5E-74B8-D846-99572C08161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46C2122D-5D3E-8406-2077-145C2C3DEFD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EEDD86F-9A98-5527-C91C-A6E42CC1F088}"/>
                </a:ext>
              </a:extLst>
            </p:cNvPr>
            <p:cNvSpPr txBox="1"/>
            <p:nvPr/>
          </p:nvSpPr>
          <p:spPr>
            <a:xfrm>
              <a:off x="2779494" y="519096"/>
              <a:ext cx="6633012" cy="800219"/>
            </a:xfrm>
            <a:prstGeom prst="rect">
              <a:avLst/>
            </a:prstGeom>
            <a:noFill/>
          </p:spPr>
          <p:txBody>
            <a:bodyPr wrap="square">
              <a:spAutoFit/>
            </a:bodyPr>
            <a:lstStyle/>
            <a:p>
              <a:pPr algn="just"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تحليل الفجوات بين الأداء الفعلي والمستهدف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714F9704-5133-2E05-F08E-E9FD7F6DDC0F}"/>
              </a:ext>
            </a:extLst>
          </p:cNvPr>
          <p:cNvSpPr txBox="1"/>
          <p:nvPr/>
        </p:nvSpPr>
        <p:spPr>
          <a:xfrm>
            <a:off x="3339803" y="2290225"/>
            <a:ext cx="8081682" cy="587853"/>
          </a:xfrm>
          <a:prstGeom prst="rect">
            <a:avLst/>
          </a:prstGeom>
          <a:noFill/>
        </p:spPr>
        <p:txBody>
          <a:bodyPr wrap="square">
            <a:spAutoFit/>
          </a:bodyPr>
          <a:lstStyle/>
          <a:p>
            <a:pPr algn="just" rtl="1">
              <a:lnSpc>
                <a:spcPct val="115000"/>
              </a:lnSpc>
            </a:pPr>
            <a:r>
              <a:rPr lang="ar-SA"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اولاً: خطوات تحليل الفجوات</a:t>
            </a:r>
            <a:endParaRPr lang="en-US" sz="2800" b="1" dirty="0">
              <a:solidFill>
                <a:srgbClr val="C00000"/>
              </a:solidFill>
              <a:latin typeface="Adobe Arabic" panose="02040503050201020203" pitchFamily="18" charset="-78"/>
              <a:ea typeface="Calibri" panose="020F0502020204030204" pitchFamily="34" charset="0"/>
              <a:cs typeface="Adobe Arabic" panose="02040503050201020203" pitchFamily="18" charset="-78"/>
            </a:endParaRPr>
          </a:p>
        </p:txBody>
      </p:sp>
      <p:cxnSp>
        <p:nvCxnSpPr>
          <p:cNvPr id="17" name="Straight Arrow Connector 16">
            <a:extLst>
              <a:ext uri="{FF2B5EF4-FFF2-40B4-BE49-F238E27FC236}">
                <a16:creationId xmlns:a16="http://schemas.microsoft.com/office/drawing/2014/main" id="{B478F0B0-09EB-151F-3B3A-2A8ACDF3D428}"/>
              </a:ext>
            </a:extLst>
          </p:cNvPr>
          <p:cNvCxnSpPr/>
          <p:nvPr/>
        </p:nvCxnSpPr>
        <p:spPr>
          <a:xfrm flipV="1">
            <a:off x="2066465" y="4255052"/>
            <a:ext cx="8439472" cy="3560"/>
          </a:xfrm>
          <a:prstGeom prst="straightConnector1">
            <a:avLst/>
          </a:prstGeom>
          <a:ln w="57150">
            <a:solidFill>
              <a:srgbClr val="168489"/>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00" name="Group 199">
            <a:extLst>
              <a:ext uri="{FF2B5EF4-FFF2-40B4-BE49-F238E27FC236}">
                <a16:creationId xmlns:a16="http://schemas.microsoft.com/office/drawing/2014/main" id="{3F042EC0-9057-4E11-30ED-8314A68CB05F}"/>
              </a:ext>
            </a:extLst>
          </p:cNvPr>
          <p:cNvGrpSpPr/>
          <p:nvPr/>
        </p:nvGrpSpPr>
        <p:grpSpPr>
          <a:xfrm>
            <a:off x="1829009" y="3722443"/>
            <a:ext cx="2046836" cy="1826172"/>
            <a:chOff x="1903684" y="3722443"/>
            <a:chExt cx="2046836" cy="1826172"/>
          </a:xfrm>
        </p:grpSpPr>
        <p:grpSp>
          <p:nvGrpSpPr>
            <p:cNvPr id="43" name="Group 42">
              <a:extLst>
                <a:ext uri="{FF2B5EF4-FFF2-40B4-BE49-F238E27FC236}">
                  <a16:creationId xmlns:a16="http://schemas.microsoft.com/office/drawing/2014/main" id="{7643C971-CAE8-A02C-628B-BF6B4769AE8C}"/>
                </a:ext>
              </a:extLst>
            </p:cNvPr>
            <p:cNvGrpSpPr/>
            <p:nvPr/>
          </p:nvGrpSpPr>
          <p:grpSpPr>
            <a:xfrm>
              <a:off x="1903684" y="3722443"/>
              <a:ext cx="2046836" cy="1826172"/>
              <a:chOff x="1746411" y="2877401"/>
              <a:chExt cx="2046836" cy="1826172"/>
            </a:xfrm>
          </p:grpSpPr>
          <p:sp>
            <p:nvSpPr>
              <p:cNvPr id="44" name="Diamond 43">
                <a:extLst>
                  <a:ext uri="{FF2B5EF4-FFF2-40B4-BE49-F238E27FC236}">
                    <a16:creationId xmlns:a16="http://schemas.microsoft.com/office/drawing/2014/main" id="{EC7C2A2F-017F-510B-D2D8-526E3FE98B2B}"/>
                  </a:ext>
                </a:extLst>
              </p:cNvPr>
              <p:cNvSpPr/>
              <p:nvPr/>
            </p:nvSpPr>
            <p:spPr>
              <a:xfrm>
                <a:off x="2293293" y="2877401"/>
                <a:ext cx="1065219" cy="1065219"/>
              </a:xfrm>
              <a:prstGeom prst="diamond">
                <a:avLst/>
              </a:prstGeom>
              <a:solidFill>
                <a:schemeClr val="bg1">
                  <a:lumMod val="95000"/>
                </a:schemeClr>
              </a:solidFill>
              <a:ln w="254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5" name="TextBox 44">
                <a:extLst>
                  <a:ext uri="{FF2B5EF4-FFF2-40B4-BE49-F238E27FC236}">
                    <a16:creationId xmlns:a16="http://schemas.microsoft.com/office/drawing/2014/main" id="{257EE849-9ED9-DF93-4426-ECFE609F26D4}"/>
                  </a:ext>
                </a:extLst>
              </p:cNvPr>
              <p:cNvSpPr txBox="1"/>
              <p:nvPr/>
            </p:nvSpPr>
            <p:spPr>
              <a:xfrm>
                <a:off x="1746411" y="4303079"/>
                <a:ext cx="20468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فجوة رضا 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aphic 898">
              <a:extLst>
                <a:ext uri="{FF2B5EF4-FFF2-40B4-BE49-F238E27FC236}">
                  <a16:creationId xmlns:a16="http://schemas.microsoft.com/office/drawing/2014/main" id="{F76040DB-5FBA-0E75-4D1D-1CDA143CD456}"/>
                </a:ext>
              </a:extLst>
            </p:cNvPr>
            <p:cNvGrpSpPr/>
            <p:nvPr/>
          </p:nvGrpSpPr>
          <p:grpSpPr>
            <a:xfrm>
              <a:off x="2681420" y="4073793"/>
              <a:ext cx="603509" cy="400495"/>
              <a:chOff x="9952509" y="-426499"/>
              <a:chExt cx="414948" cy="275364"/>
            </a:xfrm>
            <a:solidFill>
              <a:srgbClr val="272525"/>
            </a:solidFill>
          </p:grpSpPr>
          <p:sp>
            <p:nvSpPr>
              <p:cNvPr id="50" name="Freeform: Shape 49">
                <a:extLst>
                  <a:ext uri="{FF2B5EF4-FFF2-40B4-BE49-F238E27FC236}">
                    <a16:creationId xmlns:a16="http://schemas.microsoft.com/office/drawing/2014/main" id="{5C1EA4DB-245E-5ECA-9D95-69D5A395C03F}"/>
                  </a:ext>
                </a:extLst>
              </p:cNvPr>
              <p:cNvSpPr/>
              <p:nvPr/>
            </p:nvSpPr>
            <p:spPr>
              <a:xfrm>
                <a:off x="9952509" y="-286477"/>
                <a:ext cx="414948" cy="135342"/>
              </a:xfrm>
              <a:custGeom>
                <a:avLst/>
                <a:gdLst>
                  <a:gd name="connsiteX0" fmla="*/ 120316 w 414948"/>
                  <a:gd name="connsiteY0" fmla="*/ 127985 h 135342"/>
                  <a:gd name="connsiteX1" fmla="*/ 122372 w 414948"/>
                  <a:gd name="connsiteY1" fmla="*/ 133179 h 135342"/>
                  <a:gd name="connsiteX2" fmla="*/ 127457 w 414948"/>
                  <a:gd name="connsiteY2" fmla="*/ 135343 h 135342"/>
                  <a:gd name="connsiteX3" fmla="*/ 286400 w 414948"/>
                  <a:gd name="connsiteY3" fmla="*/ 135343 h 135342"/>
                  <a:gd name="connsiteX4" fmla="*/ 293541 w 414948"/>
                  <a:gd name="connsiteY4" fmla="*/ 128418 h 135342"/>
                  <a:gd name="connsiteX5" fmla="*/ 291702 w 414948"/>
                  <a:gd name="connsiteY5" fmla="*/ 103316 h 135342"/>
                  <a:gd name="connsiteX6" fmla="*/ 407799 w 414948"/>
                  <a:gd name="connsiteY6" fmla="*/ 103316 h 135342"/>
                  <a:gd name="connsiteX7" fmla="*/ 414939 w 414948"/>
                  <a:gd name="connsiteY7" fmla="*/ 96391 h 135342"/>
                  <a:gd name="connsiteX8" fmla="*/ 379992 w 414948"/>
                  <a:gd name="connsiteY8" fmla="*/ 2259 h 135342"/>
                  <a:gd name="connsiteX9" fmla="*/ 370794 w 414948"/>
                  <a:gd name="connsiteY9" fmla="*/ 1826 h 135342"/>
                  <a:gd name="connsiteX10" fmla="*/ 288347 w 414948"/>
                  <a:gd name="connsiteY10" fmla="*/ 1826 h 135342"/>
                  <a:gd name="connsiteX11" fmla="*/ 279151 w 414948"/>
                  <a:gd name="connsiteY11" fmla="*/ 1934 h 135342"/>
                  <a:gd name="connsiteX12" fmla="*/ 256646 w 414948"/>
                  <a:gd name="connsiteY12" fmla="*/ 32987 h 135342"/>
                  <a:gd name="connsiteX13" fmla="*/ 249396 w 414948"/>
                  <a:gd name="connsiteY13" fmla="*/ 33853 h 135342"/>
                  <a:gd name="connsiteX14" fmla="*/ 166950 w 414948"/>
                  <a:gd name="connsiteY14" fmla="*/ 33853 h 135342"/>
                  <a:gd name="connsiteX15" fmla="*/ 160241 w 414948"/>
                  <a:gd name="connsiteY15" fmla="*/ 32554 h 135342"/>
                  <a:gd name="connsiteX16" fmla="*/ 138385 w 414948"/>
                  <a:gd name="connsiteY16" fmla="*/ 2043 h 135342"/>
                  <a:gd name="connsiteX17" fmla="*/ 129189 w 414948"/>
                  <a:gd name="connsiteY17" fmla="*/ 1610 h 135342"/>
                  <a:gd name="connsiteX18" fmla="*/ 46850 w 414948"/>
                  <a:gd name="connsiteY18" fmla="*/ 1610 h 135342"/>
                  <a:gd name="connsiteX19" fmla="*/ 37544 w 414948"/>
                  <a:gd name="connsiteY19" fmla="*/ 1718 h 135342"/>
                  <a:gd name="connsiteX20" fmla="*/ 0 w 414948"/>
                  <a:gd name="connsiteY20" fmla="*/ 95742 h 135342"/>
                  <a:gd name="connsiteX21" fmla="*/ 2056 w 414948"/>
                  <a:gd name="connsiteY21" fmla="*/ 100936 h 135342"/>
                  <a:gd name="connsiteX22" fmla="*/ 7141 w 414948"/>
                  <a:gd name="connsiteY22" fmla="*/ 103100 h 135342"/>
                  <a:gd name="connsiteX23" fmla="*/ 122480 w 414948"/>
                  <a:gd name="connsiteY23" fmla="*/ 103100 h 135342"/>
                  <a:gd name="connsiteX24" fmla="*/ 120100 w 414948"/>
                  <a:gd name="connsiteY24" fmla="*/ 127877 h 135342"/>
                  <a:gd name="connsiteX25" fmla="*/ 284669 w 414948"/>
                  <a:gd name="connsiteY25" fmla="*/ 16866 h 135342"/>
                  <a:gd name="connsiteX26" fmla="*/ 374257 w 414948"/>
                  <a:gd name="connsiteY26" fmla="*/ 16541 h 135342"/>
                  <a:gd name="connsiteX27" fmla="*/ 400441 w 414948"/>
                  <a:gd name="connsiteY27" fmla="*/ 88817 h 135342"/>
                  <a:gd name="connsiteX28" fmla="*/ 288889 w 414948"/>
                  <a:gd name="connsiteY28" fmla="*/ 88817 h 135342"/>
                  <a:gd name="connsiteX29" fmla="*/ 267574 w 414948"/>
                  <a:gd name="connsiteY29" fmla="*/ 43699 h 135342"/>
                  <a:gd name="connsiteX30" fmla="*/ 284669 w 414948"/>
                  <a:gd name="connsiteY30" fmla="*/ 16866 h 135342"/>
                  <a:gd name="connsiteX31" fmla="*/ 163271 w 414948"/>
                  <a:gd name="connsiteY31" fmla="*/ 48892 h 135342"/>
                  <a:gd name="connsiteX32" fmla="*/ 252967 w 414948"/>
                  <a:gd name="connsiteY32" fmla="*/ 48568 h 135342"/>
                  <a:gd name="connsiteX33" fmla="*/ 279151 w 414948"/>
                  <a:gd name="connsiteY33" fmla="*/ 120844 h 135342"/>
                  <a:gd name="connsiteX34" fmla="*/ 135031 w 414948"/>
                  <a:gd name="connsiteY34" fmla="*/ 120844 h 135342"/>
                  <a:gd name="connsiteX35" fmla="*/ 163379 w 414948"/>
                  <a:gd name="connsiteY35" fmla="*/ 48892 h 135342"/>
                  <a:gd name="connsiteX36" fmla="*/ 14823 w 414948"/>
                  <a:gd name="connsiteY36" fmla="*/ 88817 h 135342"/>
                  <a:gd name="connsiteX37" fmla="*/ 43171 w 414948"/>
                  <a:gd name="connsiteY37" fmla="*/ 16866 h 135342"/>
                  <a:gd name="connsiteX38" fmla="*/ 132759 w 414948"/>
                  <a:gd name="connsiteY38" fmla="*/ 16541 h 135342"/>
                  <a:gd name="connsiteX39" fmla="*/ 149205 w 414948"/>
                  <a:gd name="connsiteY39" fmla="*/ 43158 h 135342"/>
                  <a:gd name="connsiteX40" fmla="*/ 125943 w 414948"/>
                  <a:gd name="connsiteY40" fmla="*/ 88817 h 135342"/>
                  <a:gd name="connsiteX41" fmla="*/ 14823 w 414948"/>
                  <a:gd name="connsiteY41" fmla="*/ 88817 h 13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4948" h="135342">
                    <a:moveTo>
                      <a:pt x="120316" y="127985"/>
                    </a:moveTo>
                    <a:cubicBezTo>
                      <a:pt x="120316" y="129933"/>
                      <a:pt x="121074" y="131772"/>
                      <a:pt x="122372" y="133179"/>
                    </a:cubicBezTo>
                    <a:cubicBezTo>
                      <a:pt x="123670" y="134585"/>
                      <a:pt x="125618" y="135343"/>
                      <a:pt x="127457" y="135343"/>
                    </a:cubicBezTo>
                    <a:lnTo>
                      <a:pt x="286400" y="135343"/>
                    </a:lnTo>
                    <a:cubicBezTo>
                      <a:pt x="290296" y="135343"/>
                      <a:pt x="293433" y="132205"/>
                      <a:pt x="293541" y="128418"/>
                    </a:cubicBezTo>
                    <a:cubicBezTo>
                      <a:pt x="293541" y="127444"/>
                      <a:pt x="293866" y="117274"/>
                      <a:pt x="291702" y="103316"/>
                    </a:cubicBezTo>
                    <a:lnTo>
                      <a:pt x="407799" y="103316"/>
                    </a:lnTo>
                    <a:cubicBezTo>
                      <a:pt x="411694" y="103316"/>
                      <a:pt x="414831" y="100178"/>
                      <a:pt x="414939" y="96391"/>
                    </a:cubicBezTo>
                    <a:cubicBezTo>
                      <a:pt x="414939" y="93903"/>
                      <a:pt x="416454" y="35692"/>
                      <a:pt x="379992" y="2259"/>
                    </a:cubicBezTo>
                    <a:cubicBezTo>
                      <a:pt x="377395" y="-121"/>
                      <a:pt x="373499" y="-230"/>
                      <a:pt x="370794" y="1826"/>
                    </a:cubicBezTo>
                    <a:cubicBezTo>
                      <a:pt x="370362" y="2151"/>
                      <a:pt x="327948" y="34069"/>
                      <a:pt x="288347" y="1826"/>
                    </a:cubicBezTo>
                    <a:cubicBezTo>
                      <a:pt x="285643" y="-338"/>
                      <a:pt x="281748" y="-338"/>
                      <a:pt x="279151" y="1934"/>
                    </a:cubicBezTo>
                    <a:cubicBezTo>
                      <a:pt x="278285" y="2692"/>
                      <a:pt x="266708" y="12970"/>
                      <a:pt x="256646" y="32987"/>
                    </a:cubicBezTo>
                    <a:cubicBezTo>
                      <a:pt x="254265" y="32013"/>
                      <a:pt x="251561" y="32230"/>
                      <a:pt x="249396" y="33853"/>
                    </a:cubicBezTo>
                    <a:cubicBezTo>
                      <a:pt x="247666" y="35151"/>
                      <a:pt x="206334" y="65879"/>
                      <a:pt x="166950" y="33853"/>
                    </a:cubicBezTo>
                    <a:cubicBezTo>
                      <a:pt x="165002" y="32338"/>
                      <a:pt x="162513" y="31905"/>
                      <a:pt x="160241" y="32554"/>
                    </a:cubicBezTo>
                    <a:cubicBezTo>
                      <a:pt x="155156" y="21626"/>
                      <a:pt x="148123" y="11023"/>
                      <a:pt x="138385" y="2043"/>
                    </a:cubicBezTo>
                    <a:cubicBezTo>
                      <a:pt x="135788" y="-338"/>
                      <a:pt x="131893" y="-446"/>
                      <a:pt x="129189" y="1610"/>
                    </a:cubicBezTo>
                    <a:cubicBezTo>
                      <a:pt x="128755" y="1934"/>
                      <a:pt x="86342" y="33853"/>
                      <a:pt x="46850" y="1610"/>
                    </a:cubicBezTo>
                    <a:cubicBezTo>
                      <a:pt x="44145" y="-554"/>
                      <a:pt x="40249" y="-554"/>
                      <a:pt x="37544" y="1718"/>
                    </a:cubicBezTo>
                    <a:cubicBezTo>
                      <a:pt x="36030" y="3016"/>
                      <a:pt x="866" y="34286"/>
                      <a:pt x="0" y="95742"/>
                    </a:cubicBezTo>
                    <a:cubicBezTo>
                      <a:pt x="0" y="97690"/>
                      <a:pt x="757" y="99529"/>
                      <a:pt x="2056" y="100936"/>
                    </a:cubicBezTo>
                    <a:cubicBezTo>
                      <a:pt x="3354" y="102342"/>
                      <a:pt x="5193" y="103100"/>
                      <a:pt x="7141" y="103100"/>
                    </a:cubicBezTo>
                    <a:lnTo>
                      <a:pt x="122480" y="103100"/>
                    </a:lnTo>
                    <a:cubicBezTo>
                      <a:pt x="121074" y="110782"/>
                      <a:pt x="120208" y="119005"/>
                      <a:pt x="120100" y="127877"/>
                    </a:cubicBezTo>
                    <a:close/>
                    <a:moveTo>
                      <a:pt x="284669" y="16866"/>
                    </a:moveTo>
                    <a:cubicBezTo>
                      <a:pt x="322214" y="43050"/>
                      <a:pt x="360516" y="24872"/>
                      <a:pt x="374257" y="16541"/>
                    </a:cubicBezTo>
                    <a:cubicBezTo>
                      <a:pt x="395572" y="39479"/>
                      <a:pt x="399684" y="74102"/>
                      <a:pt x="400441" y="88817"/>
                    </a:cubicBezTo>
                    <a:lnTo>
                      <a:pt x="288889" y="88817"/>
                    </a:lnTo>
                    <a:cubicBezTo>
                      <a:pt x="285210" y="74102"/>
                      <a:pt x="278826" y="57656"/>
                      <a:pt x="267574" y="43699"/>
                    </a:cubicBezTo>
                    <a:cubicBezTo>
                      <a:pt x="273524" y="30607"/>
                      <a:pt x="280449" y="21626"/>
                      <a:pt x="284669" y="16866"/>
                    </a:cubicBezTo>
                    <a:close/>
                    <a:moveTo>
                      <a:pt x="163271" y="48892"/>
                    </a:moveTo>
                    <a:cubicBezTo>
                      <a:pt x="200816" y="75076"/>
                      <a:pt x="239117" y="56899"/>
                      <a:pt x="252967" y="48568"/>
                    </a:cubicBezTo>
                    <a:cubicBezTo>
                      <a:pt x="274282" y="71506"/>
                      <a:pt x="278393" y="106129"/>
                      <a:pt x="279151" y="120844"/>
                    </a:cubicBezTo>
                    <a:lnTo>
                      <a:pt x="135031" y="120844"/>
                    </a:lnTo>
                    <a:cubicBezTo>
                      <a:pt x="137519" y="82217"/>
                      <a:pt x="155264" y="58089"/>
                      <a:pt x="163379" y="48892"/>
                    </a:cubicBezTo>
                    <a:close/>
                    <a:moveTo>
                      <a:pt x="14823" y="88817"/>
                    </a:moveTo>
                    <a:cubicBezTo>
                      <a:pt x="17311" y="50191"/>
                      <a:pt x="35056" y="25954"/>
                      <a:pt x="43171" y="16866"/>
                    </a:cubicBezTo>
                    <a:cubicBezTo>
                      <a:pt x="80715" y="43050"/>
                      <a:pt x="119018" y="24872"/>
                      <a:pt x="132759" y="16541"/>
                    </a:cubicBezTo>
                    <a:cubicBezTo>
                      <a:pt x="140117" y="24440"/>
                      <a:pt x="145418" y="33745"/>
                      <a:pt x="149205" y="43158"/>
                    </a:cubicBezTo>
                    <a:cubicBezTo>
                      <a:pt x="142064" y="52030"/>
                      <a:pt x="132109" y="67178"/>
                      <a:pt x="125943" y="88817"/>
                    </a:cubicBezTo>
                    <a:lnTo>
                      <a:pt x="14823" y="88817"/>
                    </a:lnTo>
                    <a:close/>
                  </a:path>
                </a:pathLst>
              </a:custGeom>
              <a:solidFill>
                <a:srgbClr val="272525"/>
              </a:solidFill>
              <a:ln w="10814"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4E1A10E4-3C70-ACCC-1397-3B1A9C00ABE5}"/>
                  </a:ext>
                </a:extLst>
              </p:cNvPr>
              <p:cNvSpPr/>
              <p:nvPr/>
            </p:nvSpPr>
            <p:spPr>
              <a:xfrm>
                <a:off x="9971444" y="-426499"/>
                <a:ext cx="377394" cy="168031"/>
              </a:xfrm>
              <a:custGeom>
                <a:avLst/>
                <a:gdLst>
                  <a:gd name="connsiteX0" fmla="*/ 0 w 377394"/>
                  <a:gd name="connsiteY0" fmla="*/ 68057 h 168031"/>
                  <a:gd name="connsiteX1" fmla="*/ 67948 w 377394"/>
                  <a:gd name="connsiteY1" fmla="*/ 136005 h 168031"/>
                  <a:gd name="connsiteX2" fmla="*/ 67948 w 377394"/>
                  <a:gd name="connsiteY2" fmla="*/ 136005 h 168031"/>
                  <a:gd name="connsiteX3" fmla="*/ 115988 w 377394"/>
                  <a:gd name="connsiteY3" fmla="*/ 116097 h 168031"/>
                  <a:gd name="connsiteX4" fmla="*/ 120965 w 377394"/>
                  <a:gd name="connsiteY4" fmla="*/ 110470 h 168031"/>
                  <a:gd name="connsiteX5" fmla="*/ 188048 w 377394"/>
                  <a:gd name="connsiteY5" fmla="*/ 168032 h 168031"/>
                  <a:gd name="connsiteX6" fmla="*/ 188048 w 377394"/>
                  <a:gd name="connsiteY6" fmla="*/ 168032 h 168031"/>
                  <a:gd name="connsiteX7" fmla="*/ 236088 w 377394"/>
                  <a:gd name="connsiteY7" fmla="*/ 148123 h 168031"/>
                  <a:gd name="connsiteX8" fmla="*/ 255347 w 377394"/>
                  <a:gd name="connsiteY8" fmla="*/ 108955 h 168031"/>
                  <a:gd name="connsiteX9" fmla="*/ 309446 w 377394"/>
                  <a:gd name="connsiteY9" fmla="*/ 135897 h 168031"/>
                  <a:gd name="connsiteX10" fmla="*/ 309446 w 377394"/>
                  <a:gd name="connsiteY10" fmla="*/ 135897 h 168031"/>
                  <a:gd name="connsiteX11" fmla="*/ 357486 w 377394"/>
                  <a:gd name="connsiteY11" fmla="*/ 115988 h 168031"/>
                  <a:gd name="connsiteX12" fmla="*/ 377395 w 377394"/>
                  <a:gd name="connsiteY12" fmla="*/ 67948 h 168031"/>
                  <a:gd name="connsiteX13" fmla="*/ 309446 w 377394"/>
                  <a:gd name="connsiteY13" fmla="*/ 0 h 168031"/>
                  <a:gd name="connsiteX14" fmla="*/ 261406 w 377394"/>
                  <a:gd name="connsiteY14" fmla="*/ 19908 h 168031"/>
                  <a:gd name="connsiteX15" fmla="*/ 242147 w 377394"/>
                  <a:gd name="connsiteY15" fmla="*/ 59076 h 168031"/>
                  <a:gd name="connsiteX16" fmla="*/ 188048 w 377394"/>
                  <a:gd name="connsiteY16" fmla="*/ 32135 h 168031"/>
                  <a:gd name="connsiteX17" fmla="*/ 140008 w 377394"/>
                  <a:gd name="connsiteY17" fmla="*/ 52043 h 168031"/>
                  <a:gd name="connsiteX18" fmla="*/ 135031 w 377394"/>
                  <a:gd name="connsiteY18" fmla="*/ 57670 h 168031"/>
                  <a:gd name="connsiteX19" fmla="*/ 67948 w 377394"/>
                  <a:gd name="connsiteY19" fmla="*/ 108 h 168031"/>
                  <a:gd name="connsiteX20" fmla="*/ 19908 w 377394"/>
                  <a:gd name="connsiteY20" fmla="*/ 20017 h 168031"/>
                  <a:gd name="connsiteX21" fmla="*/ 0 w 377394"/>
                  <a:gd name="connsiteY21" fmla="*/ 68057 h 168031"/>
                  <a:gd name="connsiteX22" fmla="*/ 271577 w 377394"/>
                  <a:gd name="connsiteY22" fmla="*/ 30187 h 168031"/>
                  <a:gd name="connsiteX23" fmla="*/ 309446 w 377394"/>
                  <a:gd name="connsiteY23" fmla="*/ 14499 h 168031"/>
                  <a:gd name="connsiteX24" fmla="*/ 363004 w 377394"/>
                  <a:gd name="connsiteY24" fmla="*/ 68057 h 168031"/>
                  <a:gd name="connsiteX25" fmla="*/ 347316 w 377394"/>
                  <a:gd name="connsiteY25" fmla="*/ 105926 h 168031"/>
                  <a:gd name="connsiteX26" fmla="*/ 309446 w 377394"/>
                  <a:gd name="connsiteY26" fmla="*/ 121615 h 168031"/>
                  <a:gd name="connsiteX27" fmla="*/ 309446 w 377394"/>
                  <a:gd name="connsiteY27" fmla="*/ 121615 h 168031"/>
                  <a:gd name="connsiteX28" fmla="*/ 255780 w 377394"/>
                  <a:gd name="connsiteY28" fmla="*/ 68057 h 168031"/>
                  <a:gd name="connsiteX29" fmla="*/ 271469 w 377394"/>
                  <a:gd name="connsiteY29" fmla="*/ 30187 h 168031"/>
                  <a:gd name="connsiteX30" fmla="*/ 150179 w 377394"/>
                  <a:gd name="connsiteY30" fmla="*/ 62214 h 168031"/>
                  <a:gd name="connsiteX31" fmla="*/ 188048 w 377394"/>
                  <a:gd name="connsiteY31" fmla="*/ 46525 h 168031"/>
                  <a:gd name="connsiteX32" fmla="*/ 241606 w 377394"/>
                  <a:gd name="connsiteY32" fmla="*/ 100083 h 168031"/>
                  <a:gd name="connsiteX33" fmla="*/ 225918 w 377394"/>
                  <a:gd name="connsiteY33" fmla="*/ 137953 h 168031"/>
                  <a:gd name="connsiteX34" fmla="*/ 188048 w 377394"/>
                  <a:gd name="connsiteY34" fmla="*/ 153641 h 168031"/>
                  <a:gd name="connsiteX35" fmla="*/ 188048 w 377394"/>
                  <a:gd name="connsiteY35" fmla="*/ 153641 h 168031"/>
                  <a:gd name="connsiteX36" fmla="*/ 134382 w 377394"/>
                  <a:gd name="connsiteY36" fmla="*/ 100083 h 168031"/>
                  <a:gd name="connsiteX37" fmla="*/ 150071 w 377394"/>
                  <a:gd name="connsiteY37" fmla="*/ 62214 h 168031"/>
                  <a:gd name="connsiteX38" fmla="*/ 67948 w 377394"/>
                  <a:gd name="connsiteY38" fmla="*/ 14390 h 168031"/>
                  <a:gd name="connsiteX39" fmla="*/ 121615 w 377394"/>
                  <a:gd name="connsiteY39" fmla="*/ 67948 h 168031"/>
                  <a:gd name="connsiteX40" fmla="*/ 105926 w 377394"/>
                  <a:gd name="connsiteY40" fmla="*/ 105818 h 168031"/>
                  <a:gd name="connsiteX41" fmla="*/ 68056 w 377394"/>
                  <a:gd name="connsiteY41" fmla="*/ 121506 h 168031"/>
                  <a:gd name="connsiteX42" fmla="*/ 68056 w 377394"/>
                  <a:gd name="connsiteY42" fmla="*/ 121506 h 168031"/>
                  <a:gd name="connsiteX43" fmla="*/ 14391 w 377394"/>
                  <a:gd name="connsiteY43" fmla="*/ 67948 h 168031"/>
                  <a:gd name="connsiteX44" fmla="*/ 30079 w 377394"/>
                  <a:gd name="connsiteY44" fmla="*/ 30079 h 168031"/>
                  <a:gd name="connsiteX45" fmla="*/ 67948 w 377394"/>
                  <a:gd name="connsiteY45" fmla="*/ 14390 h 16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7394" h="168031">
                    <a:moveTo>
                      <a:pt x="0" y="68057"/>
                    </a:moveTo>
                    <a:cubicBezTo>
                      <a:pt x="0" y="105493"/>
                      <a:pt x="30512" y="136005"/>
                      <a:pt x="67948" y="136005"/>
                    </a:cubicBezTo>
                    <a:lnTo>
                      <a:pt x="67948" y="136005"/>
                    </a:lnTo>
                    <a:cubicBezTo>
                      <a:pt x="86125" y="136005"/>
                      <a:pt x="103112" y="128972"/>
                      <a:pt x="115988" y="116097"/>
                    </a:cubicBezTo>
                    <a:cubicBezTo>
                      <a:pt x="117720" y="114365"/>
                      <a:pt x="119450" y="112418"/>
                      <a:pt x="120965" y="110470"/>
                    </a:cubicBezTo>
                    <a:cubicBezTo>
                      <a:pt x="125943" y="143038"/>
                      <a:pt x="154074" y="168032"/>
                      <a:pt x="188048" y="168032"/>
                    </a:cubicBezTo>
                    <a:lnTo>
                      <a:pt x="188048" y="168032"/>
                    </a:lnTo>
                    <a:cubicBezTo>
                      <a:pt x="206226" y="168032"/>
                      <a:pt x="223213" y="160999"/>
                      <a:pt x="236088" y="148123"/>
                    </a:cubicBezTo>
                    <a:cubicBezTo>
                      <a:pt x="246800" y="137412"/>
                      <a:pt x="253400" y="123779"/>
                      <a:pt x="255347" y="108955"/>
                    </a:cubicBezTo>
                    <a:cubicBezTo>
                      <a:pt x="267790" y="125293"/>
                      <a:pt x="287374" y="135897"/>
                      <a:pt x="309446" y="135897"/>
                    </a:cubicBezTo>
                    <a:lnTo>
                      <a:pt x="309446" y="135897"/>
                    </a:lnTo>
                    <a:cubicBezTo>
                      <a:pt x="327623" y="135897"/>
                      <a:pt x="344611" y="128864"/>
                      <a:pt x="357486" y="115988"/>
                    </a:cubicBezTo>
                    <a:cubicBezTo>
                      <a:pt x="370362" y="103113"/>
                      <a:pt x="377395" y="86126"/>
                      <a:pt x="377395" y="67948"/>
                    </a:cubicBezTo>
                    <a:cubicBezTo>
                      <a:pt x="377395" y="30512"/>
                      <a:pt x="346883" y="0"/>
                      <a:pt x="309446" y="0"/>
                    </a:cubicBezTo>
                    <a:cubicBezTo>
                      <a:pt x="291377" y="0"/>
                      <a:pt x="274282" y="7141"/>
                      <a:pt x="261406" y="19908"/>
                    </a:cubicBezTo>
                    <a:cubicBezTo>
                      <a:pt x="250695" y="30620"/>
                      <a:pt x="244095" y="44253"/>
                      <a:pt x="242147" y="59076"/>
                    </a:cubicBezTo>
                    <a:cubicBezTo>
                      <a:pt x="229704" y="42738"/>
                      <a:pt x="210120" y="32135"/>
                      <a:pt x="188048" y="32135"/>
                    </a:cubicBezTo>
                    <a:cubicBezTo>
                      <a:pt x="169871" y="32135"/>
                      <a:pt x="152884" y="39276"/>
                      <a:pt x="140008" y="52043"/>
                    </a:cubicBezTo>
                    <a:cubicBezTo>
                      <a:pt x="138277" y="53774"/>
                      <a:pt x="136546" y="55722"/>
                      <a:pt x="135031" y="57670"/>
                    </a:cubicBezTo>
                    <a:cubicBezTo>
                      <a:pt x="130054" y="25102"/>
                      <a:pt x="101922" y="108"/>
                      <a:pt x="67948" y="108"/>
                    </a:cubicBezTo>
                    <a:cubicBezTo>
                      <a:pt x="49771" y="108"/>
                      <a:pt x="32784" y="7249"/>
                      <a:pt x="19908" y="20017"/>
                    </a:cubicBezTo>
                    <a:cubicBezTo>
                      <a:pt x="7032" y="32892"/>
                      <a:pt x="0" y="49879"/>
                      <a:pt x="0" y="68057"/>
                    </a:cubicBezTo>
                    <a:close/>
                    <a:moveTo>
                      <a:pt x="271577" y="30187"/>
                    </a:moveTo>
                    <a:cubicBezTo>
                      <a:pt x="281748" y="20017"/>
                      <a:pt x="295164" y="14499"/>
                      <a:pt x="309446" y="14499"/>
                    </a:cubicBezTo>
                    <a:cubicBezTo>
                      <a:pt x="338985" y="14499"/>
                      <a:pt x="363004" y="38519"/>
                      <a:pt x="363004" y="68057"/>
                    </a:cubicBezTo>
                    <a:cubicBezTo>
                      <a:pt x="363004" y="82339"/>
                      <a:pt x="357378" y="95864"/>
                      <a:pt x="347316" y="105926"/>
                    </a:cubicBezTo>
                    <a:cubicBezTo>
                      <a:pt x="337145" y="116097"/>
                      <a:pt x="323728" y="121615"/>
                      <a:pt x="309446" y="121615"/>
                    </a:cubicBezTo>
                    <a:lnTo>
                      <a:pt x="309446" y="121615"/>
                    </a:lnTo>
                    <a:cubicBezTo>
                      <a:pt x="279908" y="121615"/>
                      <a:pt x="255888" y="97595"/>
                      <a:pt x="255780" y="68057"/>
                    </a:cubicBezTo>
                    <a:cubicBezTo>
                      <a:pt x="255780" y="53774"/>
                      <a:pt x="261406" y="40250"/>
                      <a:pt x="271469" y="30187"/>
                    </a:cubicBezTo>
                    <a:close/>
                    <a:moveTo>
                      <a:pt x="150179" y="62214"/>
                    </a:moveTo>
                    <a:cubicBezTo>
                      <a:pt x="160350" y="52043"/>
                      <a:pt x="173766" y="46525"/>
                      <a:pt x="188048" y="46525"/>
                    </a:cubicBezTo>
                    <a:cubicBezTo>
                      <a:pt x="217586" y="46525"/>
                      <a:pt x="241606" y="70545"/>
                      <a:pt x="241606" y="100083"/>
                    </a:cubicBezTo>
                    <a:cubicBezTo>
                      <a:pt x="241606" y="114365"/>
                      <a:pt x="235980" y="127782"/>
                      <a:pt x="225918" y="137953"/>
                    </a:cubicBezTo>
                    <a:cubicBezTo>
                      <a:pt x="215747" y="148123"/>
                      <a:pt x="202331" y="153641"/>
                      <a:pt x="188048" y="153641"/>
                    </a:cubicBezTo>
                    <a:lnTo>
                      <a:pt x="188048" y="153641"/>
                    </a:lnTo>
                    <a:cubicBezTo>
                      <a:pt x="158510" y="153641"/>
                      <a:pt x="134490" y="129621"/>
                      <a:pt x="134382" y="100083"/>
                    </a:cubicBezTo>
                    <a:cubicBezTo>
                      <a:pt x="134382" y="85801"/>
                      <a:pt x="140008" y="72276"/>
                      <a:pt x="150071" y="62214"/>
                    </a:cubicBezTo>
                    <a:close/>
                    <a:moveTo>
                      <a:pt x="67948" y="14390"/>
                    </a:moveTo>
                    <a:cubicBezTo>
                      <a:pt x="97487" y="14390"/>
                      <a:pt x="121506" y="38410"/>
                      <a:pt x="121615" y="67948"/>
                    </a:cubicBezTo>
                    <a:cubicBezTo>
                      <a:pt x="121615" y="82231"/>
                      <a:pt x="115988" y="95755"/>
                      <a:pt x="105926" y="105818"/>
                    </a:cubicBezTo>
                    <a:cubicBezTo>
                      <a:pt x="95755" y="115988"/>
                      <a:pt x="82339" y="121506"/>
                      <a:pt x="68056" y="121506"/>
                    </a:cubicBezTo>
                    <a:lnTo>
                      <a:pt x="68056" y="121506"/>
                    </a:lnTo>
                    <a:cubicBezTo>
                      <a:pt x="38518" y="121506"/>
                      <a:pt x="14498" y="97486"/>
                      <a:pt x="14391" y="67948"/>
                    </a:cubicBezTo>
                    <a:cubicBezTo>
                      <a:pt x="14391" y="53666"/>
                      <a:pt x="20016" y="40141"/>
                      <a:pt x="30079" y="30079"/>
                    </a:cubicBezTo>
                    <a:cubicBezTo>
                      <a:pt x="40249" y="19908"/>
                      <a:pt x="53666" y="14390"/>
                      <a:pt x="67948" y="14390"/>
                    </a:cubicBezTo>
                    <a:close/>
                  </a:path>
                </a:pathLst>
              </a:custGeom>
              <a:solidFill>
                <a:srgbClr val="272525"/>
              </a:solidFill>
              <a:ln w="10814" cap="flat">
                <a:noFill/>
                <a:prstDash val="solid"/>
                <a:miter/>
              </a:ln>
            </p:spPr>
            <p:txBody>
              <a:bodyPr rtlCol="0" anchor="ctr"/>
              <a:lstStyle/>
              <a:p>
                <a:endParaRPr lang="en-US"/>
              </a:p>
            </p:txBody>
          </p:sp>
        </p:grpSp>
      </p:grpSp>
      <p:grpSp>
        <p:nvGrpSpPr>
          <p:cNvPr id="199" name="Group 198">
            <a:extLst>
              <a:ext uri="{FF2B5EF4-FFF2-40B4-BE49-F238E27FC236}">
                <a16:creationId xmlns:a16="http://schemas.microsoft.com/office/drawing/2014/main" id="{C45112B2-4F66-FF8A-F2D5-983F34531108}"/>
              </a:ext>
            </a:extLst>
          </p:cNvPr>
          <p:cNvGrpSpPr/>
          <p:nvPr/>
        </p:nvGrpSpPr>
        <p:grpSpPr>
          <a:xfrm>
            <a:off x="3382163" y="3614444"/>
            <a:ext cx="2046836" cy="1917050"/>
            <a:chOff x="3456838" y="3614444"/>
            <a:chExt cx="2046836" cy="1917050"/>
          </a:xfrm>
        </p:grpSpPr>
        <p:grpSp>
          <p:nvGrpSpPr>
            <p:cNvPr id="46" name="Group 45">
              <a:extLst>
                <a:ext uri="{FF2B5EF4-FFF2-40B4-BE49-F238E27FC236}">
                  <a16:creationId xmlns:a16="http://schemas.microsoft.com/office/drawing/2014/main" id="{2BB8CE2E-41AF-91A2-FB11-CD8467A9CB9B}"/>
                </a:ext>
              </a:extLst>
            </p:cNvPr>
            <p:cNvGrpSpPr/>
            <p:nvPr/>
          </p:nvGrpSpPr>
          <p:grpSpPr>
            <a:xfrm>
              <a:off x="3456838" y="3614444"/>
              <a:ext cx="2046836" cy="1917050"/>
              <a:chOff x="3299565" y="2769402"/>
              <a:chExt cx="2046836" cy="1917050"/>
            </a:xfrm>
          </p:grpSpPr>
          <p:sp>
            <p:nvSpPr>
              <p:cNvPr id="47" name="Diamond 46">
                <a:extLst>
                  <a:ext uri="{FF2B5EF4-FFF2-40B4-BE49-F238E27FC236}">
                    <a16:creationId xmlns:a16="http://schemas.microsoft.com/office/drawing/2014/main" id="{E6008B9A-FFD5-AB3C-A70A-7C63D89E89BF}"/>
                  </a:ext>
                </a:extLst>
              </p:cNvPr>
              <p:cNvSpPr/>
              <p:nvPr/>
            </p:nvSpPr>
            <p:spPr>
              <a:xfrm>
                <a:off x="3711848" y="2769402"/>
                <a:ext cx="1301934" cy="1301934"/>
              </a:xfrm>
              <a:prstGeom prst="diamond">
                <a:avLst/>
              </a:prstGeom>
              <a:solidFill>
                <a:schemeClr val="bg1">
                  <a:lumMod val="95000"/>
                </a:schemeClr>
              </a:solidFill>
              <a:ln w="254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TextBox 47">
                <a:extLst>
                  <a:ext uri="{FF2B5EF4-FFF2-40B4-BE49-F238E27FC236}">
                    <a16:creationId xmlns:a16="http://schemas.microsoft.com/office/drawing/2014/main" id="{3C50B752-EE67-353C-E240-2FC32CC78801}"/>
                  </a:ext>
                </a:extLst>
              </p:cNvPr>
              <p:cNvSpPr txBox="1"/>
              <p:nvPr/>
            </p:nvSpPr>
            <p:spPr>
              <a:xfrm>
                <a:off x="3299565" y="4285958"/>
                <a:ext cx="20468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فجوة الأداء المالي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2" name="Graphic 2">
              <a:extLst>
                <a:ext uri="{FF2B5EF4-FFF2-40B4-BE49-F238E27FC236}">
                  <a16:creationId xmlns:a16="http://schemas.microsoft.com/office/drawing/2014/main" id="{EFB45492-382C-A316-F087-BDBD85604D42}"/>
                </a:ext>
              </a:extLst>
            </p:cNvPr>
            <p:cNvGrpSpPr/>
            <p:nvPr/>
          </p:nvGrpSpPr>
          <p:grpSpPr>
            <a:xfrm>
              <a:off x="4186446" y="4073793"/>
              <a:ext cx="667283" cy="446027"/>
              <a:chOff x="7991636" y="5780350"/>
              <a:chExt cx="667283" cy="446027"/>
            </a:xfrm>
            <a:noFill/>
          </p:grpSpPr>
          <p:grpSp>
            <p:nvGrpSpPr>
              <p:cNvPr id="53" name="Graphic 2">
                <a:extLst>
                  <a:ext uri="{FF2B5EF4-FFF2-40B4-BE49-F238E27FC236}">
                    <a16:creationId xmlns:a16="http://schemas.microsoft.com/office/drawing/2014/main" id="{AA3111D8-D7F2-9CEA-F23B-566B4B009C6B}"/>
                  </a:ext>
                </a:extLst>
              </p:cNvPr>
              <p:cNvGrpSpPr/>
              <p:nvPr/>
            </p:nvGrpSpPr>
            <p:grpSpPr>
              <a:xfrm>
                <a:off x="7991636" y="5780436"/>
                <a:ext cx="667283" cy="445941"/>
                <a:chOff x="7991636" y="5780436"/>
                <a:chExt cx="667283" cy="445941"/>
              </a:xfrm>
              <a:noFill/>
            </p:grpSpPr>
            <p:sp>
              <p:nvSpPr>
                <p:cNvPr id="127" name="Freeform: Shape 126">
                  <a:extLst>
                    <a:ext uri="{FF2B5EF4-FFF2-40B4-BE49-F238E27FC236}">
                      <a16:creationId xmlns:a16="http://schemas.microsoft.com/office/drawing/2014/main" id="{34BD2AEB-CC7F-04C3-CEBD-38D7AE07D3C5}"/>
                    </a:ext>
                  </a:extLst>
                </p:cNvPr>
                <p:cNvSpPr/>
                <p:nvPr/>
              </p:nvSpPr>
              <p:spPr>
                <a:xfrm>
                  <a:off x="8429691" y="6042241"/>
                  <a:ext cx="229228" cy="83067"/>
                </a:xfrm>
                <a:custGeom>
                  <a:avLst/>
                  <a:gdLst>
                    <a:gd name="connsiteX0" fmla="*/ 43034 w 229228"/>
                    <a:gd name="connsiteY0" fmla="*/ 24174 h 83067"/>
                    <a:gd name="connsiteX1" fmla="*/ 87868 w 229228"/>
                    <a:gd name="connsiteY1" fmla="*/ 26917 h 83067"/>
                    <a:gd name="connsiteX2" fmla="*/ 97641 w 229228"/>
                    <a:gd name="connsiteY2" fmla="*/ 26746 h 83067"/>
                    <a:gd name="connsiteX3" fmla="*/ 107242 w 229228"/>
                    <a:gd name="connsiteY3" fmla="*/ 26403 h 83067"/>
                    <a:gd name="connsiteX4" fmla="*/ 112557 w 229228"/>
                    <a:gd name="connsiteY4" fmla="*/ 26060 h 83067"/>
                    <a:gd name="connsiteX5" fmla="*/ 123102 w 229228"/>
                    <a:gd name="connsiteY5" fmla="*/ 25203 h 83067"/>
                    <a:gd name="connsiteX6" fmla="*/ 129874 w 229228"/>
                    <a:gd name="connsiteY6" fmla="*/ 24431 h 83067"/>
                    <a:gd name="connsiteX7" fmla="*/ 134760 w 229228"/>
                    <a:gd name="connsiteY7" fmla="*/ 23831 h 83067"/>
                    <a:gd name="connsiteX8" fmla="*/ 136389 w 229228"/>
                    <a:gd name="connsiteY8" fmla="*/ 23574 h 83067"/>
                    <a:gd name="connsiteX9" fmla="*/ 167678 w 229228"/>
                    <a:gd name="connsiteY9" fmla="*/ 17574 h 83067"/>
                    <a:gd name="connsiteX10" fmla="*/ 175136 w 229228"/>
                    <a:gd name="connsiteY10" fmla="*/ 15516 h 83067"/>
                    <a:gd name="connsiteX11" fmla="*/ 188767 w 229228"/>
                    <a:gd name="connsiteY11" fmla="*/ 10887 h 83067"/>
                    <a:gd name="connsiteX12" fmla="*/ 194853 w 229228"/>
                    <a:gd name="connsiteY12" fmla="*/ 8401 h 83067"/>
                    <a:gd name="connsiteX13" fmla="*/ 195024 w 229228"/>
                    <a:gd name="connsiteY13" fmla="*/ 8401 h 83067"/>
                    <a:gd name="connsiteX14" fmla="*/ 200683 w 229228"/>
                    <a:gd name="connsiteY14" fmla="*/ 5743 h 83067"/>
                    <a:gd name="connsiteX15" fmla="*/ 210798 w 229228"/>
                    <a:gd name="connsiteY15" fmla="*/ 0 h 83067"/>
                    <a:gd name="connsiteX16" fmla="*/ 229229 w 229228"/>
                    <a:gd name="connsiteY16" fmla="*/ 26146 h 83067"/>
                    <a:gd name="connsiteX17" fmla="*/ 210798 w 229228"/>
                    <a:gd name="connsiteY17" fmla="*/ 52292 h 83067"/>
                    <a:gd name="connsiteX18" fmla="*/ 201111 w 229228"/>
                    <a:gd name="connsiteY18" fmla="*/ 57864 h 83067"/>
                    <a:gd name="connsiteX19" fmla="*/ 200683 w 229228"/>
                    <a:gd name="connsiteY19" fmla="*/ 58035 h 83067"/>
                    <a:gd name="connsiteX20" fmla="*/ 195024 w 229228"/>
                    <a:gd name="connsiteY20" fmla="*/ 60693 h 83067"/>
                    <a:gd name="connsiteX21" fmla="*/ 194853 w 229228"/>
                    <a:gd name="connsiteY21" fmla="*/ 60693 h 83067"/>
                    <a:gd name="connsiteX22" fmla="*/ 188767 w 229228"/>
                    <a:gd name="connsiteY22" fmla="*/ 63179 h 83067"/>
                    <a:gd name="connsiteX23" fmla="*/ 175136 w 229228"/>
                    <a:gd name="connsiteY23" fmla="*/ 67808 h 83067"/>
                    <a:gd name="connsiteX24" fmla="*/ 167678 w 229228"/>
                    <a:gd name="connsiteY24" fmla="*/ 69866 h 83067"/>
                    <a:gd name="connsiteX25" fmla="*/ 136389 w 229228"/>
                    <a:gd name="connsiteY25" fmla="*/ 75866 h 83067"/>
                    <a:gd name="connsiteX26" fmla="*/ 134760 w 229228"/>
                    <a:gd name="connsiteY26" fmla="*/ 76123 h 83067"/>
                    <a:gd name="connsiteX27" fmla="*/ 129874 w 229228"/>
                    <a:gd name="connsiteY27" fmla="*/ 76723 h 83067"/>
                    <a:gd name="connsiteX28" fmla="*/ 123102 w 229228"/>
                    <a:gd name="connsiteY28" fmla="*/ 77495 h 83067"/>
                    <a:gd name="connsiteX29" fmla="*/ 112557 w 229228"/>
                    <a:gd name="connsiteY29" fmla="*/ 78352 h 83067"/>
                    <a:gd name="connsiteX30" fmla="*/ 107242 w 229228"/>
                    <a:gd name="connsiteY30" fmla="*/ 78695 h 83067"/>
                    <a:gd name="connsiteX31" fmla="*/ 100556 w 229228"/>
                    <a:gd name="connsiteY31" fmla="*/ 79038 h 83067"/>
                    <a:gd name="connsiteX32" fmla="*/ 95155 w 229228"/>
                    <a:gd name="connsiteY32" fmla="*/ 79038 h 83067"/>
                    <a:gd name="connsiteX33" fmla="*/ 87868 w 229228"/>
                    <a:gd name="connsiteY33" fmla="*/ 79038 h 83067"/>
                    <a:gd name="connsiteX34" fmla="*/ 19631 w 229228"/>
                    <a:gd name="connsiteY34" fmla="*/ 72437 h 83067"/>
                    <a:gd name="connsiteX35" fmla="*/ 0 w 229228"/>
                    <a:gd name="connsiteY35" fmla="*/ 83068 h 83067"/>
                    <a:gd name="connsiteX36" fmla="*/ 45435 w 229228"/>
                    <a:gd name="connsiteY36" fmla="*/ 35576 h 83067"/>
                    <a:gd name="connsiteX37" fmla="*/ 43034 w 229228"/>
                    <a:gd name="connsiteY37" fmla="*/ 24003 h 8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9228" h="83067">
                      <a:moveTo>
                        <a:pt x="43034" y="24174"/>
                      </a:moveTo>
                      <a:cubicBezTo>
                        <a:pt x="57179" y="25974"/>
                        <a:pt x="72181" y="26917"/>
                        <a:pt x="87868" y="26917"/>
                      </a:cubicBezTo>
                      <a:cubicBezTo>
                        <a:pt x="91126" y="26917"/>
                        <a:pt x="94383" y="26917"/>
                        <a:pt x="97641" y="26746"/>
                      </a:cubicBezTo>
                      <a:cubicBezTo>
                        <a:pt x="100898" y="26746"/>
                        <a:pt x="104070" y="26575"/>
                        <a:pt x="107242" y="26403"/>
                      </a:cubicBezTo>
                      <a:cubicBezTo>
                        <a:pt x="109042" y="26403"/>
                        <a:pt x="110842" y="26232"/>
                        <a:pt x="112557" y="26060"/>
                      </a:cubicBezTo>
                      <a:cubicBezTo>
                        <a:pt x="116158" y="25803"/>
                        <a:pt x="119672" y="25546"/>
                        <a:pt x="123102" y="25203"/>
                      </a:cubicBezTo>
                      <a:cubicBezTo>
                        <a:pt x="125416" y="24946"/>
                        <a:pt x="127645" y="24688"/>
                        <a:pt x="129874" y="24431"/>
                      </a:cubicBezTo>
                      <a:cubicBezTo>
                        <a:pt x="131502" y="24260"/>
                        <a:pt x="133217" y="24089"/>
                        <a:pt x="134760" y="23831"/>
                      </a:cubicBezTo>
                      <a:cubicBezTo>
                        <a:pt x="135360" y="23831"/>
                        <a:pt x="135874" y="23660"/>
                        <a:pt x="136389" y="23574"/>
                      </a:cubicBezTo>
                      <a:cubicBezTo>
                        <a:pt x="147533" y="22117"/>
                        <a:pt x="158077" y="20059"/>
                        <a:pt x="167678" y="17574"/>
                      </a:cubicBezTo>
                      <a:cubicBezTo>
                        <a:pt x="170250" y="16888"/>
                        <a:pt x="172736" y="16202"/>
                        <a:pt x="175136" y="15516"/>
                      </a:cubicBezTo>
                      <a:cubicBezTo>
                        <a:pt x="180023" y="14059"/>
                        <a:pt x="184480" y="12601"/>
                        <a:pt x="188767" y="10887"/>
                      </a:cubicBezTo>
                      <a:cubicBezTo>
                        <a:pt x="190824" y="10115"/>
                        <a:pt x="192967" y="9258"/>
                        <a:pt x="194853" y="8401"/>
                      </a:cubicBezTo>
                      <a:lnTo>
                        <a:pt x="195024" y="8401"/>
                      </a:lnTo>
                      <a:cubicBezTo>
                        <a:pt x="196996" y="7458"/>
                        <a:pt x="198882" y="6686"/>
                        <a:pt x="200683" y="5743"/>
                      </a:cubicBezTo>
                      <a:cubicBezTo>
                        <a:pt x="204369" y="4029"/>
                        <a:pt x="207797" y="2057"/>
                        <a:pt x="210798" y="0"/>
                      </a:cubicBezTo>
                      <a:cubicBezTo>
                        <a:pt x="222456" y="7801"/>
                        <a:pt x="229229" y="16631"/>
                        <a:pt x="229229" y="26146"/>
                      </a:cubicBezTo>
                      <a:cubicBezTo>
                        <a:pt x="229229" y="35661"/>
                        <a:pt x="222542" y="44662"/>
                        <a:pt x="210798" y="52292"/>
                      </a:cubicBezTo>
                      <a:cubicBezTo>
                        <a:pt x="207883" y="54178"/>
                        <a:pt x="204626" y="56064"/>
                        <a:pt x="201111" y="57864"/>
                      </a:cubicBezTo>
                      <a:cubicBezTo>
                        <a:pt x="201111" y="57864"/>
                        <a:pt x="200854" y="58035"/>
                        <a:pt x="200683" y="58035"/>
                      </a:cubicBezTo>
                      <a:cubicBezTo>
                        <a:pt x="198882" y="58978"/>
                        <a:pt x="196996" y="59750"/>
                        <a:pt x="195024" y="60693"/>
                      </a:cubicBezTo>
                      <a:lnTo>
                        <a:pt x="194853" y="60693"/>
                      </a:lnTo>
                      <a:cubicBezTo>
                        <a:pt x="192795" y="61636"/>
                        <a:pt x="190824" y="62322"/>
                        <a:pt x="188767" y="63179"/>
                      </a:cubicBezTo>
                      <a:cubicBezTo>
                        <a:pt x="184480" y="64893"/>
                        <a:pt x="180023" y="66351"/>
                        <a:pt x="175136" y="67808"/>
                      </a:cubicBezTo>
                      <a:cubicBezTo>
                        <a:pt x="172736" y="68580"/>
                        <a:pt x="170250" y="69265"/>
                        <a:pt x="167678" y="69866"/>
                      </a:cubicBezTo>
                      <a:cubicBezTo>
                        <a:pt x="158077" y="72352"/>
                        <a:pt x="147533" y="74409"/>
                        <a:pt x="136389" y="75866"/>
                      </a:cubicBezTo>
                      <a:cubicBezTo>
                        <a:pt x="135874" y="75866"/>
                        <a:pt x="135360" y="76038"/>
                        <a:pt x="134760" y="76123"/>
                      </a:cubicBezTo>
                      <a:cubicBezTo>
                        <a:pt x="133217" y="76381"/>
                        <a:pt x="131502" y="76552"/>
                        <a:pt x="129874" y="76723"/>
                      </a:cubicBezTo>
                      <a:cubicBezTo>
                        <a:pt x="127645" y="77067"/>
                        <a:pt x="125330" y="77238"/>
                        <a:pt x="123102" y="77495"/>
                      </a:cubicBezTo>
                      <a:cubicBezTo>
                        <a:pt x="119672" y="77838"/>
                        <a:pt x="116158" y="78095"/>
                        <a:pt x="112557" y="78352"/>
                      </a:cubicBezTo>
                      <a:cubicBezTo>
                        <a:pt x="110842" y="78524"/>
                        <a:pt x="109042" y="78610"/>
                        <a:pt x="107242" y="78695"/>
                      </a:cubicBezTo>
                      <a:cubicBezTo>
                        <a:pt x="105013" y="78695"/>
                        <a:pt x="102784" y="78952"/>
                        <a:pt x="100556" y="79038"/>
                      </a:cubicBezTo>
                      <a:cubicBezTo>
                        <a:pt x="98755" y="79038"/>
                        <a:pt x="96955" y="79038"/>
                        <a:pt x="95155" y="79038"/>
                      </a:cubicBezTo>
                      <a:cubicBezTo>
                        <a:pt x="92755" y="79038"/>
                        <a:pt x="90269" y="79038"/>
                        <a:pt x="87868" y="79038"/>
                      </a:cubicBezTo>
                      <a:cubicBezTo>
                        <a:pt x="63179" y="79038"/>
                        <a:pt x="39862" y="76723"/>
                        <a:pt x="19631" y="72437"/>
                      </a:cubicBezTo>
                      <a:cubicBezTo>
                        <a:pt x="13887" y="76209"/>
                        <a:pt x="7373" y="79810"/>
                        <a:pt x="0" y="83068"/>
                      </a:cubicBezTo>
                      <a:cubicBezTo>
                        <a:pt x="28461" y="70209"/>
                        <a:pt x="45435" y="53663"/>
                        <a:pt x="45435" y="35576"/>
                      </a:cubicBezTo>
                      <a:cubicBezTo>
                        <a:pt x="45435" y="31633"/>
                        <a:pt x="44577" y="27775"/>
                        <a:pt x="43034" y="24003"/>
                      </a:cubicBezTo>
                      <a:close/>
                    </a:path>
                  </a:pathLst>
                </a:custGeom>
                <a:noFill/>
                <a:ln w="11144" cap="rnd">
                  <a:solidFill>
                    <a:srgbClr val="000000"/>
                  </a:solidFill>
                  <a:prstDash val="solid"/>
                  <a:round/>
                </a:ln>
              </p:spPr>
              <p:txBody>
                <a:bodyPr rtlCol="0" anchor="ctr"/>
                <a:lstStyle/>
                <a:p>
                  <a:endParaRPr lang="en-US"/>
                </a:p>
              </p:txBody>
            </p:sp>
            <p:sp>
              <p:nvSpPr>
                <p:cNvPr id="128" name="Freeform: Shape 127">
                  <a:extLst>
                    <a:ext uri="{FF2B5EF4-FFF2-40B4-BE49-F238E27FC236}">
                      <a16:creationId xmlns:a16="http://schemas.microsoft.com/office/drawing/2014/main" id="{4BD29BF7-83D1-4437-0741-6CF639839C0B}"/>
                    </a:ext>
                  </a:extLst>
                </p:cNvPr>
                <p:cNvSpPr/>
                <p:nvPr/>
              </p:nvSpPr>
              <p:spPr>
                <a:xfrm>
                  <a:off x="8438864" y="5938170"/>
                  <a:ext cx="219884" cy="78781"/>
                </a:xfrm>
                <a:custGeom>
                  <a:avLst/>
                  <a:gdLst>
                    <a:gd name="connsiteX0" fmla="*/ 36262 w 219884"/>
                    <a:gd name="connsiteY0" fmla="*/ 66094 h 78781"/>
                    <a:gd name="connsiteX1" fmla="*/ 10459 w 219884"/>
                    <a:gd name="connsiteY1" fmla="*/ 29318 h 78781"/>
                    <a:gd name="connsiteX2" fmla="*/ 0 w 219884"/>
                    <a:gd name="connsiteY2" fmla="*/ 35404 h 78781"/>
                    <a:gd name="connsiteX3" fmla="*/ 19802 w 219884"/>
                    <a:gd name="connsiteY3" fmla="*/ 22117 h 78781"/>
                    <a:gd name="connsiteX4" fmla="*/ 19802 w 219884"/>
                    <a:gd name="connsiteY4" fmla="*/ 22117 h 78781"/>
                    <a:gd name="connsiteX5" fmla="*/ 78610 w 219884"/>
                    <a:gd name="connsiteY5" fmla="*/ 27003 h 78781"/>
                    <a:gd name="connsiteX6" fmla="*/ 88468 w 219884"/>
                    <a:gd name="connsiteY6" fmla="*/ 26832 h 78781"/>
                    <a:gd name="connsiteX7" fmla="*/ 98155 w 219884"/>
                    <a:gd name="connsiteY7" fmla="*/ 26489 h 78781"/>
                    <a:gd name="connsiteX8" fmla="*/ 121215 w 219884"/>
                    <a:gd name="connsiteY8" fmla="*/ 24517 h 78781"/>
                    <a:gd name="connsiteX9" fmla="*/ 127130 w 219884"/>
                    <a:gd name="connsiteY9" fmla="*/ 23745 h 78781"/>
                    <a:gd name="connsiteX10" fmla="*/ 173593 w 219884"/>
                    <a:gd name="connsiteY10" fmla="*/ 13201 h 78781"/>
                    <a:gd name="connsiteX11" fmla="*/ 179937 w 219884"/>
                    <a:gd name="connsiteY11" fmla="*/ 10887 h 78781"/>
                    <a:gd name="connsiteX12" fmla="*/ 185509 w 219884"/>
                    <a:gd name="connsiteY12" fmla="*/ 8658 h 78781"/>
                    <a:gd name="connsiteX13" fmla="*/ 195710 w 219884"/>
                    <a:gd name="connsiteY13" fmla="*/ 3686 h 78781"/>
                    <a:gd name="connsiteX14" fmla="*/ 199311 w 219884"/>
                    <a:gd name="connsiteY14" fmla="*/ 1629 h 78781"/>
                    <a:gd name="connsiteX15" fmla="*/ 201882 w 219884"/>
                    <a:gd name="connsiteY15" fmla="*/ 0 h 78781"/>
                    <a:gd name="connsiteX16" fmla="*/ 219885 w 219884"/>
                    <a:gd name="connsiteY16" fmla="*/ 25803 h 78781"/>
                    <a:gd name="connsiteX17" fmla="*/ 201454 w 219884"/>
                    <a:gd name="connsiteY17" fmla="*/ 51864 h 78781"/>
                    <a:gd name="connsiteX18" fmla="*/ 191338 w 219884"/>
                    <a:gd name="connsiteY18" fmla="*/ 57607 h 78781"/>
                    <a:gd name="connsiteX19" fmla="*/ 185681 w 219884"/>
                    <a:gd name="connsiteY19" fmla="*/ 60264 h 78781"/>
                    <a:gd name="connsiteX20" fmla="*/ 185509 w 219884"/>
                    <a:gd name="connsiteY20" fmla="*/ 60264 h 78781"/>
                    <a:gd name="connsiteX21" fmla="*/ 179422 w 219884"/>
                    <a:gd name="connsiteY21" fmla="*/ 62751 h 78781"/>
                    <a:gd name="connsiteX22" fmla="*/ 165792 w 219884"/>
                    <a:gd name="connsiteY22" fmla="*/ 67380 h 78781"/>
                    <a:gd name="connsiteX23" fmla="*/ 158334 w 219884"/>
                    <a:gd name="connsiteY23" fmla="*/ 69437 h 78781"/>
                    <a:gd name="connsiteX24" fmla="*/ 127045 w 219884"/>
                    <a:gd name="connsiteY24" fmla="*/ 75438 h 78781"/>
                    <a:gd name="connsiteX25" fmla="*/ 125416 w 219884"/>
                    <a:gd name="connsiteY25" fmla="*/ 75695 h 78781"/>
                    <a:gd name="connsiteX26" fmla="*/ 120529 w 219884"/>
                    <a:gd name="connsiteY26" fmla="*/ 76295 h 78781"/>
                    <a:gd name="connsiteX27" fmla="*/ 113757 w 219884"/>
                    <a:gd name="connsiteY27" fmla="*/ 77067 h 78781"/>
                    <a:gd name="connsiteX28" fmla="*/ 103127 w 219884"/>
                    <a:gd name="connsiteY28" fmla="*/ 77924 h 78781"/>
                    <a:gd name="connsiteX29" fmla="*/ 97898 w 219884"/>
                    <a:gd name="connsiteY29" fmla="*/ 78267 h 78781"/>
                    <a:gd name="connsiteX30" fmla="*/ 88297 w 219884"/>
                    <a:gd name="connsiteY30" fmla="*/ 78610 h 78781"/>
                    <a:gd name="connsiteX31" fmla="*/ 78524 w 219884"/>
                    <a:gd name="connsiteY31" fmla="*/ 78781 h 78781"/>
                    <a:gd name="connsiteX32" fmla="*/ 34376 w 219884"/>
                    <a:gd name="connsiteY32" fmla="*/ 76124 h 78781"/>
                    <a:gd name="connsiteX33" fmla="*/ 36090 w 219884"/>
                    <a:gd name="connsiteY33" fmla="*/ 66265 h 7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9884" h="78781">
                      <a:moveTo>
                        <a:pt x="36262" y="66094"/>
                      </a:moveTo>
                      <a:cubicBezTo>
                        <a:pt x="36262" y="52721"/>
                        <a:pt x="26918" y="40205"/>
                        <a:pt x="10459" y="29318"/>
                      </a:cubicBezTo>
                      <a:cubicBezTo>
                        <a:pt x="7287" y="31375"/>
                        <a:pt x="3772" y="33518"/>
                        <a:pt x="0" y="35404"/>
                      </a:cubicBezTo>
                      <a:cubicBezTo>
                        <a:pt x="7801" y="31289"/>
                        <a:pt x="14402" y="26832"/>
                        <a:pt x="19802" y="22117"/>
                      </a:cubicBezTo>
                      <a:lnTo>
                        <a:pt x="19802" y="22117"/>
                      </a:lnTo>
                      <a:cubicBezTo>
                        <a:pt x="37719" y="25289"/>
                        <a:pt x="57607" y="27003"/>
                        <a:pt x="78610" y="27003"/>
                      </a:cubicBezTo>
                      <a:cubicBezTo>
                        <a:pt x="81953" y="27003"/>
                        <a:pt x="85211" y="26918"/>
                        <a:pt x="88468" y="26832"/>
                      </a:cubicBezTo>
                      <a:cubicBezTo>
                        <a:pt x="91726" y="26832"/>
                        <a:pt x="94983" y="26660"/>
                        <a:pt x="98155" y="26489"/>
                      </a:cubicBezTo>
                      <a:cubicBezTo>
                        <a:pt x="106128" y="26060"/>
                        <a:pt x="113843" y="25374"/>
                        <a:pt x="121215" y="24517"/>
                      </a:cubicBezTo>
                      <a:cubicBezTo>
                        <a:pt x="123273" y="24346"/>
                        <a:pt x="125244" y="24089"/>
                        <a:pt x="127130" y="23745"/>
                      </a:cubicBezTo>
                      <a:cubicBezTo>
                        <a:pt x="144447" y="21431"/>
                        <a:pt x="160134" y="17831"/>
                        <a:pt x="173593" y="13201"/>
                      </a:cubicBezTo>
                      <a:cubicBezTo>
                        <a:pt x="175736" y="12430"/>
                        <a:pt x="177879" y="11744"/>
                        <a:pt x="179937" y="10887"/>
                      </a:cubicBezTo>
                      <a:cubicBezTo>
                        <a:pt x="181909" y="10115"/>
                        <a:pt x="183794" y="9344"/>
                        <a:pt x="185509" y="8658"/>
                      </a:cubicBezTo>
                      <a:cubicBezTo>
                        <a:pt x="189195" y="7115"/>
                        <a:pt x="192624" y="5401"/>
                        <a:pt x="195710" y="3686"/>
                      </a:cubicBezTo>
                      <a:cubicBezTo>
                        <a:pt x="196996" y="3000"/>
                        <a:pt x="198110" y="2400"/>
                        <a:pt x="199311" y="1629"/>
                      </a:cubicBezTo>
                      <a:cubicBezTo>
                        <a:pt x="200253" y="1114"/>
                        <a:pt x="201111" y="514"/>
                        <a:pt x="201882" y="0"/>
                      </a:cubicBezTo>
                      <a:cubicBezTo>
                        <a:pt x="213455" y="7715"/>
                        <a:pt x="219885" y="16459"/>
                        <a:pt x="219885" y="25803"/>
                      </a:cubicBezTo>
                      <a:cubicBezTo>
                        <a:pt x="219885" y="35147"/>
                        <a:pt x="213198" y="44234"/>
                        <a:pt x="201454" y="51864"/>
                      </a:cubicBezTo>
                      <a:cubicBezTo>
                        <a:pt x="198454" y="53921"/>
                        <a:pt x="195024" y="55892"/>
                        <a:pt x="191338" y="57607"/>
                      </a:cubicBezTo>
                      <a:cubicBezTo>
                        <a:pt x="189538" y="58550"/>
                        <a:pt x="187652" y="59407"/>
                        <a:pt x="185681" y="60264"/>
                      </a:cubicBezTo>
                      <a:lnTo>
                        <a:pt x="185509" y="60264"/>
                      </a:lnTo>
                      <a:cubicBezTo>
                        <a:pt x="183452" y="61208"/>
                        <a:pt x="181480" y="61979"/>
                        <a:pt x="179422" y="62751"/>
                      </a:cubicBezTo>
                      <a:cubicBezTo>
                        <a:pt x="175136" y="64465"/>
                        <a:pt x="170679" y="65923"/>
                        <a:pt x="165792" y="67380"/>
                      </a:cubicBezTo>
                      <a:cubicBezTo>
                        <a:pt x="163392" y="68151"/>
                        <a:pt x="160906" y="68837"/>
                        <a:pt x="158334" y="69437"/>
                      </a:cubicBezTo>
                      <a:cubicBezTo>
                        <a:pt x="148733" y="71923"/>
                        <a:pt x="138189" y="73981"/>
                        <a:pt x="127045" y="75438"/>
                      </a:cubicBezTo>
                      <a:cubicBezTo>
                        <a:pt x="126530" y="75524"/>
                        <a:pt x="126016" y="75610"/>
                        <a:pt x="125416" y="75695"/>
                      </a:cubicBezTo>
                      <a:cubicBezTo>
                        <a:pt x="123873" y="75952"/>
                        <a:pt x="122158" y="76124"/>
                        <a:pt x="120529" y="76295"/>
                      </a:cubicBezTo>
                      <a:cubicBezTo>
                        <a:pt x="118300" y="76638"/>
                        <a:pt x="115986" y="76809"/>
                        <a:pt x="113757" y="77067"/>
                      </a:cubicBezTo>
                      <a:cubicBezTo>
                        <a:pt x="110242" y="77409"/>
                        <a:pt x="106728" y="77753"/>
                        <a:pt x="103127" y="77924"/>
                      </a:cubicBezTo>
                      <a:cubicBezTo>
                        <a:pt x="101413" y="78095"/>
                        <a:pt x="99612" y="78181"/>
                        <a:pt x="97898" y="78267"/>
                      </a:cubicBezTo>
                      <a:cubicBezTo>
                        <a:pt x="94726" y="78438"/>
                        <a:pt x="91554" y="78524"/>
                        <a:pt x="88297" y="78610"/>
                      </a:cubicBezTo>
                      <a:cubicBezTo>
                        <a:pt x="85039" y="78610"/>
                        <a:pt x="81782" y="78781"/>
                        <a:pt x="78524" y="78781"/>
                      </a:cubicBezTo>
                      <a:cubicBezTo>
                        <a:pt x="63093" y="78781"/>
                        <a:pt x="48263" y="77838"/>
                        <a:pt x="34376" y="76124"/>
                      </a:cubicBezTo>
                      <a:cubicBezTo>
                        <a:pt x="35576" y="72952"/>
                        <a:pt x="36090" y="69609"/>
                        <a:pt x="36090" y="66265"/>
                      </a:cubicBezTo>
                      <a:close/>
                    </a:path>
                  </a:pathLst>
                </a:custGeom>
                <a:noFill/>
                <a:ln w="11144" cap="rnd">
                  <a:solidFill>
                    <a:srgbClr val="000000"/>
                  </a:solidFill>
                  <a:prstDash val="solid"/>
                  <a:round/>
                </a:ln>
              </p:spPr>
              <p:txBody>
                <a:bodyPr rtlCol="0" anchor="ctr"/>
                <a:lstStyle/>
                <a:p>
                  <a:endParaRPr lang="en-US"/>
                </a:p>
              </p:txBody>
            </p:sp>
            <p:sp>
              <p:nvSpPr>
                <p:cNvPr id="129" name="Freeform: Shape 128">
                  <a:extLst>
                    <a:ext uri="{FF2B5EF4-FFF2-40B4-BE49-F238E27FC236}">
                      <a16:creationId xmlns:a16="http://schemas.microsoft.com/office/drawing/2014/main" id="{3522A86C-4D6C-E9C4-AB86-735B7F860CBC}"/>
                    </a:ext>
                  </a:extLst>
                </p:cNvPr>
                <p:cNvSpPr/>
                <p:nvPr/>
              </p:nvSpPr>
              <p:spPr>
                <a:xfrm>
                  <a:off x="7991808" y="6015751"/>
                  <a:ext cx="110499" cy="75266"/>
                </a:xfrm>
                <a:custGeom>
                  <a:avLst/>
                  <a:gdLst>
                    <a:gd name="connsiteX0" fmla="*/ 110499 w 110499"/>
                    <a:gd name="connsiteY0" fmla="*/ 25632 h 75266"/>
                    <a:gd name="connsiteX1" fmla="*/ 85039 w 110499"/>
                    <a:gd name="connsiteY1" fmla="*/ 62151 h 75266"/>
                    <a:gd name="connsiteX2" fmla="*/ 88125 w 110499"/>
                    <a:gd name="connsiteY2" fmla="*/ 75267 h 75266"/>
                    <a:gd name="connsiteX3" fmla="*/ 0 w 110499"/>
                    <a:gd name="connsiteY3" fmla="*/ 26146 h 75266"/>
                    <a:gd name="connsiteX4" fmla="*/ 18259 w 110499"/>
                    <a:gd name="connsiteY4" fmla="*/ 0 h 75266"/>
                    <a:gd name="connsiteX5" fmla="*/ 18345 w 110499"/>
                    <a:gd name="connsiteY5" fmla="*/ 0 h 75266"/>
                    <a:gd name="connsiteX6" fmla="*/ 22117 w 110499"/>
                    <a:gd name="connsiteY6" fmla="*/ 2315 h 75266"/>
                    <a:gd name="connsiteX7" fmla="*/ 40376 w 110499"/>
                    <a:gd name="connsiteY7" fmla="*/ 10887 h 75266"/>
                    <a:gd name="connsiteX8" fmla="*/ 45263 w 110499"/>
                    <a:gd name="connsiteY8" fmla="*/ 12687 h 75266"/>
                    <a:gd name="connsiteX9" fmla="*/ 47748 w 110499"/>
                    <a:gd name="connsiteY9" fmla="*/ 13545 h 75266"/>
                    <a:gd name="connsiteX10" fmla="*/ 52206 w 110499"/>
                    <a:gd name="connsiteY10" fmla="*/ 15002 h 75266"/>
                    <a:gd name="connsiteX11" fmla="*/ 110414 w 110499"/>
                    <a:gd name="connsiteY11" fmla="*/ 25632 h 75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499" h="75266">
                      <a:moveTo>
                        <a:pt x="110499" y="25632"/>
                      </a:moveTo>
                      <a:cubicBezTo>
                        <a:pt x="94383" y="36433"/>
                        <a:pt x="85039" y="48949"/>
                        <a:pt x="85039" y="62151"/>
                      </a:cubicBezTo>
                      <a:cubicBezTo>
                        <a:pt x="85039" y="66608"/>
                        <a:pt x="86154" y="70981"/>
                        <a:pt x="88125" y="75267"/>
                      </a:cubicBezTo>
                      <a:cubicBezTo>
                        <a:pt x="36433" y="67380"/>
                        <a:pt x="0" y="48349"/>
                        <a:pt x="0" y="26146"/>
                      </a:cubicBezTo>
                      <a:cubicBezTo>
                        <a:pt x="0" y="16631"/>
                        <a:pt x="6772" y="7801"/>
                        <a:pt x="18259" y="0"/>
                      </a:cubicBezTo>
                      <a:lnTo>
                        <a:pt x="18345" y="0"/>
                      </a:lnTo>
                      <a:cubicBezTo>
                        <a:pt x="19545" y="857"/>
                        <a:pt x="20831" y="1629"/>
                        <a:pt x="22117" y="2315"/>
                      </a:cubicBezTo>
                      <a:cubicBezTo>
                        <a:pt x="27346" y="5401"/>
                        <a:pt x="33518" y="8315"/>
                        <a:pt x="40376" y="10887"/>
                      </a:cubicBezTo>
                      <a:cubicBezTo>
                        <a:pt x="42005" y="11487"/>
                        <a:pt x="43548" y="12087"/>
                        <a:pt x="45263" y="12687"/>
                      </a:cubicBezTo>
                      <a:cubicBezTo>
                        <a:pt x="46034" y="13030"/>
                        <a:pt x="46891" y="13287"/>
                        <a:pt x="47748" y="13545"/>
                      </a:cubicBezTo>
                      <a:cubicBezTo>
                        <a:pt x="49120" y="14059"/>
                        <a:pt x="50663" y="14573"/>
                        <a:pt x="52206" y="15002"/>
                      </a:cubicBezTo>
                      <a:cubicBezTo>
                        <a:pt x="68837" y="20145"/>
                        <a:pt x="88725" y="23746"/>
                        <a:pt x="110414" y="25632"/>
                      </a:cubicBezTo>
                      <a:close/>
                    </a:path>
                  </a:pathLst>
                </a:custGeom>
                <a:noFill/>
                <a:ln w="11144" cap="rnd">
                  <a:solidFill>
                    <a:srgbClr val="000000"/>
                  </a:solidFill>
                  <a:prstDash val="solid"/>
                  <a:round/>
                </a:ln>
              </p:spPr>
              <p:txBody>
                <a:bodyPr rtlCol="0" anchor="ctr"/>
                <a:lstStyle/>
                <a:p>
                  <a:endParaRPr lang="en-US"/>
                </a:p>
              </p:txBody>
            </p:sp>
            <p:sp>
              <p:nvSpPr>
                <p:cNvPr id="130" name="Freeform: Shape 129">
                  <a:extLst>
                    <a:ext uri="{FF2B5EF4-FFF2-40B4-BE49-F238E27FC236}">
                      <a16:creationId xmlns:a16="http://schemas.microsoft.com/office/drawing/2014/main" id="{E7D5BA9D-A685-782B-81D4-B11385CB4578}"/>
                    </a:ext>
                  </a:extLst>
                </p:cNvPr>
                <p:cNvSpPr/>
                <p:nvPr/>
              </p:nvSpPr>
              <p:spPr>
                <a:xfrm>
                  <a:off x="7991808" y="5911510"/>
                  <a:ext cx="113928" cy="75437"/>
                </a:xfrm>
                <a:custGeom>
                  <a:avLst/>
                  <a:gdLst>
                    <a:gd name="connsiteX0" fmla="*/ 85296 w 113928"/>
                    <a:gd name="connsiteY0" fmla="*/ 22288 h 75437"/>
                    <a:gd name="connsiteX1" fmla="*/ 113928 w 113928"/>
                    <a:gd name="connsiteY1" fmla="*/ 57864 h 75437"/>
                    <a:gd name="connsiteX2" fmla="*/ 111013 w 113928"/>
                    <a:gd name="connsiteY2" fmla="*/ 56064 h 75437"/>
                    <a:gd name="connsiteX3" fmla="*/ 90611 w 113928"/>
                    <a:gd name="connsiteY3" fmla="*/ 75438 h 75437"/>
                    <a:gd name="connsiteX4" fmla="*/ 90611 w 113928"/>
                    <a:gd name="connsiteY4" fmla="*/ 75438 h 75437"/>
                    <a:gd name="connsiteX5" fmla="*/ 62665 w 113928"/>
                    <a:gd name="connsiteY5" fmla="*/ 69951 h 75437"/>
                    <a:gd name="connsiteX6" fmla="*/ 55978 w 113928"/>
                    <a:gd name="connsiteY6" fmla="*/ 68237 h 75437"/>
                    <a:gd name="connsiteX7" fmla="*/ 49292 w 113928"/>
                    <a:gd name="connsiteY7" fmla="*/ 66179 h 75437"/>
                    <a:gd name="connsiteX8" fmla="*/ 46205 w 113928"/>
                    <a:gd name="connsiteY8" fmla="*/ 65151 h 75437"/>
                    <a:gd name="connsiteX9" fmla="*/ 38747 w 113928"/>
                    <a:gd name="connsiteY9" fmla="*/ 62408 h 75437"/>
                    <a:gd name="connsiteX10" fmla="*/ 26232 w 113928"/>
                    <a:gd name="connsiteY10" fmla="*/ 56750 h 75437"/>
                    <a:gd name="connsiteX11" fmla="*/ 18431 w 113928"/>
                    <a:gd name="connsiteY11" fmla="*/ 52206 h 75437"/>
                    <a:gd name="connsiteX12" fmla="*/ 0 w 113928"/>
                    <a:gd name="connsiteY12" fmla="*/ 26060 h 75437"/>
                    <a:gd name="connsiteX13" fmla="*/ 18431 w 113928"/>
                    <a:gd name="connsiteY13" fmla="*/ 0 h 75437"/>
                    <a:gd name="connsiteX14" fmla="*/ 31289 w 113928"/>
                    <a:gd name="connsiteY14" fmla="*/ 7029 h 75437"/>
                    <a:gd name="connsiteX15" fmla="*/ 50835 w 113928"/>
                    <a:gd name="connsiteY15" fmla="*/ 14488 h 75437"/>
                    <a:gd name="connsiteX16" fmla="*/ 58807 w 113928"/>
                    <a:gd name="connsiteY16" fmla="*/ 16716 h 75437"/>
                    <a:gd name="connsiteX17" fmla="*/ 66608 w 113928"/>
                    <a:gd name="connsiteY17" fmla="*/ 18688 h 75437"/>
                    <a:gd name="connsiteX18" fmla="*/ 69094 w 113928"/>
                    <a:gd name="connsiteY18" fmla="*/ 19288 h 75437"/>
                    <a:gd name="connsiteX19" fmla="*/ 85211 w 113928"/>
                    <a:gd name="connsiteY19" fmla="*/ 22460 h 75437"/>
                    <a:gd name="connsiteX20" fmla="*/ 85211 w 113928"/>
                    <a:gd name="connsiteY20" fmla="*/ 22460 h 7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928" h="75437">
                      <a:moveTo>
                        <a:pt x="85296" y="22288"/>
                      </a:moveTo>
                      <a:cubicBezTo>
                        <a:pt x="86668" y="35233"/>
                        <a:pt x="97040" y="47406"/>
                        <a:pt x="113928" y="57864"/>
                      </a:cubicBezTo>
                      <a:cubicBezTo>
                        <a:pt x="112900" y="57264"/>
                        <a:pt x="111957" y="56664"/>
                        <a:pt x="111013" y="56064"/>
                      </a:cubicBezTo>
                      <a:cubicBezTo>
                        <a:pt x="101927" y="62065"/>
                        <a:pt x="94983" y="68494"/>
                        <a:pt x="90611" y="75438"/>
                      </a:cubicBezTo>
                      <a:lnTo>
                        <a:pt x="90611" y="75438"/>
                      </a:lnTo>
                      <a:cubicBezTo>
                        <a:pt x="80753" y="73980"/>
                        <a:pt x="71409" y="72180"/>
                        <a:pt x="62665" y="69951"/>
                      </a:cubicBezTo>
                      <a:cubicBezTo>
                        <a:pt x="60436" y="69351"/>
                        <a:pt x="58121" y="68751"/>
                        <a:pt x="55978" y="68237"/>
                      </a:cubicBezTo>
                      <a:cubicBezTo>
                        <a:pt x="53749" y="67551"/>
                        <a:pt x="51435" y="66865"/>
                        <a:pt x="49292" y="66179"/>
                      </a:cubicBezTo>
                      <a:cubicBezTo>
                        <a:pt x="48263" y="65837"/>
                        <a:pt x="47234" y="65494"/>
                        <a:pt x="46205" y="65151"/>
                      </a:cubicBezTo>
                      <a:cubicBezTo>
                        <a:pt x="43720" y="64294"/>
                        <a:pt x="41234" y="63350"/>
                        <a:pt x="38747" y="62408"/>
                      </a:cubicBezTo>
                      <a:cubicBezTo>
                        <a:pt x="34204" y="60693"/>
                        <a:pt x="30004" y="58721"/>
                        <a:pt x="26232" y="56750"/>
                      </a:cubicBezTo>
                      <a:cubicBezTo>
                        <a:pt x="23489" y="55292"/>
                        <a:pt x="20917" y="53835"/>
                        <a:pt x="18431" y="52206"/>
                      </a:cubicBezTo>
                      <a:cubicBezTo>
                        <a:pt x="6686" y="44491"/>
                        <a:pt x="0" y="35576"/>
                        <a:pt x="0" y="26060"/>
                      </a:cubicBezTo>
                      <a:cubicBezTo>
                        <a:pt x="0" y="16545"/>
                        <a:pt x="6772" y="7629"/>
                        <a:pt x="18431" y="0"/>
                      </a:cubicBezTo>
                      <a:cubicBezTo>
                        <a:pt x="22202" y="2400"/>
                        <a:pt x="26575" y="4801"/>
                        <a:pt x="31289" y="7029"/>
                      </a:cubicBezTo>
                      <a:cubicBezTo>
                        <a:pt x="37119" y="9772"/>
                        <a:pt x="43634" y="12344"/>
                        <a:pt x="50835" y="14488"/>
                      </a:cubicBezTo>
                      <a:cubicBezTo>
                        <a:pt x="53407" y="15430"/>
                        <a:pt x="56064" y="16202"/>
                        <a:pt x="58807" y="16716"/>
                      </a:cubicBezTo>
                      <a:cubicBezTo>
                        <a:pt x="61379" y="17574"/>
                        <a:pt x="63951" y="18174"/>
                        <a:pt x="66608" y="18688"/>
                      </a:cubicBezTo>
                      <a:cubicBezTo>
                        <a:pt x="67380" y="18859"/>
                        <a:pt x="68237" y="19117"/>
                        <a:pt x="69094" y="19288"/>
                      </a:cubicBezTo>
                      <a:cubicBezTo>
                        <a:pt x="74238" y="20488"/>
                        <a:pt x="79638" y="21517"/>
                        <a:pt x="85211" y="22460"/>
                      </a:cubicBezTo>
                      <a:lnTo>
                        <a:pt x="85211" y="22460"/>
                      </a:lnTo>
                      <a:close/>
                    </a:path>
                  </a:pathLst>
                </a:custGeom>
                <a:noFill/>
                <a:ln w="11144" cap="rnd">
                  <a:solidFill>
                    <a:srgbClr val="000000"/>
                  </a:solidFill>
                  <a:prstDash val="solid"/>
                  <a:round/>
                </a:ln>
              </p:spPr>
              <p:txBody>
                <a:bodyPr rtlCol="0" anchor="ctr"/>
                <a:lstStyle/>
                <a:p>
                  <a:endParaRPr lang="en-US"/>
                </a:p>
              </p:txBody>
            </p:sp>
            <p:sp>
              <p:nvSpPr>
                <p:cNvPr id="131" name="Freeform: Shape 130">
                  <a:extLst>
                    <a:ext uri="{FF2B5EF4-FFF2-40B4-BE49-F238E27FC236}">
                      <a16:creationId xmlns:a16="http://schemas.microsoft.com/office/drawing/2014/main" id="{D0B69E12-3B90-F250-82F9-F0F57ECFBD82}"/>
                    </a:ext>
                  </a:extLst>
                </p:cNvPr>
                <p:cNvSpPr/>
                <p:nvPr/>
              </p:nvSpPr>
              <p:spPr>
                <a:xfrm>
                  <a:off x="7991636" y="5780436"/>
                  <a:ext cx="212512" cy="103298"/>
                </a:xfrm>
                <a:custGeom>
                  <a:avLst/>
                  <a:gdLst>
                    <a:gd name="connsiteX0" fmla="*/ 172 w 212512"/>
                    <a:gd name="connsiteY0" fmla="*/ 52978 h 103298"/>
                    <a:gd name="connsiteX1" fmla="*/ 141446 w 212512"/>
                    <a:gd name="connsiteY1" fmla="*/ 0 h 103298"/>
                    <a:gd name="connsiteX2" fmla="*/ 212512 w 212512"/>
                    <a:gd name="connsiteY2" fmla="*/ 7715 h 103298"/>
                    <a:gd name="connsiteX3" fmla="*/ 85125 w 212512"/>
                    <a:gd name="connsiteY3" fmla="*/ 77324 h 103298"/>
                    <a:gd name="connsiteX4" fmla="*/ 97555 w 212512"/>
                    <a:gd name="connsiteY4" fmla="*/ 103299 h 103298"/>
                    <a:gd name="connsiteX5" fmla="*/ 87182 w 212512"/>
                    <a:gd name="connsiteY5" fmla="*/ 101841 h 103298"/>
                    <a:gd name="connsiteX6" fmla="*/ 77153 w 212512"/>
                    <a:gd name="connsiteY6" fmla="*/ 100127 h 103298"/>
                    <a:gd name="connsiteX7" fmla="*/ 58379 w 212512"/>
                    <a:gd name="connsiteY7" fmla="*/ 95755 h 103298"/>
                    <a:gd name="connsiteX8" fmla="*/ 41834 w 212512"/>
                    <a:gd name="connsiteY8" fmla="*/ 90526 h 103298"/>
                    <a:gd name="connsiteX9" fmla="*/ 41834 w 212512"/>
                    <a:gd name="connsiteY9" fmla="*/ 90526 h 103298"/>
                    <a:gd name="connsiteX10" fmla="*/ 34462 w 212512"/>
                    <a:gd name="connsiteY10" fmla="*/ 87525 h 103298"/>
                    <a:gd name="connsiteX11" fmla="*/ 27603 w 212512"/>
                    <a:gd name="connsiteY11" fmla="*/ 84354 h 103298"/>
                    <a:gd name="connsiteX12" fmla="*/ 24431 w 212512"/>
                    <a:gd name="connsiteY12" fmla="*/ 82639 h 103298"/>
                    <a:gd name="connsiteX13" fmla="*/ 22632 w 212512"/>
                    <a:gd name="connsiteY13" fmla="*/ 81610 h 103298"/>
                    <a:gd name="connsiteX14" fmla="*/ 21260 w 212512"/>
                    <a:gd name="connsiteY14" fmla="*/ 80839 h 103298"/>
                    <a:gd name="connsiteX15" fmla="*/ 0 w 212512"/>
                    <a:gd name="connsiteY15" fmla="*/ 52892 h 10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2512" h="103298">
                      <a:moveTo>
                        <a:pt x="172" y="52978"/>
                      </a:moveTo>
                      <a:cubicBezTo>
                        <a:pt x="172" y="23746"/>
                        <a:pt x="63437" y="0"/>
                        <a:pt x="141446" y="0"/>
                      </a:cubicBezTo>
                      <a:cubicBezTo>
                        <a:pt x="148218" y="0"/>
                        <a:pt x="203083" y="3944"/>
                        <a:pt x="212512" y="7715"/>
                      </a:cubicBezTo>
                      <a:cubicBezTo>
                        <a:pt x="138017" y="18517"/>
                        <a:pt x="85125" y="45692"/>
                        <a:pt x="85125" y="77324"/>
                      </a:cubicBezTo>
                      <a:cubicBezTo>
                        <a:pt x="85125" y="86411"/>
                        <a:pt x="89497" y="95240"/>
                        <a:pt x="97555" y="103299"/>
                      </a:cubicBezTo>
                      <a:cubicBezTo>
                        <a:pt x="94040" y="102870"/>
                        <a:pt x="90611" y="102356"/>
                        <a:pt x="87182" y="101841"/>
                      </a:cubicBezTo>
                      <a:cubicBezTo>
                        <a:pt x="83753" y="101327"/>
                        <a:pt x="80410" y="100727"/>
                        <a:pt x="77153" y="100127"/>
                      </a:cubicBezTo>
                      <a:cubicBezTo>
                        <a:pt x="70637" y="98841"/>
                        <a:pt x="64380" y="97383"/>
                        <a:pt x="58379" y="95755"/>
                      </a:cubicBezTo>
                      <a:cubicBezTo>
                        <a:pt x="52549" y="94212"/>
                        <a:pt x="46891" y="92412"/>
                        <a:pt x="41834" y="90526"/>
                      </a:cubicBezTo>
                      <a:lnTo>
                        <a:pt x="41834" y="90526"/>
                      </a:lnTo>
                      <a:cubicBezTo>
                        <a:pt x="39262" y="89497"/>
                        <a:pt x="36776" y="88554"/>
                        <a:pt x="34462" y="87525"/>
                      </a:cubicBezTo>
                      <a:cubicBezTo>
                        <a:pt x="32061" y="86497"/>
                        <a:pt x="29746" y="85382"/>
                        <a:pt x="27603" y="84354"/>
                      </a:cubicBezTo>
                      <a:cubicBezTo>
                        <a:pt x="26489" y="83753"/>
                        <a:pt x="25460" y="83239"/>
                        <a:pt x="24431" y="82639"/>
                      </a:cubicBezTo>
                      <a:cubicBezTo>
                        <a:pt x="23831" y="82296"/>
                        <a:pt x="23232" y="81953"/>
                        <a:pt x="22632" y="81610"/>
                      </a:cubicBezTo>
                      <a:cubicBezTo>
                        <a:pt x="22202" y="81353"/>
                        <a:pt x="21774" y="81096"/>
                        <a:pt x="21260" y="80839"/>
                      </a:cubicBezTo>
                      <a:cubicBezTo>
                        <a:pt x="7801" y="72780"/>
                        <a:pt x="0" y="63093"/>
                        <a:pt x="0" y="52892"/>
                      </a:cubicBezTo>
                      <a:close/>
                    </a:path>
                  </a:pathLst>
                </a:custGeom>
                <a:noFill/>
                <a:ln w="11144" cap="rnd">
                  <a:solidFill>
                    <a:srgbClr val="000000"/>
                  </a:solidFill>
                  <a:prstDash val="solid"/>
                  <a:round/>
                </a:ln>
              </p:spPr>
              <p:txBody>
                <a:bodyPr rtlCol="0" anchor="ctr"/>
                <a:lstStyle/>
                <a:p>
                  <a:endParaRPr lang="en-US"/>
                </a:p>
              </p:txBody>
            </p:sp>
            <p:sp>
              <p:nvSpPr>
                <p:cNvPr id="132" name="Freeform: Shape 131">
                  <a:extLst>
                    <a:ext uri="{FF2B5EF4-FFF2-40B4-BE49-F238E27FC236}">
                      <a16:creationId xmlns:a16="http://schemas.microsoft.com/office/drawing/2014/main" id="{51347F00-7D8B-0604-6A6B-30EB4035AE3D}"/>
                    </a:ext>
                  </a:extLst>
                </p:cNvPr>
                <p:cNvSpPr/>
                <p:nvPr/>
              </p:nvSpPr>
              <p:spPr>
                <a:xfrm>
                  <a:off x="8449322" y="6094618"/>
                  <a:ext cx="209597" cy="79124"/>
                </a:xfrm>
                <a:custGeom>
                  <a:avLst/>
                  <a:gdLst>
                    <a:gd name="connsiteX0" fmla="*/ 0 w 209597"/>
                    <a:gd name="connsiteY0" fmla="*/ 20145 h 79124"/>
                    <a:gd name="connsiteX1" fmla="*/ 68237 w 209597"/>
                    <a:gd name="connsiteY1" fmla="*/ 26746 h 79124"/>
                    <a:gd name="connsiteX2" fmla="*/ 75524 w 209597"/>
                    <a:gd name="connsiteY2" fmla="*/ 26746 h 79124"/>
                    <a:gd name="connsiteX3" fmla="*/ 80924 w 209597"/>
                    <a:gd name="connsiteY3" fmla="*/ 26746 h 79124"/>
                    <a:gd name="connsiteX4" fmla="*/ 87611 w 209597"/>
                    <a:gd name="connsiteY4" fmla="*/ 26403 h 79124"/>
                    <a:gd name="connsiteX5" fmla="*/ 92926 w 209597"/>
                    <a:gd name="connsiteY5" fmla="*/ 26060 h 79124"/>
                    <a:gd name="connsiteX6" fmla="*/ 103470 w 209597"/>
                    <a:gd name="connsiteY6" fmla="*/ 25203 h 79124"/>
                    <a:gd name="connsiteX7" fmla="*/ 110242 w 209597"/>
                    <a:gd name="connsiteY7" fmla="*/ 24431 h 79124"/>
                    <a:gd name="connsiteX8" fmla="*/ 115129 w 209597"/>
                    <a:gd name="connsiteY8" fmla="*/ 23831 h 79124"/>
                    <a:gd name="connsiteX9" fmla="*/ 116757 w 209597"/>
                    <a:gd name="connsiteY9" fmla="*/ 23574 h 79124"/>
                    <a:gd name="connsiteX10" fmla="*/ 148047 w 209597"/>
                    <a:gd name="connsiteY10" fmla="*/ 17574 h 79124"/>
                    <a:gd name="connsiteX11" fmla="*/ 155505 w 209597"/>
                    <a:gd name="connsiteY11" fmla="*/ 15516 h 79124"/>
                    <a:gd name="connsiteX12" fmla="*/ 169135 w 209597"/>
                    <a:gd name="connsiteY12" fmla="*/ 10887 h 79124"/>
                    <a:gd name="connsiteX13" fmla="*/ 175222 w 209597"/>
                    <a:gd name="connsiteY13" fmla="*/ 8401 h 79124"/>
                    <a:gd name="connsiteX14" fmla="*/ 175393 w 209597"/>
                    <a:gd name="connsiteY14" fmla="*/ 8401 h 79124"/>
                    <a:gd name="connsiteX15" fmla="*/ 181051 w 209597"/>
                    <a:gd name="connsiteY15" fmla="*/ 5743 h 79124"/>
                    <a:gd name="connsiteX16" fmla="*/ 181480 w 209597"/>
                    <a:gd name="connsiteY16" fmla="*/ 5572 h 79124"/>
                    <a:gd name="connsiteX17" fmla="*/ 191167 w 209597"/>
                    <a:gd name="connsiteY17" fmla="*/ 0 h 79124"/>
                    <a:gd name="connsiteX18" fmla="*/ 209597 w 209597"/>
                    <a:gd name="connsiteY18" fmla="*/ 26232 h 79124"/>
                    <a:gd name="connsiteX19" fmla="*/ 68237 w 209597"/>
                    <a:gd name="connsiteY19" fmla="*/ 79124 h 79124"/>
                    <a:gd name="connsiteX20" fmla="*/ 19545 w 209597"/>
                    <a:gd name="connsiteY20" fmla="*/ 75866 h 79124"/>
                    <a:gd name="connsiteX21" fmla="*/ 25889 w 209597"/>
                    <a:gd name="connsiteY21" fmla="*/ 57178 h 79124"/>
                    <a:gd name="connsiteX22" fmla="*/ 86 w 209597"/>
                    <a:gd name="connsiteY22" fmla="*/ 20317 h 7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9597" h="79124">
                      <a:moveTo>
                        <a:pt x="0" y="20145"/>
                      </a:moveTo>
                      <a:cubicBezTo>
                        <a:pt x="20231" y="24431"/>
                        <a:pt x="43548" y="26746"/>
                        <a:pt x="68237" y="26746"/>
                      </a:cubicBezTo>
                      <a:cubicBezTo>
                        <a:pt x="70637" y="26746"/>
                        <a:pt x="73123" y="26746"/>
                        <a:pt x="75524" y="26746"/>
                      </a:cubicBezTo>
                      <a:cubicBezTo>
                        <a:pt x="77324" y="26746"/>
                        <a:pt x="79210" y="26746"/>
                        <a:pt x="80924" y="26746"/>
                      </a:cubicBezTo>
                      <a:cubicBezTo>
                        <a:pt x="83153" y="26746"/>
                        <a:pt x="85468" y="26489"/>
                        <a:pt x="87611" y="26403"/>
                      </a:cubicBezTo>
                      <a:cubicBezTo>
                        <a:pt x="89411" y="26403"/>
                        <a:pt x="91211" y="26232"/>
                        <a:pt x="92926" y="26060"/>
                      </a:cubicBezTo>
                      <a:cubicBezTo>
                        <a:pt x="96526" y="25803"/>
                        <a:pt x="100041" y="25546"/>
                        <a:pt x="103470" y="25203"/>
                      </a:cubicBezTo>
                      <a:cubicBezTo>
                        <a:pt x="105784" y="24946"/>
                        <a:pt x="108013" y="24689"/>
                        <a:pt x="110242" y="24431"/>
                      </a:cubicBezTo>
                      <a:cubicBezTo>
                        <a:pt x="111871" y="24260"/>
                        <a:pt x="113586" y="24089"/>
                        <a:pt x="115129" y="23831"/>
                      </a:cubicBezTo>
                      <a:cubicBezTo>
                        <a:pt x="115729" y="23831"/>
                        <a:pt x="116243" y="23660"/>
                        <a:pt x="116757" y="23574"/>
                      </a:cubicBezTo>
                      <a:cubicBezTo>
                        <a:pt x="127902" y="22031"/>
                        <a:pt x="138446" y="20059"/>
                        <a:pt x="148047" y="17574"/>
                      </a:cubicBezTo>
                      <a:cubicBezTo>
                        <a:pt x="150619" y="16888"/>
                        <a:pt x="153105" y="16202"/>
                        <a:pt x="155505" y="15516"/>
                      </a:cubicBezTo>
                      <a:cubicBezTo>
                        <a:pt x="160391" y="14059"/>
                        <a:pt x="164849" y="12601"/>
                        <a:pt x="169135" y="10887"/>
                      </a:cubicBezTo>
                      <a:cubicBezTo>
                        <a:pt x="171193" y="10115"/>
                        <a:pt x="173336" y="9344"/>
                        <a:pt x="175222" y="8401"/>
                      </a:cubicBezTo>
                      <a:lnTo>
                        <a:pt x="175393" y="8401"/>
                      </a:lnTo>
                      <a:cubicBezTo>
                        <a:pt x="177365" y="7544"/>
                        <a:pt x="179251" y="6686"/>
                        <a:pt x="181051" y="5743"/>
                      </a:cubicBezTo>
                      <a:cubicBezTo>
                        <a:pt x="181222" y="5743"/>
                        <a:pt x="181394" y="5658"/>
                        <a:pt x="181480" y="5572"/>
                      </a:cubicBezTo>
                      <a:cubicBezTo>
                        <a:pt x="184994" y="3772"/>
                        <a:pt x="188252" y="1972"/>
                        <a:pt x="191167" y="0"/>
                      </a:cubicBezTo>
                      <a:cubicBezTo>
                        <a:pt x="202825" y="7801"/>
                        <a:pt x="209597" y="16631"/>
                        <a:pt x="209597" y="26232"/>
                      </a:cubicBezTo>
                      <a:cubicBezTo>
                        <a:pt x="209597" y="55464"/>
                        <a:pt x="146333" y="79124"/>
                        <a:pt x="68237" y="79124"/>
                      </a:cubicBezTo>
                      <a:cubicBezTo>
                        <a:pt x="51092" y="79124"/>
                        <a:pt x="34719" y="77924"/>
                        <a:pt x="19545" y="75866"/>
                      </a:cubicBezTo>
                      <a:cubicBezTo>
                        <a:pt x="23745" y="69951"/>
                        <a:pt x="25889" y="63608"/>
                        <a:pt x="25889" y="57178"/>
                      </a:cubicBezTo>
                      <a:cubicBezTo>
                        <a:pt x="25889" y="43720"/>
                        <a:pt x="16545" y="31204"/>
                        <a:pt x="86" y="20317"/>
                      </a:cubicBezTo>
                      <a:close/>
                    </a:path>
                  </a:pathLst>
                </a:custGeom>
                <a:noFill/>
                <a:ln w="11144" cap="rnd">
                  <a:solidFill>
                    <a:srgbClr val="000000"/>
                  </a:solidFill>
                  <a:prstDash val="solid"/>
                  <a:round/>
                </a:ln>
              </p:spPr>
              <p:txBody>
                <a:bodyPr rtlCol="0" anchor="ctr"/>
                <a:lstStyle/>
                <a:p>
                  <a:endParaRPr lang="en-US"/>
                </a:p>
              </p:txBody>
            </p:sp>
            <p:sp>
              <p:nvSpPr>
                <p:cNvPr id="133" name="Freeform: Shape 132">
                  <a:extLst>
                    <a:ext uri="{FF2B5EF4-FFF2-40B4-BE49-F238E27FC236}">
                      <a16:creationId xmlns:a16="http://schemas.microsoft.com/office/drawing/2014/main" id="{4755386E-5331-0BCA-A071-14DF24A8FAFB}"/>
                    </a:ext>
                  </a:extLst>
                </p:cNvPr>
                <p:cNvSpPr/>
                <p:nvPr/>
              </p:nvSpPr>
              <p:spPr>
                <a:xfrm>
                  <a:off x="8449322" y="5989862"/>
                  <a:ext cx="209597" cy="79295"/>
                </a:xfrm>
                <a:custGeom>
                  <a:avLst/>
                  <a:gdLst>
                    <a:gd name="connsiteX0" fmla="*/ 68237 w 209597"/>
                    <a:gd name="connsiteY0" fmla="*/ 79296 h 79295"/>
                    <a:gd name="connsiteX1" fmla="*/ 23403 w 209597"/>
                    <a:gd name="connsiteY1" fmla="*/ 76552 h 79295"/>
                    <a:gd name="connsiteX2" fmla="*/ 0 w 209597"/>
                    <a:gd name="connsiteY2" fmla="*/ 51178 h 79295"/>
                    <a:gd name="connsiteX3" fmla="*/ 24089 w 209597"/>
                    <a:gd name="connsiteY3" fmla="*/ 24260 h 79295"/>
                    <a:gd name="connsiteX4" fmla="*/ 68237 w 209597"/>
                    <a:gd name="connsiteY4" fmla="*/ 26918 h 79295"/>
                    <a:gd name="connsiteX5" fmla="*/ 78010 w 209597"/>
                    <a:gd name="connsiteY5" fmla="*/ 26746 h 79295"/>
                    <a:gd name="connsiteX6" fmla="*/ 87611 w 209597"/>
                    <a:gd name="connsiteY6" fmla="*/ 26403 h 79295"/>
                    <a:gd name="connsiteX7" fmla="*/ 92840 w 209597"/>
                    <a:gd name="connsiteY7" fmla="*/ 26061 h 79295"/>
                    <a:gd name="connsiteX8" fmla="*/ 103470 w 209597"/>
                    <a:gd name="connsiteY8" fmla="*/ 25203 h 79295"/>
                    <a:gd name="connsiteX9" fmla="*/ 110242 w 209597"/>
                    <a:gd name="connsiteY9" fmla="*/ 24432 h 79295"/>
                    <a:gd name="connsiteX10" fmla="*/ 115129 w 209597"/>
                    <a:gd name="connsiteY10" fmla="*/ 23832 h 79295"/>
                    <a:gd name="connsiteX11" fmla="*/ 116757 w 209597"/>
                    <a:gd name="connsiteY11" fmla="*/ 23574 h 79295"/>
                    <a:gd name="connsiteX12" fmla="*/ 148047 w 209597"/>
                    <a:gd name="connsiteY12" fmla="*/ 17574 h 79295"/>
                    <a:gd name="connsiteX13" fmla="*/ 155505 w 209597"/>
                    <a:gd name="connsiteY13" fmla="*/ 15516 h 79295"/>
                    <a:gd name="connsiteX14" fmla="*/ 169135 w 209597"/>
                    <a:gd name="connsiteY14" fmla="*/ 10887 h 79295"/>
                    <a:gd name="connsiteX15" fmla="*/ 175222 w 209597"/>
                    <a:gd name="connsiteY15" fmla="*/ 8401 h 79295"/>
                    <a:gd name="connsiteX16" fmla="*/ 175393 w 209597"/>
                    <a:gd name="connsiteY16" fmla="*/ 8401 h 79295"/>
                    <a:gd name="connsiteX17" fmla="*/ 181051 w 209597"/>
                    <a:gd name="connsiteY17" fmla="*/ 5744 h 79295"/>
                    <a:gd name="connsiteX18" fmla="*/ 191167 w 209597"/>
                    <a:gd name="connsiteY18" fmla="*/ 0 h 79295"/>
                    <a:gd name="connsiteX19" fmla="*/ 209597 w 209597"/>
                    <a:gd name="connsiteY19" fmla="*/ 26232 h 79295"/>
                    <a:gd name="connsiteX20" fmla="*/ 191167 w 209597"/>
                    <a:gd name="connsiteY20" fmla="*/ 52293 h 79295"/>
                    <a:gd name="connsiteX21" fmla="*/ 181051 w 209597"/>
                    <a:gd name="connsiteY21" fmla="*/ 58036 h 79295"/>
                    <a:gd name="connsiteX22" fmla="*/ 175393 w 209597"/>
                    <a:gd name="connsiteY22" fmla="*/ 60693 h 79295"/>
                    <a:gd name="connsiteX23" fmla="*/ 175222 w 209597"/>
                    <a:gd name="connsiteY23" fmla="*/ 60693 h 79295"/>
                    <a:gd name="connsiteX24" fmla="*/ 169135 w 209597"/>
                    <a:gd name="connsiteY24" fmla="*/ 63179 h 79295"/>
                    <a:gd name="connsiteX25" fmla="*/ 155505 w 209597"/>
                    <a:gd name="connsiteY25" fmla="*/ 67809 h 79295"/>
                    <a:gd name="connsiteX26" fmla="*/ 148047 w 209597"/>
                    <a:gd name="connsiteY26" fmla="*/ 69866 h 79295"/>
                    <a:gd name="connsiteX27" fmla="*/ 116757 w 209597"/>
                    <a:gd name="connsiteY27" fmla="*/ 75867 h 79295"/>
                    <a:gd name="connsiteX28" fmla="*/ 115129 w 209597"/>
                    <a:gd name="connsiteY28" fmla="*/ 76124 h 79295"/>
                    <a:gd name="connsiteX29" fmla="*/ 110242 w 209597"/>
                    <a:gd name="connsiteY29" fmla="*/ 76724 h 79295"/>
                    <a:gd name="connsiteX30" fmla="*/ 103470 w 209597"/>
                    <a:gd name="connsiteY30" fmla="*/ 77496 h 79295"/>
                    <a:gd name="connsiteX31" fmla="*/ 92926 w 209597"/>
                    <a:gd name="connsiteY31" fmla="*/ 78353 h 79295"/>
                    <a:gd name="connsiteX32" fmla="*/ 87611 w 209597"/>
                    <a:gd name="connsiteY32" fmla="*/ 78695 h 79295"/>
                    <a:gd name="connsiteX33" fmla="*/ 78010 w 209597"/>
                    <a:gd name="connsiteY33" fmla="*/ 79039 h 79295"/>
                    <a:gd name="connsiteX34" fmla="*/ 68237 w 209597"/>
                    <a:gd name="connsiteY34" fmla="*/ 79210 h 7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9597" h="79295">
                      <a:moveTo>
                        <a:pt x="68237" y="79296"/>
                      </a:moveTo>
                      <a:cubicBezTo>
                        <a:pt x="52635" y="79296"/>
                        <a:pt x="37548" y="78267"/>
                        <a:pt x="23403" y="76552"/>
                      </a:cubicBezTo>
                      <a:cubicBezTo>
                        <a:pt x="19717" y="67466"/>
                        <a:pt x="11573" y="58893"/>
                        <a:pt x="0" y="51178"/>
                      </a:cubicBezTo>
                      <a:cubicBezTo>
                        <a:pt x="12344" y="43034"/>
                        <a:pt x="20745" y="33947"/>
                        <a:pt x="24089" y="24260"/>
                      </a:cubicBezTo>
                      <a:cubicBezTo>
                        <a:pt x="37976" y="26061"/>
                        <a:pt x="52806" y="26918"/>
                        <a:pt x="68237" y="26918"/>
                      </a:cubicBezTo>
                      <a:cubicBezTo>
                        <a:pt x="71494" y="26918"/>
                        <a:pt x="74752" y="26918"/>
                        <a:pt x="78010" y="26746"/>
                      </a:cubicBezTo>
                      <a:cubicBezTo>
                        <a:pt x="81267" y="26746"/>
                        <a:pt x="84439" y="26575"/>
                        <a:pt x="87611" y="26403"/>
                      </a:cubicBezTo>
                      <a:cubicBezTo>
                        <a:pt x="89325" y="26403"/>
                        <a:pt x="91126" y="26232"/>
                        <a:pt x="92840" y="26061"/>
                      </a:cubicBezTo>
                      <a:cubicBezTo>
                        <a:pt x="96441" y="25889"/>
                        <a:pt x="99955" y="25546"/>
                        <a:pt x="103470" y="25203"/>
                      </a:cubicBezTo>
                      <a:cubicBezTo>
                        <a:pt x="105784" y="24946"/>
                        <a:pt x="108013" y="24689"/>
                        <a:pt x="110242" y="24432"/>
                      </a:cubicBezTo>
                      <a:cubicBezTo>
                        <a:pt x="111871" y="24260"/>
                        <a:pt x="113586" y="24089"/>
                        <a:pt x="115129" y="23832"/>
                      </a:cubicBezTo>
                      <a:cubicBezTo>
                        <a:pt x="115729" y="23832"/>
                        <a:pt x="116243" y="23660"/>
                        <a:pt x="116757" y="23574"/>
                      </a:cubicBezTo>
                      <a:cubicBezTo>
                        <a:pt x="127902" y="22117"/>
                        <a:pt x="138446" y="20060"/>
                        <a:pt x="148047" y="17574"/>
                      </a:cubicBezTo>
                      <a:cubicBezTo>
                        <a:pt x="150619" y="16888"/>
                        <a:pt x="153105" y="16202"/>
                        <a:pt x="155505" y="15516"/>
                      </a:cubicBezTo>
                      <a:cubicBezTo>
                        <a:pt x="160391" y="14059"/>
                        <a:pt x="164849" y="12602"/>
                        <a:pt x="169135" y="10887"/>
                      </a:cubicBezTo>
                      <a:cubicBezTo>
                        <a:pt x="171193" y="10115"/>
                        <a:pt x="173336" y="9258"/>
                        <a:pt x="175222" y="8401"/>
                      </a:cubicBezTo>
                      <a:lnTo>
                        <a:pt x="175393" y="8401"/>
                      </a:lnTo>
                      <a:cubicBezTo>
                        <a:pt x="177365" y="7458"/>
                        <a:pt x="179251" y="6601"/>
                        <a:pt x="181051" y="5744"/>
                      </a:cubicBezTo>
                      <a:cubicBezTo>
                        <a:pt x="184737" y="3944"/>
                        <a:pt x="188166" y="2057"/>
                        <a:pt x="191167" y="0"/>
                      </a:cubicBezTo>
                      <a:cubicBezTo>
                        <a:pt x="202825" y="7801"/>
                        <a:pt x="209597" y="16716"/>
                        <a:pt x="209597" y="26232"/>
                      </a:cubicBezTo>
                      <a:cubicBezTo>
                        <a:pt x="209597" y="35748"/>
                        <a:pt x="202911" y="44663"/>
                        <a:pt x="191167" y="52293"/>
                      </a:cubicBezTo>
                      <a:cubicBezTo>
                        <a:pt x="188166" y="54350"/>
                        <a:pt x="184737" y="56321"/>
                        <a:pt x="181051" y="58036"/>
                      </a:cubicBezTo>
                      <a:cubicBezTo>
                        <a:pt x="179251" y="58979"/>
                        <a:pt x="177365" y="59751"/>
                        <a:pt x="175393" y="60693"/>
                      </a:cubicBezTo>
                      <a:lnTo>
                        <a:pt x="175222" y="60693"/>
                      </a:lnTo>
                      <a:cubicBezTo>
                        <a:pt x="173164" y="61636"/>
                        <a:pt x="171193" y="62494"/>
                        <a:pt x="169135" y="63179"/>
                      </a:cubicBezTo>
                      <a:cubicBezTo>
                        <a:pt x="164849" y="64894"/>
                        <a:pt x="160391" y="66351"/>
                        <a:pt x="155505" y="67809"/>
                      </a:cubicBezTo>
                      <a:cubicBezTo>
                        <a:pt x="153105" y="68580"/>
                        <a:pt x="150619" y="69266"/>
                        <a:pt x="148047" y="69866"/>
                      </a:cubicBezTo>
                      <a:cubicBezTo>
                        <a:pt x="138446" y="72352"/>
                        <a:pt x="127902" y="74409"/>
                        <a:pt x="116757" y="75867"/>
                      </a:cubicBezTo>
                      <a:cubicBezTo>
                        <a:pt x="116243" y="75867"/>
                        <a:pt x="115729" y="76038"/>
                        <a:pt x="115129" y="76124"/>
                      </a:cubicBezTo>
                      <a:cubicBezTo>
                        <a:pt x="113586" y="76381"/>
                        <a:pt x="111871" y="76552"/>
                        <a:pt x="110242" y="76724"/>
                      </a:cubicBezTo>
                      <a:cubicBezTo>
                        <a:pt x="108013" y="77067"/>
                        <a:pt x="105699" y="77238"/>
                        <a:pt x="103470" y="77496"/>
                      </a:cubicBezTo>
                      <a:cubicBezTo>
                        <a:pt x="100041" y="77838"/>
                        <a:pt x="96526" y="78096"/>
                        <a:pt x="92926" y="78353"/>
                      </a:cubicBezTo>
                      <a:cubicBezTo>
                        <a:pt x="91211" y="78524"/>
                        <a:pt x="89411" y="78610"/>
                        <a:pt x="87611" y="78695"/>
                      </a:cubicBezTo>
                      <a:cubicBezTo>
                        <a:pt x="84439" y="78867"/>
                        <a:pt x="81267" y="78953"/>
                        <a:pt x="78010" y="79039"/>
                      </a:cubicBezTo>
                      <a:cubicBezTo>
                        <a:pt x="74752" y="79125"/>
                        <a:pt x="71494" y="79210"/>
                        <a:pt x="68237" y="79210"/>
                      </a:cubicBezTo>
                      <a:close/>
                    </a:path>
                  </a:pathLst>
                </a:custGeom>
                <a:noFill/>
                <a:ln w="11144" cap="rnd">
                  <a:solidFill>
                    <a:srgbClr val="000000"/>
                  </a:solidFill>
                  <a:prstDash val="solid"/>
                  <a:round/>
                </a:ln>
              </p:spPr>
              <p:txBody>
                <a:bodyPr rtlCol="0" anchor="ctr"/>
                <a:lstStyle/>
                <a:p>
                  <a:endParaRPr lang="en-US"/>
                </a:p>
              </p:txBody>
            </p:sp>
            <p:sp>
              <p:nvSpPr>
                <p:cNvPr id="134" name="Freeform: Shape 133">
                  <a:extLst>
                    <a:ext uri="{FF2B5EF4-FFF2-40B4-BE49-F238E27FC236}">
                      <a16:creationId xmlns:a16="http://schemas.microsoft.com/office/drawing/2014/main" id="{BE51737E-7149-899F-5894-16F799E68C2E}"/>
                    </a:ext>
                  </a:extLst>
                </p:cNvPr>
                <p:cNvSpPr/>
                <p:nvPr/>
              </p:nvSpPr>
              <p:spPr>
                <a:xfrm>
                  <a:off x="8449923" y="5859132"/>
                  <a:ext cx="208997" cy="105956"/>
                </a:xfrm>
                <a:custGeom>
                  <a:avLst/>
                  <a:gdLst>
                    <a:gd name="connsiteX0" fmla="*/ 67637 w 208997"/>
                    <a:gd name="connsiteY0" fmla="*/ 105957 h 105956"/>
                    <a:gd name="connsiteX1" fmla="*/ 8829 w 208997"/>
                    <a:gd name="connsiteY1" fmla="*/ 101156 h 105956"/>
                    <a:gd name="connsiteX2" fmla="*/ 8829 w 208997"/>
                    <a:gd name="connsiteY2" fmla="*/ 101156 h 105956"/>
                    <a:gd name="connsiteX3" fmla="*/ 25288 w 208997"/>
                    <a:gd name="connsiteY3" fmla="*/ 71409 h 105956"/>
                    <a:gd name="connsiteX4" fmla="*/ 0 w 208997"/>
                    <a:gd name="connsiteY4" fmla="*/ 34976 h 105956"/>
                    <a:gd name="connsiteX5" fmla="*/ 25032 w 208997"/>
                    <a:gd name="connsiteY5" fmla="*/ 2486 h 105956"/>
                    <a:gd name="connsiteX6" fmla="*/ 67637 w 208997"/>
                    <a:gd name="connsiteY6" fmla="*/ 0 h 105956"/>
                    <a:gd name="connsiteX7" fmla="*/ 208997 w 208997"/>
                    <a:gd name="connsiteY7" fmla="*/ 52978 h 105956"/>
                    <a:gd name="connsiteX8" fmla="*/ 190995 w 208997"/>
                    <a:gd name="connsiteY8" fmla="*/ 78781 h 105956"/>
                    <a:gd name="connsiteX9" fmla="*/ 188423 w 208997"/>
                    <a:gd name="connsiteY9" fmla="*/ 80410 h 105956"/>
                    <a:gd name="connsiteX10" fmla="*/ 184823 w 208997"/>
                    <a:gd name="connsiteY10" fmla="*/ 82467 h 105956"/>
                    <a:gd name="connsiteX11" fmla="*/ 174622 w 208997"/>
                    <a:gd name="connsiteY11" fmla="*/ 87440 h 105956"/>
                    <a:gd name="connsiteX12" fmla="*/ 169049 w 208997"/>
                    <a:gd name="connsiteY12" fmla="*/ 89669 h 105956"/>
                    <a:gd name="connsiteX13" fmla="*/ 162706 w 208997"/>
                    <a:gd name="connsiteY13" fmla="*/ 91983 h 105956"/>
                    <a:gd name="connsiteX14" fmla="*/ 116243 w 208997"/>
                    <a:gd name="connsiteY14" fmla="*/ 102527 h 105956"/>
                    <a:gd name="connsiteX15" fmla="*/ 110328 w 208997"/>
                    <a:gd name="connsiteY15" fmla="*/ 103299 h 105956"/>
                    <a:gd name="connsiteX16" fmla="*/ 87268 w 208997"/>
                    <a:gd name="connsiteY16" fmla="*/ 105271 h 105956"/>
                    <a:gd name="connsiteX17" fmla="*/ 77581 w 208997"/>
                    <a:gd name="connsiteY17" fmla="*/ 105613 h 105956"/>
                    <a:gd name="connsiteX18" fmla="*/ 67722 w 208997"/>
                    <a:gd name="connsiteY18" fmla="*/ 105785 h 10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8997" h="105956">
                      <a:moveTo>
                        <a:pt x="67637" y="105957"/>
                      </a:moveTo>
                      <a:cubicBezTo>
                        <a:pt x="46634" y="105957"/>
                        <a:pt x="26746" y="104242"/>
                        <a:pt x="8829" y="101156"/>
                      </a:cubicBezTo>
                      <a:lnTo>
                        <a:pt x="8829" y="101156"/>
                      </a:lnTo>
                      <a:cubicBezTo>
                        <a:pt x="19459" y="92069"/>
                        <a:pt x="25288" y="81953"/>
                        <a:pt x="25288" y="71409"/>
                      </a:cubicBezTo>
                      <a:cubicBezTo>
                        <a:pt x="25288" y="58208"/>
                        <a:pt x="16116" y="45777"/>
                        <a:pt x="0" y="34976"/>
                      </a:cubicBezTo>
                      <a:cubicBezTo>
                        <a:pt x="14573" y="25289"/>
                        <a:pt x="23403" y="14231"/>
                        <a:pt x="25032" y="2486"/>
                      </a:cubicBezTo>
                      <a:cubicBezTo>
                        <a:pt x="38490" y="858"/>
                        <a:pt x="52806" y="0"/>
                        <a:pt x="67637" y="0"/>
                      </a:cubicBezTo>
                      <a:cubicBezTo>
                        <a:pt x="145647" y="0"/>
                        <a:pt x="208997" y="23746"/>
                        <a:pt x="208997" y="52978"/>
                      </a:cubicBezTo>
                      <a:cubicBezTo>
                        <a:pt x="208997" y="62322"/>
                        <a:pt x="202482" y="71237"/>
                        <a:pt x="190995" y="78781"/>
                      </a:cubicBezTo>
                      <a:cubicBezTo>
                        <a:pt x="190138" y="79381"/>
                        <a:pt x="189280" y="79982"/>
                        <a:pt x="188423" y="80410"/>
                      </a:cubicBezTo>
                      <a:cubicBezTo>
                        <a:pt x="187309" y="81096"/>
                        <a:pt x="186109" y="81868"/>
                        <a:pt x="184823" y="82467"/>
                      </a:cubicBezTo>
                      <a:cubicBezTo>
                        <a:pt x="181737" y="84268"/>
                        <a:pt x="178308" y="85897"/>
                        <a:pt x="174622" y="87440"/>
                      </a:cubicBezTo>
                      <a:cubicBezTo>
                        <a:pt x="172736" y="88297"/>
                        <a:pt x="170936" y="89068"/>
                        <a:pt x="169049" y="89669"/>
                      </a:cubicBezTo>
                      <a:cubicBezTo>
                        <a:pt x="167078" y="90526"/>
                        <a:pt x="164849" y="91297"/>
                        <a:pt x="162706" y="91983"/>
                      </a:cubicBezTo>
                      <a:cubicBezTo>
                        <a:pt x="149333" y="96612"/>
                        <a:pt x="133559" y="100213"/>
                        <a:pt x="116243" y="102527"/>
                      </a:cubicBezTo>
                      <a:cubicBezTo>
                        <a:pt x="114357" y="102870"/>
                        <a:pt x="112300" y="103127"/>
                        <a:pt x="110328" y="103299"/>
                      </a:cubicBezTo>
                      <a:cubicBezTo>
                        <a:pt x="102870" y="104242"/>
                        <a:pt x="95240" y="104927"/>
                        <a:pt x="87268" y="105271"/>
                      </a:cubicBezTo>
                      <a:cubicBezTo>
                        <a:pt x="84010" y="105442"/>
                        <a:pt x="80839" y="105527"/>
                        <a:pt x="77581" y="105613"/>
                      </a:cubicBezTo>
                      <a:cubicBezTo>
                        <a:pt x="74323" y="105613"/>
                        <a:pt x="71066" y="105785"/>
                        <a:pt x="67722" y="105785"/>
                      </a:cubicBezTo>
                      <a:close/>
                    </a:path>
                  </a:pathLst>
                </a:custGeom>
                <a:noFill/>
                <a:ln w="11144" cap="rnd">
                  <a:solidFill>
                    <a:srgbClr val="000000"/>
                  </a:solidFill>
                  <a:prstDash val="solid"/>
                  <a:round/>
                </a:ln>
              </p:spPr>
              <p:txBody>
                <a:bodyPr rtlCol="0" anchor="ctr"/>
                <a:lstStyle/>
                <a:p>
                  <a:endParaRPr lang="en-US"/>
                </a:p>
              </p:txBody>
            </p:sp>
            <p:sp>
              <p:nvSpPr>
                <p:cNvPr id="135" name="Freeform: Shape 134">
                  <a:extLst>
                    <a:ext uri="{FF2B5EF4-FFF2-40B4-BE49-F238E27FC236}">
                      <a16:creationId xmlns:a16="http://schemas.microsoft.com/office/drawing/2014/main" id="{19FEB3B4-F9AF-4807-FAC1-7804AC1830FC}"/>
                    </a:ext>
                  </a:extLst>
                </p:cNvPr>
                <p:cNvSpPr/>
                <p:nvPr/>
              </p:nvSpPr>
              <p:spPr>
                <a:xfrm>
                  <a:off x="7991893" y="5963545"/>
                  <a:ext cx="110842" cy="77838"/>
                </a:xfrm>
                <a:custGeom>
                  <a:avLst/>
                  <a:gdLst>
                    <a:gd name="connsiteX0" fmla="*/ 84954 w 110842"/>
                    <a:gd name="connsiteY0" fmla="*/ 40719 h 77838"/>
                    <a:gd name="connsiteX1" fmla="*/ 110843 w 110842"/>
                    <a:gd name="connsiteY1" fmla="*/ 77496 h 77838"/>
                    <a:gd name="connsiteX2" fmla="*/ 110414 w 110842"/>
                    <a:gd name="connsiteY2" fmla="*/ 77838 h 77838"/>
                    <a:gd name="connsiteX3" fmla="*/ 110414 w 110842"/>
                    <a:gd name="connsiteY3" fmla="*/ 77838 h 77838"/>
                    <a:gd name="connsiteX4" fmla="*/ 52207 w 110842"/>
                    <a:gd name="connsiteY4" fmla="*/ 67209 h 77838"/>
                    <a:gd name="connsiteX5" fmla="*/ 47749 w 110842"/>
                    <a:gd name="connsiteY5" fmla="*/ 65751 h 77838"/>
                    <a:gd name="connsiteX6" fmla="*/ 45263 w 110842"/>
                    <a:gd name="connsiteY6" fmla="*/ 64894 h 77838"/>
                    <a:gd name="connsiteX7" fmla="*/ 40377 w 110842"/>
                    <a:gd name="connsiteY7" fmla="*/ 63094 h 77838"/>
                    <a:gd name="connsiteX8" fmla="*/ 22117 w 110842"/>
                    <a:gd name="connsiteY8" fmla="*/ 54521 h 77838"/>
                    <a:gd name="connsiteX9" fmla="*/ 18345 w 110842"/>
                    <a:gd name="connsiteY9" fmla="*/ 52207 h 77838"/>
                    <a:gd name="connsiteX10" fmla="*/ 18259 w 110842"/>
                    <a:gd name="connsiteY10" fmla="*/ 52207 h 77838"/>
                    <a:gd name="connsiteX11" fmla="*/ 0 w 110842"/>
                    <a:gd name="connsiteY11" fmla="*/ 26147 h 77838"/>
                    <a:gd name="connsiteX12" fmla="*/ 18431 w 110842"/>
                    <a:gd name="connsiteY12" fmla="*/ 0 h 77838"/>
                    <a:gd name="connsiteX13" fmla="*/ 26232 w 110842"/>
                    <a:gd name="connsiteY13" fmla="*/ 4544 h 77838"/>
                    <a:gd name="connsiteX14" fmla="*/ 38748 w 110842"/>
                    <a:gd name="connsiteY14" fmla="*/ 10201 h 77838"/>
                    <a:gd name="connsiteX15" fmla="*/ 46206 w 110842"/>
                    <a:gd name="connsiteY15" fmla="*/ 12945 h 77838"/>
                    <a:gd name="connsiteX16" fmla="*/ 49292 w 110842"/>
                    <a:gd name="connsiteY16" fmla="*/ 13973 h 77838"/>
                    <a:gd name="connsiteX17" fmla="*/ 55979 w 110842"/>
                    <a:gd name="connsiteY17" fmla="*/ 16031 h 77838"/>
                    <a:gd name="connsiteX18" fmla="*/ 62665 w 110842"/>
                    <a:gd name="connsiteY18" fmla="*/ 17745 h 77838"/>
                    <a:gd name="connsiteX19" fmla="*/ 90611 w 110842"/>
                    <a:gd name="connsiteY19" fmla="*/ 23232 h 77838"/>
                    <a:gd name="connsiteX20" fmla="*/ 85211 w 110842"/>
                    <a:gd name="connsiteY20" fmla="*/ 40634 h 7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0842" h="77838">
                      <a:moveTo>
                        <a:pt x="84954" y="40719"/>
                      </a:moveTo>
                      <a:cubicBezTo>
                        <a:pt x="84954" y="54178"/>
                        <a:pt x="94383" y="66694"/>
                        <a:pt x="110843" y="77496"/>
                      </a:cubicBezTo>
                      <a:cubicBezTo>
                        <a:pt x="110671" y="77496"/>
                        <a:pt x="110585" y="77667"/>
                        <a:pt x="110414" y="77838"/>
                      </a:cubicBezTo>
                      <a:lnTo>
                        <a:pt x="110414" y="77838"/>
                      </a:lnTo>
                      <a:cubicBezTo>
                        <a:pt x="88726" y="76039"/>
                        <a:pt x="68837" y="72352"/>
                        <a:pt x="52207" y="67209"/>
                      </a:cubicBezTo>
                      <a:cubicBezTo>
                        <a:pt x="50750" y="66780"/>
                        <a:pt x="49207" y="66266"/>
                        <a:pt x="47749" y="65751"/>
                      </a:cubicBezTo>
                      <a:cubicBezTo>
                        <a:pt x="46806" y="65494"/>
                        <a:pt x="45949" y="65237"/>
                        <a:pt x="45263" y="64894"/>
                      </a:cubicBezTo>
                      <a:cubicBezTo>
                        <a:pt x="43548" y="64294"/>
                        <a:pt x="42005" y="63694"/>
                        <a:pt x="40377" y="63094"/>
                      </a:cubicBezTo>
                      <a:cubicBezTo>
                        <a:pt x="33433" y="60522"/>
                        <a:pt x="27346" y="57607"/>
                        <a:pt x="22117" y="54521"/>
                      </a:cubicBezTo>
                      <a:cubicBezTo>
                        <a:pt x="20832" y="53750"/>
                        <a:pt x="19546" y="53064"/>
                        <a:pt x="18345" y="52207"/>
                      </a:cubicBezTo>
                      <a:lnTo>
                        <a:pt x="18259" y="52207"/>
                      </a:lnTo>
                      <a:cubicBezTo>
                        <a:pt x="6601" y="44491"/>
                        <a:pt x="0" y="35576"/>
                        <a:pt x="0" y="26147"/>
                      </a:cubicBezTo>
                      <a:cubicBezTo>
                        <a:pt x="0" y="16716"/>
                        <a:pt x="6773" y="7630"/>
                        <a:pt x="18431" y="0"/>
                      </a:cubicBezTo>
                      <a:cubicBezTo>
                        <a:pt x="20832" y="1629"/>
                        <a:pt x="23403" y="3086"/>
                        <a:pt x="26232" y="4544"/>
                      </a:cubicBezTo>
                      <a:cubicBezTo>
                        <a:pt x="30004" y="6601"/>
                        <a:pt x="34205" y="8487"/>
                        <a:pt x="38748" y="10201"/>
                      </a:cubicBezTo>
                      <a:cubicBezTo>
                        <a:pt x="41063" y="11230"/>
                        <a:pt x="43548" y="12088"/>
                        <a:pt x="46206" y="12945"/>
                      </a:cubicBezTo>
                      <a:cubicBezTo>
                        <a:pt x="47235" y="13288"/>
                        <a:pt x="48263" y="13631"/>
                        <a:pt x="49292" y="13973"/>
                      </a:cubicBezTo>
                      <a:cubicBezTo>
                        <a:pt x="51435" y="14745"/>
                        <a:pt x="53750" y="15431"/>
                        <a:pt x="55979" y="16031"/>
                      </a:cubicBezTo>
                      <a:cubicBezTo>
                        <a:pt x="58122" y="16631"/>
                        <a:pt x="60437" y="17231"/>
                        <a:pt x="62665" y="17745"/>
                      </a:cubicBezTo>
                      <a:cubicBezTo>
                        <a:pt x="71409" y="19974"/>
                        <a:pt x="80753" y="21860"/>
                        <a:pt x="90611" y="23232"/>
                      </a:cubicBezTo>
                      <a:cubicBezTo>
                        <a:pt x="87097" y="28718"/>
                        <a:pt x="85211" y="34633"/>
                        <a:pt x="85211" y="40634"/>
                      </a:cubicBezTo>
                      <a:close/>
                    </a:path>
                  </a:pathLst>
                </a:custGeom>
                <a:noFill/>
                <a:ln w="11144" cap="rnd">
                  <a:solidFill>
                    <a:srgbClr val="000000"/>
                  </a:solidFill>
                  <a:prstDash val="solid"/>
                  <a:round/>
                </a:ln>
              </p:spPr>
              <p:txBody>
                <a:bodyPr rtlCol="0" anchor="ctr"/>
                <a:lstStyle/>
                <a:p>
                  <a:endParaRPr lang="en-US"/>
                </a:p>
              </p:txBody>
            </p:sp>
            <p:sp>
              <p:nvSpPr>
                <p:cNvPr id="136" name="Freeform: Shape 135">
                  <a:extLst>
                    <a:ext uri="{FF2B5EF4-FFF2-40B4-BE49-F238E27FC236}">
                      <a16:creationId xmlns:a16="http://schemas.microsoft.com/office/drawing/2014/main" id="{07FB2832-9931-32A7-A5B6-E71FFF387305}"/>
                    </a:ext>
                  </a:extLst>
                </p:cNvPr>
                <p:cNvSpPr/>
                <p:nvPr/>
              </p:nvSpPr>
              <p:spPr>
                <a:xfrm>
                  <a:off x="7991808" y="5859303"/>
                  <a:ext cx="110328" cy="74323"/>
                </a:xfrm>
                <a:custGeom>
                  <a:avLst/>
                  <a:gdLst>
                    <a:gd name="connsiteX0" fmla="*/ 110328 w 110328"/>
                    <a:gd name="connsiteY0" fmla="*/ 34804 h 74323"/>
                    <a:gd name="connsiteX1" fmla="*/ 85039 w 110328"/>
                    <a:gd name="connsiteY1" fmla="*/ 71237 h 74323"/>
                    <a:gd name="connsiteX2" fmla="*/ 85211 w 110328"/>
                    <a:gd name="connsiteY2" fmla="*/ 74323 h 74323"/>
                    <a:gd name="connsiteX3" fmla="*/ 69094 w 110328"/>
                    <a:gd name="connsiteY3" fmla="*/ 71237 h 74323"/>
                    <a:gd name="connsiteX4" fmla="*/ 66608 w 110328"/>
                    <a:gd name="connsiteY4" fmla="*/ 70637 h 74323"/>
                    <a:gd name="connsiteX5" fmla="*/ 58807 w 110328"/>
                    <a:gd name="connsiteY5" fmla="*/ 68666 h 74323"/>
                    <a:gd name="connsiteX6" fmla="*/ 50835 w 110328"/>
                    <a:gd name="connsiteY6" fmla="*/ 66437 h 74323"/>
                    <a:gd name="connsiteX7" fmla="*/ 31289 w 110328"/>
                    <a:gd name="connsiteY7" fmla="*/ 58979 h 74323"/>
                    <a:gd name="connsiteX8" fmla="*/ 18431 w 110328"/>
                    <a:gd name="connsiteY8" fmla="*/ 51949 h 74323"/>
                    <a:gd name="connsiteX9" fmla="*/ 0 w 110328"/>
                    <a:gd name="connsiteY9" fmla="*/ 25803 h 74323"/>
                    <a:gd name="connsiteX10" fmla="*/ 17916 w 110328"/>
                    <a:gd name="connsiteY10" fmla="*/ 0 h 74323"/>
                    <a:gd name="connsiteX11" fmla="*/ 21260 w 110328"/>
                    <a:gd name="connsiteY11" fmla="*/ 2057 h 74323"/>
                    <a:gd name="connsiteX12" fmla="*/ 22631 w 110328"/>
                    <a:gd name="connsiteY12" fmla="*/ 2829 h 74323"/>
                    <a:gd name="connsiteX13" fmla="*/ 24431 w 110328"/>
                    <a:gd name="connsiteY13" fmla="*/ 3858 h 74323"/>
                    <a:gd name="connsiteX14" fmla="*/ 27603 w 110328"/>
                    <a:gd name="connsiteY14" fmla="*/ 5572 h 74323"/>
                    <a:gd name="connsiteX15" fmla="*/ 34461 w 110328"/>
                    <a:gd name="connsiteY15" fmla="*/ 8744 h 74323"/>
                    <a:gd name="connsiteX16" fmla="*/ 41834 w 110328"/>
                    <a:gd name="connsiteY16" fmla="*/ 11744 h 74323"/>
                    <a:gd name="connsiteX17" fmla="*/ 41834 w 110328"/>
                    <a:gd name="connsiteY17" fmla="*/ 11744 h 74323"/>
                    <a:gd name="connsiteX18" fmla="*/ 58379 w 110328"/>
                    <a:gd name="connsiteY18" fmla="*/ 16973 h 74323"/>
                    <a:gd name="connsiteX19" fmla="*/ 77153 w 110328"/>
                    <a:gd name="connsiteY19" fmla="*/ 21345 h 74323"/>
                    <a:gd name="connsiteX20" fmla="*/ 87182 w 110328"/>
                    <a:gd name="connsiteY20" fmla="*/ 23060 h 74323"/>
                    <a:gd name="connsiteX21" fmla="*/ 97555 w 110328"/>
                    <a:gd name="connsiteY21" fmla="*/ 24517 h 74323"/>
                    <a:gd name="connsiteX22" fmla="*/ 97640 w 110328"/>
                    <a:gd name="connsiteY22" fmla="*/ 24517 h 74323"/>
                    <a:gd name="connsiteX23" fmla="*/ 103899 w 110328"/>
                    <a:gd name="connsiteY23" fmla="*/ 30090 h 74323"/>
                    <a:gd name="connsiteX24" fmla="*/ 107413 w 110328"/>
                    <a:gd name="connsiteY24" fmla="*/ 32747 h 74323"/>
                    <a:gd name="connsiteX25" fmla="*/ 110328 w 110328"/>
                    <a:gd name="connsiteY25" fmla="*/ 34804 h 7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0328" h="74323">
                      <a:moveTo>
                        <a:pt x="110328" y="34804"/>
                      </a:moveTo>
                      <a:cubicBezTo>
                        <a:pt x="94298" y="45692"/>
                        <a:pt x="85039" y="58036"/>
                        <a:pt x="85039" y="71237"/>
                      </a:cubicBezTo>
                      <a:cubicBezTo>
                        <a:pt x="85039" y="72266"/>
                        <a:pt x="85039" y="73295"/>
                        <a:pt x="85211" y="74323"/>
                      </a:cubicBezTo>
                      <a:cubicBezTo>
                        <a:pt x="79553" y="73381"/>
                        <a:pt x="74238" y="72352"/>
                        <a:pt x="69094" y="71237"/>
                      </a:cubicBezTo>
                      <a:cubicBezTo>
                        <a:pt x="68237" y="71066"/>
                        <a:pt x="67380" y="70809"/>
                        <a:pt x="66608" y="70637"/>
                      </a:cubicBezTo>
                      <a:cubicBezTo>
                        <a:pt x="63951" y="69951"/>
                        <a:pt x="61379" y="69352"/>
                        <a:pt x="58807" y="68666"/>
                      </a:cubicBezTo>
                      <a:cubicBezTo>
                        <a:pt x="56064" y="67980"/>
                        <a:pt x="53407" y="67209"/>
                        <a:pt x="50835" y="66437"/>
                      </a:cubicBezTo>
                      <a:cubicBezTo>
                        <a:pt x="43634" y="64208"/>
                        <a:pt x="37119" y="61636"/>
                        <a:pt x="31289" y="58979"/>
                      </a:cubicBezTo>
                      <a:cubicBezTo>
                        <a:pt x="26489" y="56750"/>
                        <a:pt x="22202" y="54350"/>
                        <a:pt x="18431" y="51949"/>
                      </a:cubicBezTo>
                      <a:cubicBezTo>
                        <a:pt x="6686" y="44149"/>
                        <a:pt x="0" y="35233"/>
                        <a:pt x="0" y="25803"/>
                      </a:cubicBezTo>
                      <a:cubicBezTo>
                        <a:pt x="0" y="16373"/>
                        <a:pt x="6515" y="7630"/>
                        <a:pt x="17916" y="0"/>
                      </a:cubicBezTo>
                      <a:cubicBezTo>
                        <a:pt x="19031" y="772"/>
                        <a:pt x="20059" y="1457"/>
                        <a:pt x="21260" y="2057"/>
                      </a:cubicBezTo>
                      <a:cubicBezTo>
                        <a:pt x="21774" y="2315"/>
                        <a:pt x="22202" y="2572"/>
                        <a:pt x="22631" y="2829"/>
                      </a:cubicBezTo>
                      <a:cubicBezTo>
                        <a:pt x="23231" y="3258"/>
                        <a:pt x="23831" y="3600"/>
                        <a:pt x="24431" y="3858"/>
                      </a:cubicBezTo>
                      <a:cubicBezTo>
                        <a:pt x="25460" y="4458"/>
                        <a:pt x="26489" y="5058"/>
                        <a:pt x="27603" y="5572"/>
                      </a:cubicBezTo>
                      <a:cubicBezTo>
                        <a:pt x="29746" y="6772"/>
                        <a:pt x="32061" y="7801"/>
                        <a:pt x="34461" y="8744"/>
                      </a:cubicBezTo>
                      <a:cubicBezTo>
                        <a:pt x="36776" y="9859"/>
                        <a:pt x="39262" y="10801"/>
                        <a:pt x="41834" y="11744"/>
                      </a:cubicBezTo>
                      <a:lnTo>
                        <a:pt x="41834" y="11744"/>
                      </a:lnTo>
                      <a:cubicBezTo>
                        <a:pt x="46891" y="13716"/>
                        <a:pt x="52464" y="15516"/>
                        <a:pt x="58379" y="16973"/>
                      </a:cubicBezTo>
                      <a:cubicBezTo>
                        <a:pt x="64208" y="18688"/>
                        <a:pt x="70466" y="20060"/>
                        <a:pt x="77153" y="21345"/>
                      </a:cubicBezTo>
                      <a:cubicBezTo>
                        <a:pt x="80410" y="22031"/>
                        <a:pt x="83753" y="22632"/>
                        <a:pt x="87182" y="23060"/>
                      </a:cubicBezTo>
                      <a:cubicBezTo>
                        <a:pt x="90526" y="23660"/>
                        <a:pt x="94040" y="24089"/>
                        <a:pt x="97555" y="24517"/>
                      </a:cubicBezTo>
                      <a:lnTo>
                        <a:pt x="97640" y="24517"/>
                      </a:lnTo>
                      <a:cubicBezTo>
                        <a:pt x="99441" y="26489"/>
                        <a:pt x="101584" y="28375"/>
                        <a:pt x="103899" y="30090"/>
                      </a:cubicBezTo>
                      <a:cubicBezTo>
                        <a:pt x="105013" y="31118"/>
                        <a:pt x="106128" y="31975"/>
                        <a:pt x="107413" y="32747"/>
                      </a:cubicBezTo>
                      <a:cubicBezTo>
                        <a:pt x="108356" y="33518"/>
                        <a:pt x="109385" y="34204"/>
                        <a:pt x="110328" y="34804"/>
                      </a:cubicBezTo>
                      <a:close/>
                    </a:path>
                  </a:pathLst>
                </a:custGeom>
                <a:noFill/>
                <a:ln w="11144" cap="rnd">
                  <a:solidFill>
                    <a:srgbClr val="000000"/>
                  </a:solidFill>
                  <a:prstDash val="solid"/>
                  <a:round/>
                </a:ln>
              </p:spPr>
              <p:txBody>
                <a:bodyPr rtlCol="0" anchor="ctr"/>
                <a:lstStyle/>
                <a:p>
                  <a:endParaRPr lang="en-US"/>
                </a:p>
              </p:txBody>
            </p:sp>
            <p:sp>
              <p:nvSpPr>
                <p:cNvPr id="137" name="Freeform: Shape 136">
                  <a:extLst>
                    <a:ext uri="{FF2B5EF4-FFF2-40B4-BE49-F238E27FC236}">
                      <a16:creationId xmlns:a16="http://schemas.microsoft.com/office/drawing/2014/main" id="{3C50BF62-5BDC-AA35-728A-40D8F476223B}"/>
                    </a:ext>
                  </a:extLst>
                </p:cNvPr>
                <p:cNvSpPr/>
                <p:nvPr/>
              </p:nvSpPr>
              <p:spPr>
                <a:xfrm>
                  <a:off x="8431063" y="6047212"/>
                  <a:ext cx="7800" cy="3857"/>
                </a:xfrm>
                <a:custGeom>
                  <a:avLst/>
                  <a:gdLst>
                    <a:gd name="connsiteX0" fmla="*/ 7801 w 7800"/>
                    <a:gd name="connsiteY0" fmla="*/ 0 h 3857"/>
                    <a:gd name="connsiteX1" fmla="*/ 0 w 7800"/>
                    <a:gd name="connsiteY1" fmla="*/ 3858 h 3857"/>
                    <a:gd name="connsiteX2" fmla="*/ 7801 w 7800"/>
                    <a:gd name="connsiteY2" fmla="*/ 0 h 3857"/>
                  </a:gdLst>
                  <a:ahLst/>
                  <a:cxnLst>
                    <a:cxn ang="0">
                      <a:pos x="connsiteX0" y="connsiteY0"/>
                    </a:cxn>
                    <a:cxn ang="0">
                      <a:pos x="connsiteX1" y="connsiteY1"/>
                    </a:cxn>
                    <a:cxn ang="0">
                      <a:pos x="connsiteX2" y="connsiteY2"/>
                    </a:cxn>
                  </a:cxnLst>
                  <a:rect l="l" t="t" r="r" b="b"/>
                  <a:pathLst>
                    <a:path w="7800" h="3857">
                      <a:moveTo>
                        <a:pt x="7801" y="0"/>
                      </a:moveTo>
                      <a:cubicBezTo>
                        <a:pt x="5315" y="1372"/>
                        <a:pt x="2829" y="2657"/>
                        <a:pt x="0" y="3858"/>
                      </a:cubicBezTo>
                      <a:cubicBezTo>
                        <a:pt x="2657" y="2572"/>
                        <a:pt x="5315" y="1286"/>
                        <a:pt x="7801" y="0"/>
                      </a:cubicBezTo>
                      <a:close/>
                    </a:path>
                  </a:pathLst>
                </a:custGeom>
                <a:noFill/>
                <a:ln w="11144" cap="rnd">
                  <a:solidFill>
                    <a:srgbClr val="000000"/>
                  </a:solidFill>
                  <a:prstDash val="solid"/>
                  <a:round/>
                </a:ln>
              </p:spPr>
              <p:txBody>
                <a:bodyPr rtlCol="0" anchor="ctr"/>
                <a:lstStyle/>
                <a:p>
                  <a:endParaRPr lang="en-US"/>
                </a:p>
              </p:txBody>
            </p:sp>
            <p:sp>
              <p:nvSpPr>
                <p:cNvPr id="138" name="Freeform: Shape 137">
                  <a:extLst>
                    <a:ext uri="{FF2B5EF4-FFF2-40B4-BE49-F238E27FC236}">
                      <a16:creationId xmlns:a16="http://schemas.microsoft.com/office/drawing/2014/main" id="{9386A48E-8911-59F5-FD2A-8487081C845E}"/>
                    </a:ext>
                  </a:extLst>
                </p:cNvPr>
                <p:cNvSpPr/>
                <p:nvPr/>
              </p:nvSpPr>
              <p:spPr>
                <a:xfrm>
                  <a:off x="8422661" y="6052956"/>
                  <a:ext cx="4372" cy="1799"/>
                </a:xfrm>
                <a:custGeom>
                  <a:avLst/>
                  <a:gdLst>
                    <a:gd name="connsiteX0" fmla="*/ 0 w 4372"/>
                    <a:gd name="connsiteY0" fmla="*/ 1800 h 1799"/>
                    <a:gd name="connsiteX1" fmla="*/ 4372 w 4372"/>
                    <a:gd name="connsiteY1" fmla="*/ 0 h 1799"/>
                    <a:gd name="connsiteX2" fmla="*/ 0 w 4372"/>
                    <a:gd name="connsiteY2" fmla="*/ 1800 h 1799"/>
                  </a:gdLst>
                  <a:ahLst/>
                  <a:cxnLst>
                    <a:cxn ang="0">
                      <a:pos x="connsiteX0" y="connsiteY0"/>
                    </a:cxn>
                    <a:cxn ang="0">
                      <a:pos x="connsiteX1" y="connsiteY1"/>
                    </a:cxn>
                    <a:cxn ang="0">
                      <a:pos x="connsiteX2" y="connsiteY2"/>
                    </a:cxn>
                  </a:cxnLst>
                  <a:rect l="l" t="t" r="r" b="b"/>
                  <a:pathLst>
                    <a:path w="4372" h="1799">
                      <a:moveTo>
                        <a:pt x="0" y="1800"/>
                      </a:moveTo>
                      <a:cubicBezTo>
                        <a:pt x="1458" y="1200"/>
                        <a:pt x="2915" y="600"/>
                        <a:pt x="4372" y="0"/>
                      </a:cubicBezTo>
                      <a:cubicBezTo>
                        <a:pt x="2915" y="685"/>
                        <a:pt x="1544" y="1286"/>
                        <a:pt x="0" y="1800"/>
                      </a:cubicBezTo>
                      <a:close/>
                    </a:path>
                  </a:pathLst>
                </a:custGeom>
                <a:noFill/>
                <a:ln w="11144" cap="rnd">
                  <a:solidFill>
                    <a:srgbClr val="000000"/>
                  </a:solidFill>
                  <a:prstDash val="solid"/>
                  <a:round/>
                </a:ln>
              </p:spPr>
              <p:txBody>
                <a:bodyPr rtlCol="0" anchor="ctr"/>
                <a:lstStyle/>
                <a:p>
                  <a:endParaRPr lang="en-US"/>
                </a:p>
              </p:txBody>
            </p:sp>
            <p:sp>
              <p:nvSpPr>
                <p:cNvPr id="139" name="Freeform: Shape 138">
                  <a:extLst>
                    <a:ext uri="{FF2B5EF4-FFF2-40B4-BE49-F238E27FC236}">
                      <a16:creationId xmlns:a16="http://schemas.microsoft.com/office/drawing/2014/main" id="{E68773AF-343B-4351-D7A6-9E843532F492}"/>
                    </a:ext>
                  </a:extLst>
                </p:cNvPr>
                <p:cNvSpPr/>
                <p:nvPr/>
              </p:nvSpPr>
              <p:spPr>
                <a:xfrm>
                  <a:off x="8413575" y="6056557"/>
                  <a:ext cx="4629" cy="1628"/>
                </a:xfrm>
                <a:custGeom>
                  <a:avLst/>
                  <a:gdLst>
                    <a:gd name="connsiteX0" fmla="*/ 4629 w 4629"/>
                    <a:gd name="connsiteY0" fmla="*/ 0 h 1628"/>
                    <a:gd name="connsiteX1" fmla="*/ 0 w 4629"/>
                    <a:gd name="connsiteY1" fmla="*/ 1629 h 1628"/>
                    <a:gd name="connsiteX2" fmla="*/ 4629 w 4629"/>
                    <a:gd name="connsiteY2" fmla="*/ 0 h 1628"/>
                  </a:gdLst>
                  <a:ahLst/>
                  <a:cxnLst>
                    <a:cxn ang="0">
                      <a:pos x="connsiteX0" y="connsiteY0"/>
                    </a:cxn>
                    <a:cxn ang="0">
                      <a:pos x="connsiteX1" y="connsiteY1"/>
                    </a:cxn>
                    <a:cxn ang="0">
                      <a:pos x="connsiteX2" y="connsiteY2"/>
                    </a:cxn>
                  </a:cxnLst>
                  <a:rect l="l" t="t" r="r" b="b"/>
                  <a:pathLst>
                    <a:path w="4629" h="1628">
                      <a:moveTo>
                        <a:pt x="4629" y="0"/>
                      </a:moveTo>
                      <a:cubicBezTo>
                        <a:pt x="3258" y="600"/>
                        <a:pt x="1629" y="1200"/>
                        <a:pt x="0" y="1629"/>
                      </a:cubicBezTo>
                      <a:cubicBezTo>
                        <a:pt x="1629" y="1114"/>
                        <a:pt x="3086" y="514"/>
                        <a:pt x="4629" y="0"/>
                      </a:cubicBezTo>
                      <a:close/>
                    </a:path>
                  </a:pathLst>
                </a:custGeom>
                <a:noFill/>
                <a:ln w="11144" cap="rnd">
                  <a:solidFill>
                    <a:srgbClr val="000000"/>
                  </a:solidFill>
                  <a:prstDash val="solid"/>
                  <a:round/>
                </a:ln>
              </p:spPr>
              <p:txBody>
                <a:bodyPr rtlCol="0" anchor="ctr"/>
                <a:lstStyle/>
                <a:p>
                  <a:endParaRPr lang="en-US"/>
                </a:p>
              </p:txBody>
            </p:sp>
            <p:sp>
              <p:nvSpPr>
                <p:cNvPr id="140" name="Freeform: Shape 139">
                  <a:extLst>
                    <a:ext uri="{FF2B5EF4-FFF2-40B4-BE49-F238E27FC236}">
                      <a16:creationId xmlns:a16="http://schemas.microsoft.com/office/drawing/2014/main" id="{20EA1825-9D0D-28CB-0C2F-FC2E1238C7EB}"/>
                    </a:ext>
                  </a:extLst>
                </p:cNvPr>
                <p:cNvSpPr/>
                <p:nvPr/>
              </p:nvSpPr>
              <p:spPr>
                <a:xfrm>
                  <a:off x="8354425" y="5997235"/>
                  <a:ext cx="11315" cy="1971"/>
                </a:xfrm>
                <a:custGeom>
                  <a:avLst/>
                  <a:gdLst>
                    <a:gd name="connsiteX0" fmla="*/ 0 w 11315"/>
                    <a:gd name="connsiteY0" fmla="*/ 1972 h 1971"/>
                    <a:gd name="connsiteX1" fmla="*/ 11316 w 11315"/>
                    <a:gd name="connsiteY1" fmla="*/ 0 h 1971"/>
                    <a:gd name="connsiteX2" fmla="*/ 0 w 11315"/>
                    <a:gd name="connsiteY2" fmla="*/ 1972 h 1971"/>
                  </a:gdLst>
                  <a:ahLst/>
                  <a:cxnLst>
                    <a:cxn ang="0">
                      <a:pos x="connsiteX0" y="connsiteY0"/>
                    </a:cxn>
                    <a:cxn ang="0">
                      <a:pos x="connsiteX1" y="connsiteY1"/>
                    </a:cxn>
                    <a:cxn ang="0">
                      <a:pos x="connsiteX2" y="connsiteY2"/>
                    </a:cxn>
                  </a:cxnLst>
                  <a:rect l="l" t="t" r="r" b="b"/>
                  <a:pathLst>
                    <a:path w="11315" h="1971">
                      <a:moveTo>
                        <a:pt x="0" y="1972"/>
                      </a:moveTo>
                      <a:cubicBezTo>
                        <a:pt x="3858" y="1371"/>
                        <a:pt x="7630" y="685"/>
                        <a:pt x="11316" y="0"/>
                      </a:cubicBezTo>
                      <a:cubicBezTo>
                        <a:pt x="7630" y="771"/>
                        <a:pt x="3858" y="1457"/>
                        <a:pt x="0" y="1972"/>
                      </a:cubicBezTo>
                      <a:close/>
                    </a:path>
                  </a:pathLst>
                </a:custGeom>
                <a:noFill/>
                <a:ln w="11144" cap="rnd">
                  <a:solidFill>
                    <a:srgbClr val="000000"/>
                  </a:solidFill>
                  <a:prstDash val="solid"/>
                  <a:round/>
                </a:ln>
              </p:spPr>
              <p:txBody>
                <a:bodyPr rtlCol="0" anchor="ctr"/>
                <a:lstStyle/>
                <a:p>
                  <a:endParaRPr lang="en-US"/>
                </a:p>
              </p:txBody>
            </p:sp>
            <p:sp>
              <p:nvSpPr>
                <p:cNvPr id="141" name="Freeform: Shape 140">
                  <a:extLst>
                    <a:ext uri="{FF2B5EF4-FFF2-40B4-BE49-F238E27FC236}">
                      <a16:creationId xmlns:a16="http://schemas.microsoft.com/office/drawing/2014/main" id="{D802C0C2-3CDA-B615-A580-26F93D198313}"/>
                    </a:ext>
                  </a:extLst>
                </p:cNvPr>
                <p:cNvSpPr/>
                <p:nvPr/>
              </p:nvSpPr>
              <p:spPr>
                <a:xfrm>
                  <a:off x="8354425" y="6070958"/>
                  <a:ext cx="11315" cy="1971"/>
                </a:xfrm>
                <a:custGeom>
                  <a:avLst/>
                  <a:gdLst>
                    <a:gd name="connsiteX0" fmla="*/ 0 w 11315"/>
                    <a:gd name="connsiteY0" fmla="*/ 1972 h 1971"/>
                    <a:gd name="connsiteX1" fmla="*/ 11316 w 11315"/>
                    <a:gd name="connsiteY1" fmla="*/ 0 h 1971"/>
                    <a:gd name="connsiteX2" fmla="*/ 0 w 11315"/>
                    <a:gd name="connsiteY2" fmla="*/ 1972 h 1971"/>
                  </a:gdLst>
                  <a:ahLst/>
                  <a:cxnLst>
                    <a:cxn ang="0">
                      <a:pos x="connsiteX0" y="connsiteY0"/>
                    </a:cxn>
                    <a:cxn ang="0">
                      <a:pos x="connsiteX1" y="connsiteY1"/>
                    </a:cxn>
                    <a:cxn ang="0">
                      <a:pos x="connsiteX2" y="connsiteY2"/>
                    </a:cxn>
                  </a:cxnLst>
                  <a:rect l="l" t="t" r="r" b="b"/>
                  <a:pathLst>
                    <a:path w="11315" h="1971">
                      <a:moveTo>
                        <a:pt x="0" y="1972"/>
                      </a:moveTo>
                      <a:cubicBezTo>
                        <a:pt x="3858" y="1371"/>
                        <a:pt x="7630" y="686"/>
                        <a:pt x="11316" y="0"/>
                      </a:cubicBezTo>
                      <a:cubicBezTo>
                        <a:pt x="7630" y="772"/>
                        <a:pt x="3858" y="1457"/>
                        <a:pt x="0" y="1972"/>
                      </a:cubicBezTo>
                      <a:close/>
                    </a:path>
                  </a:pathLst>
                </a:custGeom>
                <a:noFill/>
                <a:ln w="11144" cap="rnd">
                  <a:solidFill>
                    <a:srgbClr val="000000"/>
                  </a:solidFill>
                  <a:prstDash val="solid"/>
                  <a:round/>
                </a:ln>
              </p:spPr>
              <p:txBody>
                <a:bodyPr rtlCol="0" anchor="ctr"/>
                <a:lstStyle/>
                <a:p>
                  <a:endParaRPr lang="en-US"/>
                </a:p>
              </p:txBody>
            </p:sp>
            <p:sp>
              <p:nvSpPr>
                <p:cNvPr id="142" name="Freeform: Shape 141">
                  <a:extLst>
                    <a:ext uri="{FF2B5EF4-FFF2-40B4-BE49-F238E27FC236}">
                      <a16:creationId xmlns:a16="http://schemas.microsoft.com/office/drawing/2014/main" id="{4133CD32-25F1-71C2-5CC0-DFB9C5F2334E}"/>
                    </a:ext>
                  </a:extLst>
                </p:cNvPr>
                <p:cNvSpPr/>
                <p:nvPr/>
              </p:nvSpPr>
              <p:spPr>
                <a:xfrm>
                  <a:off x="8354425" y="6144510"/>
                  <a:ext cx="11315" cy="2057"/>
                </a:xfrm>
                <a:custGeom>
                  <a:avLst/>
                  <a:gdLst>
                    <a:gd name="connsiteX0" fmla="*/ 0 w 11315"/>
                    <a:gd name="connsiteY0" fmla="*/ 2057 h 2057"/>
                    <a:gd name="connsiteX1" fmla="*/ 11316 w 11315"/>
                    <a:gd name="connsiteY1" fmla="*/ 0 h 2057"/>
                    <a:gd name="connsiteX2" fmla="*/ 0 w 11315"/>
                    <a:gd name="connsiteY2" fmla="*/ 2057 h 2057"/>
                  </a:gdLst>
                  <a:ahLst/>
                  <a:cxnLst>
                    <a:cxn ang="0">
                      <a:pos x="connsiteX0" y="connsiteY0"/>
                    </a:cxn>
                    <a:cxn ang="0">
                      <a:pos x="connsiteX1" y="connsiteY1"/>
                    </a:cxn>
                    <a:cxn ang="0">
                      <a:pos x="connsiteX2" y="connsiteY2"/>
                    </a:cxn>
                  </a:cxnLst>
                  <a:rect l="l" t="t" r="r" b="b"/>
                  <a:pathLst>
                    <a:path w="11315" h="2057">
                      <a:moveTo>
                        <a:pt x="0" y="2057"/>
                      </a:moveTo>
                      <a:cubicBezTo>
                        <a:pt x="3858" y="1457"/>
                        <a:pt x="7630" y="771"/>
                        <a:pt x="11316" y="0"/>
                      </a:cubicBezTo>
                      <a:cubicBezTo>
                        <a:pt x="7630" y="771"/>
                        <a:pt x="3858" y="1457"/>
                        <a:pt x="0" y="2057"/>
                      </a:cubicBezTo>
                      <a:close/>
                    </a:path>
                  </a:pathLst>
                </a:custGeom>
                <a:noFill/>
                <a:ln w="11144" cap="rnd">
                  <a:solidFill>
                    <a:srgbClr val="000000"/>
                  </a:solidFill>
                  <a:prstDash val="solid"/>
                  <a:round/>
                </a:ln>
              </p:spPr>
              <p:txBody>
                <a:bodyPr rtlCol="0" anchor="ctr"/>
                <a:lstStyle/>
                <a:p>
                  <a:endParaRPr lang="en-US"/>
                </a:p>
              </p:txBody>
            </p:sp>
            <p:sp>
              <p:nvSpPr>
                <p:cNvPr id="143" name="Freeform: Shape 142">
                  <a:extLst>
                    <a:ext uri="{FF2B5EF4-FFF2-40B4-BE49-F238E27FC236}">
                      <a16:creationId xmlns:a16="http://schemas.microsoft.com/office/drawing/2014/main" id="{7D039421-25FC-5608-51DD-00BB213005E3}"/>
                    </a:ext>
                  </a:extLst>
                </p:cNvPr>
                <p:cNvSpPr/>
                <p:nvPr/>
              </p:nvSpPr>
              <p:spPr>
                <a:xfrm>
                  <a:off x="8354853" y="5924454"/>
                  <a:ext cx="10544" cy="1886"/>
                </a:xfrm>
                <a:custGeom>
                  <a:avLst/>
                  <a:gdLst>
                    <a:gd name="connsiteX0" fmla="*/ 0 w 10544"/>
                    <a:gd name="connsiteY0" fmla="*/ 1886 h 1886"/>
                    <a:gd name="connsiteX1" fmla="*/ 10544 w 10544"/>
                    <a:gd name="connsiteY1" fmla="*/ 0 h 1886"/>
                    <a:gd name="connsiteX2" fmla="*/ 0 w 10544"/>
                    <a:gd name="connsiteY2" fmla="*/ 1886 h 1886"/>
                  </a:gdLst>
                  <a:ahLst/>
                  <a:cxnLst>
                    <a:cxn ang="0">
                      <a:pos x="connsiteX0" y="connsiteY0"/>
                    </a:cxn>
                    <a:cxn ang="0">
                      <a:pos x="connsiteX1" y="connsiteY1"/>
                    </a:cxn>
                    <a:cxn ang="0">
                      <a:pos x="connsiteX2" y="connsiteY2"/>
                    </a:cxn>
                  </a:cxnLst>
                  <a:rect l="l" t="t" r="r" b="b"/>
                  <a:pathLst>
                    <a:path w="10544" h="1886">
                      <a:moveTo>
                        <a:pt x="0" y="1886"/>
                      </a:moveTo>
                      <a:cubicBezTo>
                        <a:pt x="3600" y="1372"/>
                        <a:pt x="7115" y="686"/>
                        <a:pt x="10544" y="0"/>
                      </a:cubicBezTo>
                      <a:cubicBezTo>
                        <a:pt x="7115" y="686"/>
                        <a:pt x="3600" y="1286"/>
                        <a:pt x="0" y="1886"/>
                      </a:cubicBezTo>
                      <a:close/>
                    </a:path>
                  </a:pathLst>
                </a:custGeom>
                <a:noFill/>
                <a:ln w="11144" cap="rnd">
                  <a:solidFill>
                    <a:srgbClr val="000000"/>
                  </a:solidFill>
                  <a:prstDash val="solid"/>
                  <a:round/>
                </a:ln>
              </p:spPr>
              <p:txBody>
                <a:bodyPr rtlCol="0" anchor="ctr"/>
                <a:lstStyle/>
                <a:p>
                  <a:endParaRPr lang="en-US"/>
                </a:p>
              </p:txBody>
            </p:sp>
            <p:sp>
              <p:nvSpPr>
                <p:cNvPr id="144" name="Freeform: Shape 143">
                  <a:extLst>
                    <a:ext uri="{FF2B5EF4-FFF2-40B4-BE49-F238E27FC236}">
                      <a16:creationId xmlns:a16="http://schemas.microsoft.com/office/drawing/2014/main" id="{BE06D245-14D7-2322-D61F-3E8F456FCF3B}"/>
                    </a:ext>
                  </a:extLst>
                </p:cNvPr>
                <p:cNvSpPr/>
                <p:nvPr/>
              </p:nvSpPr>
              <p:spPr>
                <a:xfrm>
                  <a:off x="8344480" y="5926340"/>
                  <a:ext cx="10458" cy="1542"/>
                </a:xfrm>
                <a:custGeom>
                  <a:avLst/>
                  <a:gdLst>
                    <a:gd name="connsiteX0" fmla="*/ 0 w 10458"/>
                    <a:gd name="connsiteY0" fmla="*/ 1543 h 1542"/>
                    <a:gd name="connsiteX1" fmla="*/ 10459 w 10458"/>
                    <a:gd name="connsiteY1" fmla="*/ 0 h 1542"/>
                    <a:gd name="connsiteX2" fmla="*/ 0 w 10458"/>
                    <a:gd name="connsiteY2" fmla="*/ 1543 h 1542"/>
                  </a:gdLst>
                  <a:ahLst/>
                  <a:cxnLst>
                    <a:cxn ang="0">
                      <a:pos x="connsiteX0" y="connsiteY0"/>
                    </a:cxn>
                    <a:cxn ang="0">
                      <a:pos x="connsiteX1" y="connsiteY1"/>
                    </a:cxn>
                    <a:cxn ang="0">
                      <a:pos x="connsiteX2" y="connsiteY2"/>
                    </a:cxn>
                  </a:cxnLst>
                  <a:rect l="l" t="t" r="r" b="b"/>
                  <a:pathLst>
                    <a:path w="10458" h="1542">
                      <a:moveTo>
                        <a:pt x="0" y="1543"/>
                      </a:moveTo>
                      <a:cubicBezTo>
                        <a:pt x="3515" y="1029"/>
                        <a:pt x="7030" y="514"/>
                        <a:pt x="10459" y="0"/>
                      </a:cubicBezTo>
                      <a:cubicBezTo>
                        <a:pt x="7030" y="600"/>
                        <a:pt x="3515" y="1114"/>
                        <a:pt x="0" y="1543"/>
                      </a:cubicBezTo>
                      <a:close/>
                    </a:path>
                  </a:pathLst>
                </a:custGeom>
                <a:noFill/>
                <a:ln w="11144" cap="rnd">
                  <a:solidFill>
                    <a:srgbClr val="000000"/>
                  </a:solidFill>
                  <a:prstDash val="solid"/>
                  <a:round/>
                </a:ln>
              </p:spPr>
              <p:txBody>
                <a:bodyPr rtlCol="0" anchor="ctr"/>
                <a:lstStyle/>
                <a:p>
                  <a:endParaRPr lang="en-US"/>
                </a:p>
              </p:txBody>
            </p:sp>
            <p:sp>
              <p:nvSpPr>
                <p:cNvPr id="145" name="Freeform: Shape 144">
                  <a:extLst>
                    <a:ext uri="{FF2B5EF4-FFF2-40B4-BE49-F238E27FC236}">
                      <a16:creationId xmlns:a16="http://schemas.microsoft.com/office/drawing/2014/main" id="{61823D34-9080-6F2A-B793-357AF2C92BA8}"/>
                    </a:ext>
                  </a:extLst>
                </p:cNvPr>
                <p:cNvSpPr/>
                <p:nvPr/>
              </p:nvSpPr>
              <p:spPr>
                <a:xfrm>
                  <a:off x="8342337" y="6073101"/>
                  <a:ext cx="11229" cy="1542"/>
                </a:xfrm>
                <a:custGeom>
                  <a:avLst/>
                  <a:gdLst>
                    <a:gd name="connsiteX0" fmla="*/ 11230 w 11229"/>
                    <a:gd name="connsiteY0" fmla="*/ 0 h 1542"/>
                    <a:gd name="connsiteX1" fmla="*/ 0 w 11229"/>
                    <a:gd name="connsiteY1" fmla="*/ 1543 h 1542"/>
                    <a:gd name="connsiteX2" fmla="*/ 11230 w 11229"/>
                    <a:gd name="connsiteY2" fmla="*/ 0 h 1542"/>
                  </a:gdLst>
                  <a:ahLst/>
                  <a:cxnLst>
                    <a:cxn ang="0">
                      <a:pos x="connsiteX0" y="connsiteY0"/>
                    </a:cxn>
                    <a:cxn ang="0">
                      <a:pos x="connsiteX1" y="connsiteY1"/>
                    </a:cxn>
                    <a:cxn ang="0">
                      <a:pos x="connsiteX2" y="connsiteY2"/>
                    </a:cxn>
                  </a:cxnLst>
                  <a:rect l="l" t="t" r="r" b="b"/>
                  <a:pathLst>
                    <a:path w="11229" h="1542">
                      <a:moveTo>
                        <a:pt x="11230" y="0"/>
                      </a:moveTo>
                      <a:cubicBezTo>
                        <a:pt x="7544" y="600"/>
                        <a:pt x="3772" y="1114"/>
                        <a:pt x="0" y="1543"/>
                      </a:cubicBezTo>
                      <a:cubicBezTo>
                        <a:pt x="3858" y="1029"/>
                        <a:pt x="7544" y="514"/>
                        <a:pt x="11230" y="0"/>
                      </a:cubicBezTo>
                      <a:close/>
                    </a:path>
                  </a:pathLst>
                </a:custGeom>
                <a:noFill/>
                <a:ln w="11144" cap="rnd">
                  <a:solidFill>
                    <a:srgbClr val="000000"/>
                  </a:solidFill>
                  <a:prstDash val="solid"/>
                  <a:round/>
                </a:ln>
              </p:spPr>
              <p:txBody>
                <a:bodyPr rtlCol="0" anchor="ctr"/>
                <a:lstStyle/>
                <a:p>
                  <a:endParaRPr lang="en-US"/>
                </a:p>
              </p:txBody>
            </p:sp>
            <p:sp>
              <p:nvSpPr>
                <p:cNvPr id="146" name="Freeform: Shape 145">
                  <a:extLst>
                    <a:ext uri="{FF2B5EF4-FFF2-40B4-BE49-F238E27FC236}">
                      <a16:creationId xmlns:a16="http://schemas.microsoft.com/office/drawing/2014/main" id="{2292276C-678A-B07C-B63A-387633BE9F67}"/>
                    </a:ext>
                  </a:extLst>
                </p:cNvPr>
                <p:cNvSpPr/>
                <p:nvPr/>
              </p:nvSpPr>
              <p:spPr>
                <a:xfrm>
                  <a:off x="8342337" y="5999463"/>
                  <a:ext cx="10544" cy="1543"/>
                </a:xfrm>
                <a:custGeom>
                  <a:avLst/>
                  <a:gdLst>
                    <a:gd name="connsiteX0" fmla="*/ 10545 w 10544"/>
                    <a:gd name="connsiteY0" fmla="*/ 0 h 1543"/>
                    <a:gd name="connsiteX1" fmla="*/ 0 w 10544"/>
                    <a:gd name="connsiteY1" fmla="*/ 1544 h 1543"/>
                    <a:gd name="connsiteX2" fmla="*/ 10545 w 10544"/>
                    <a:gd name="connsiteY2" fmla="*/ 0 h 1543"/>
                  </a:gdLst>
                  <a:ahLst/>
                  <a:cxnLst>
                    <a:cxn ang="0">
                      <a:pos x="connsiteX0" y="connsiteY0"/>
                    </a:cxn>
                    <a:cxn ang="0">
                      <a:pos x="connsiteX1" y="connsiteY1"/>
                    </a:cxn>
                    <a:cxn ang="0">
                      <a:pos x="connsiteX2" y="connsiteY2"/>
                    </a:cxn>
                  </a:cxnLst>
                  <a:rect l="l" t="t" r="r" b="b"/>
                  <a:pathLst>
                    <a:path w="10544" h="1543">
                      <a:moveTo>
                        <a:pt x="10545" y="0"/>
                      </a:moveTo>
                      <a:cubicBezTo>
                        <a:pt x="7030" y="600"/>
                        <a:pt x="3601" y="1114"/>
                        <a:pt x="0" y="1544"/>
                      </a:cubicBezTo>
                      <a:cubicBezTo>
                        <a:pt x="3601" y="1029"/>
                        <a:pt x="7115" y="514"/>
                        <a:pt x="10545" y="0"/>
                      </a:cubicBezTo>
                      <a:close/>
                    </a:path>
                  </a:pathLst>
                </a:custGeom>
                <a:noFill/>
                <a:ln w="11144" cap="rnd">
                  <a:solidFill>
                    <a:srgbClr val="000000"/>
                  </a:solidFill>
                  <a:prstDash val="solid"/>
                  <a:round/>
                </a:ln>
              </p:spPr>
              <p:txBody>
                <a:bodyPr rtlCol="0" anchor="ctr"/>
                <a:lstStyle/>
                <a:p>
                  <a:endParaRPr lang="en-US"/>
                </a:p>
              </p:txBody>
            </p:sp>
            <p:sp>
              <p:nvSpPr>
                <p:cNvPr id="147" name="Freeform: Shape 146">
                  <a:extLst>
                    <a:ext uri="{FF2B5EF4-FFF2-40B4-BE49-F238E27FC236}">
                      <a16:creationId xmlns:a16="http://schemas.microsoft.com/office/drawing/2014/main" id="{4A731B79-6283-685F-2E4A-6359CF85CA5E}"/>
                    </a:ext>
                  </a:extLst>
                </p:cNvPr>
                <p:cNvSpPr/>
                <p:nvPr/>
              </p:nvSpPr>
              <p:spPr>
                <a:xfrm>
                  <a:off x="8329564" y="6001007"/>
                  <a:ext cx="12601" cy="1457"/>
                </a:xfrm>
                <a:custGeom>
                  <a:avLst/>
                  <a:gdLst>
                    <a:gd name="connsiteX0" fmla="*/ 0 w 12601"/>
                    <a:gd name="connsiteY0" fmla="*/ 1457 h 1457"/>
                    <a:gd name="connsiteX1" fmla="*/ 12602 w 12601"/>
                    <a:gd name="connsiteY1" fmla="*/ 0 h 1457"/>
                    <a:gd name="connsiteX2" fmla="*/ 0 w 12601"/>
                    <a:gd name="connsiteY2" fmla="*/ 1457 h 1457"/>
                  </a:gdLst>
                  <a:ahLst/>
                  <a:cxnLst>
                    <a:cxn ang="0">
                      <a:pos x="connsiteX0" y="connsiteY0"/>
                    </a:cxn>
                    <a:cxn ang="0">
                      <a:pos x="connsiteX1" y="connsiteY1"/>
                    </a:cxn>
                    <a:cxn ang="0">
                      <a:pos x="connsiteX2" y="connsiteY2"/>
                    </a:cxn>
                  </a:cxnLst>
                  <a:rect l="l" t="t" r="r" b="b"/>
                  <a:pathLst>
                    <a:path w="12601" h="1457">
                      <a:moveTo>
                        <a:pt x="0" y="1457"/>
                      </a:moveTo>
                      <a:cubicBezTo>
                        <a:pt x="4286" y="1029"/>
                        <a:pt x="8487" y="514"/>
                        <a:pt x="12602" y="0"/>
                      </a:cubicBezTo>
                      <a:cubicBezTo>
                        <a:pt x="8487" y="600"/>
                        <a:pt x="4286" y="1114"/>
                        <a:pt x="0" y="1457"/>
                      </a:cubicBezTo>
                      <a:close/>
                    </a:path>
                  </a:pathLst>
                </a:custGeom>
                <a:noFill/>
                <a:ln w="11144" cap="rnd">
                  <a:solidFill>
                    <a:srgbClr val="000000"/>
                  </a:solidFill>
                  <a:prstDash val="solid"/>
                  <a:round/>
                </a:ln>
              </p:spPr>
              <p:txBody>
                <a:bodyPr rtlCol="0" anchor="ctr"/>
                <a:lstStyle/>
                <a:p>
                  <a:endParaRPr lang="en-US"/>
                </a:p>
              </p:txBody>
            </p:sp>
            <p:sp>
              <p:nvSpPr>
                <p:cNvPr id="148" name="Freeform: Shape 147">
                  <a:extLst>
                    <a:ext uri="{FF2B5EF4-FFF2-40B4-BE49-F238E27FC236}">
                      <a16:creationId xmlns:a16="http://schemas.microsoft.com/office/drawing/2014/main" id="{5C96CAFF-8EEE-92D3-2D9D-625AA5309D62}"/>
                    </a:ext>
                  </a:extLst>
                </p:cNvPr>
                <p:cNvSpPr/>
                <p:nvPr/>
              </p:nvSpPr>
              <p:spPr>
                <a:xfrm>
                  <a:off x="8329564" y="6074644"/>
                  <a:ext cx="12601" cy="1542"/>
                </a:xfrm>
                <a:custGeom>
                  <a:avLst/>
                  <a:gdLst>
                    <a:gd name="connsiteX0" fmla="*/ 0 w 12601"/>
                    <a:gd name="connsiteY0" fmla="*/ 1543 h 1542"/>
                    <a:gd name="connsiteX1" fmla="*/ 12602 w 12601"/>
                    <a:gd name="connsiteY1" fmla="*/ 0 h 1542"/>
                    <a:gd name="connsiteX2" fmla="*/ 0 w 12601"/>
                    <a:gd name="connsiteY2" fmla="*/ 1543 h 1542"/>
                  </a:gdLst>
                  <a:ahLst/>
                  <a:cxnLst>
                    <a:cxn ang="0">
                      <a:pos x="connsiteX0" y="connsiteY0"/>
                    </a:cxn>
                    <a:cxn ang="0">
                      <a:pos x="connsiteX1" y="connsiteY1"/>
                    </a:cxn>
                    <a:cxn ang="0">
                      <a:pos x="connsiteX2" y="connsiteY2"/>
                    </a:cxn>
                  </a:cxnLst>
                  <a:rect l="l" t="t" r="r" b="b"/>
                  <a:pathLst>
                    <a:path w="12601" h="1542">
                      <a:moveTo>
                        <a:pt x="0" y="1543"/>
                      </a:moveTo>
                      <a:cubicBezTo>
                        <a:pt x="4286" y="1114"/>
                        <a:pt x="8487" y="600"/>
                        <a:pt x="12602" y="0"/>
                      </a:cubicBezTo>
                      <a:cubicBezTo>
                        <a:pt x="8487" y="600"/>
                        <a:pt x="4286" y="1114"/>
                        <a:pt x="0" y="1543"/>
                      </a:cubicBezTo>
                      <a:close/>
                    </a:path>
                  </a:pathLst>
                </a:custGeom>
                <a:noFill/>
                <a:ln w="11144" cap="rnd">
                  <a:solidFill>
                    <a:srgbClr val="000000"/>
                  </a:solidFill>
                  <a:prstDash val="solid"/>
                  <a:round/>
                </a:ln>
              </p:spPr>
              <p:txBody>
                <a:bodyPr rtlCol="0" anchor="ctr"/>
                <a:lstStyle/>
                <a:p>
                  <a:endParaRPr lang="en-US"/>
                </a:p>
              </p:txBody>
            </p:sp>
            <p:sp>
              <p:nvSpPr>
                <p:cNvPr id="149" name="Freeform: Shape 148">
                  <a:extLst>
                    <a:ext uri="{FF2B5EF4-FFF2-40B4-BE49-F238E27FC236}">
                      <a16:creationId xmlns:a16="http://schemas.microsoft.com/office/drawing/2014/main" id="{EA50676F-6432-3986-B6A7-E2D7CEDB5E55}"/>
                    </a:ext>
                  </a:extLst>
                </p:cNvPr>
                <p:cNvSpPr/>
                <p:nvPr/>
              </p:nvSpPr>
              <p:spPr>
                <a:xfrm>
                  <a:off x="8331279" y="5928398"/>
                  <a:ext cx="9344" cy="1114"/>
                </a:xfrm>
                <a:custGeom>
                  <a:avLst/>
                  <a:gdLst>
                    <a:gd name="connsiteX0" fmla="*/ 0 w 9344"/>
                    <a:gd name="connsiteY0" fmla="*/ 1114 h 1114"/>
                    <a:gd name="connsiteX1" fmla="*/ 9344 w 9344"/>
                    <a:gd name="connsiteY1" fmla="*/ 0 h 1114"/>
                    <a:gd name="connsiteX2" fmla="*/ 0 w 9344"/>
                    <a:gd name="connsiteY2" fmla="*/ 1114 h 1114"/>
                  </a:gdLst>
                  <a:ahLst/>
                  <a:cxnLst>
                    <a:cxn ang="0">
                      <a:pos x="connsiteX0" y="connsiteY0"/>
                    </a:cxn>
                    <a:cxn ang="0">
                      <a:pos x="connsiteX1" y="connsiteY1"/>
                    </a:cxn>
                    <a:cxn ang="0">
                      <a:pos x="connsiteX2" y="connsiteY2"/>
                    </a:cxn>
                  </a:cxnLst>
                  <a:rect l="l" t="t" r="r" b="b"/>
                  <a:pathLst>
                    <a:path w="9344" h="1114">
                      <a:moveTo>
                        <a:pt x="0" y="1114"/>
                      </a:moveTo>
                      <a:cubicBezTo>
                        <a:pt x="3172" y="772"/>
                        <a:pt x="6258" y="429"/>
                        <a:pt x="9344" y="0"/>
                      </a:cubicBezTo>
                      <a:cubicBezTo>
                        <a:pt x="6258" y="429"/>
                        <a:pt x="3172" y="772"/>
                        <a:pt x="0" y="1114"/>
                      </a:cubicBezTo>
                      <a:close/>
                    </a:path>
                  </a:pathLst>
                </a:custGeom>
                <a:noFill/>
                <a:ln w="11144" cap="rnd">
                  <a:solidFill>
                    <a:srgbClr val="000000"/>
                  </a:solidFill>
                  <a:prstDash val="solid"/>
                  <a:round/>
                </a:ln>
              </p:spPr>
              <p:txBody>
                <a:bodyPr rtlCol="0" anchor="ctr"/>
                <a:lstStyle/>
                <a:p>
                  <a:endParaRPr lang="en-US"/>
                </a:p>
              </p:txBody>
            </p:sp>
            <p:sp>
              <p:nvSpPr>
                <p:cNvPr id="150" name="Freeform: Shape 149">
                  <a:extLst>
                    <a:ext uri="{FF2B5EF4-FFF2-40B4-BE49-F238E27FC236}">
                      <a16:creationId xmlns:a16="http://schemas.microsoft.com/office/drawing/2014/main" id="{39EDB1E4-A814-4D35-BE91-FF96E14CC65E}"/>
                    </a:ext>
                  </a:extLst>
                </p:cNvPr>
                <p:cNvSpPr/>
                <p:nvPr/>
              </p:nvSpPr>
              <p:spPr>
                <a:xfrm>
                  <a:off x="8329564" y="6148711"/>
                  <a:ext cx="9430" cy="1114"/>
                </a:xfrm>
                <a:custGeom>
                  <a:avLst/>
                  <a:gdLst>
                    <a:gd name="connsiteX0" fmla="*/ 0 w 9430"/>
                    <a:gd name="connsiteY0" fmla="*/ 1114 h 1114"/>
                    <a:gd name="connsiteX1" fmla="*/ 9430 w 9430"/>
                    <a:gd name="connsiteY1" fmla="*/ 0 h 1114"/>
                    <a:gd name="connsiteX2" fmla="*/ 0 w 9430"/>
                    <a:gd name="connsiteY2" fmla="*/ 1114 h 1114"/>
                  </a:gdLst>
                  <a:ahLst/>
                  <a:cxnLst>
                    <a:cxn ang="0">
                      <a:pos x="connsiteX0" y="connsiteY0"/>
                    </a:cxn>
                    <a:cxn ang="0">
                      <a:pos x="connsiteX1" y="connsiteY1"/>
                    </a:cxn>
                    <a:cxn ang="0">
                      <a:pos x="connsiteX2" y="connsiteY2"/>
                    </a:cxn>
                  </a:cxnLst>
                  <a:rect l="l" t="t" r="r" b="b"/>
                  <a:pathLst>
                    <a:path w="9430" h="1114">
                      <a:moveTo>
                        <a:pt x="0" y="1114"/>
                      </a:moveTo>
                      <a:cubicBezTo>
                        <a:pt x="3172" y="857"/>
                        <a:pt x="6344" y="429"/>
                        <a:pt x="9430" y="0"/>
                      </a:cubicBezTo>
                      <a:cubicBezTo>
                        <a:pt x="6344" y="429"/>
                        <a:pt x="3172" y="771"/>
                        <a:pt x="0" y="1114"/>
                      </a:cubicBezTo>
                      <a:close/>
                    </a:path>
                  </a:pathLst>
                </a:custGeom>
                <a:noFill/>
                <a:ln w="11144" cap="rnd">
                  <a:solidFill>
                    <a:srgbClr val="000000"/>
                  </a:solidFill>
                  <a:prstDash val="solid"/>
                  <a:round/>
                </a:ln>
              </p:spPr>
              <p:txBody>
                <a:bodyPr rtlCol="0" anchor="ctr"/>
                <a:lstStyle/>
                <a:p>
                  <a:endParaRPr lang="en-US"/>
                </a:p>
              </p:txBody>
            </p:sp>
            <p:sp>
              <p:nvSpPr>
                <p:cNvPr id="151" name="Freeform: Shape 150">
                  <a:extLst>
                    <a:ext uri="{FF2B5EF4-FFF2-40B4-BE49-F238E27FC236}">
                      <a16:creationId xmlns:a16="http://schemas.microsoft.com/office/drawing/2014/main" id="{50CAF8EF-1BF8-83BE-A56C-C8C0782EBA62}"/>
                    </a:ext>
                  </a:extLst>
                </p:cNvPr>
                <p:cNvSpPr/>
                <p:nvPr/>
              </p:nvSpPr>
              <p:spPr>
                <a:xfrm>
                  <a:off x="8316620" y="6002464"/>
                  <a:ext cx="12944" cy="1200"/>
                </a:xfrm>
                <a:custGeom>
                  <a:avLst/>
                  <a:gdLst>
                    <a:gd name="connsiteX0" fmla="*/ 12945 w 12944"/>
                    <a:gd name="connsiteY0" fmla="*/ 0 h 1200"/>
                    <a:gd name="connsiteX1" fmla="*/ 0 w 12944"/>
                    <a:gd name="connsiteY1" fmla="*/ 1200 h 1200"/>
                    <a:gd name="connsiteX2" fmla="*/ 12945 w 12944"/>
                    <a:gd name="connsiteY2" fmla="*/ 0 h 1200"/>
                  </a:gdLst>
                  <a:ahLst/>
                  <a:cxnLst>
                    <a:cxn ang="0">
                      <a:pos x="connsiteX0" y="connsiteY0"/>
                    </a:cxn>
                    <a:cxn ang="0">
                      <a:pos x="connsiteX1" y="connsiteY1"/>
                    </a:cxn>
                    <a:cxn ang="0">
                      <a:pos x="connsiteX2" y="connsiteY2"/>
                    </a:cxn>
                  </a:cxnLst>
                  <a:rect l="l" t="t" r="r" b="b"/>
                  <a:pathLst>
                    <a:path w="12944" h="1200">
                      <a:moveTo>
                        <a:pt x="12945" y="0"/>
                      </a:moveTo>
                      <a:cubicBezTo>
                        <a:pt x="8658" y="514"/>
                        <a:pt x="4372" y="857"/>
                        <a:pt x="0" y="1200"/>
                      </a:cubicBezTo>
                      <a:cubicBezTo>
                        <a:pt x="4372" y="857"/>
                        <a:pt x="8658" y="429"/>
                        <a:pt x="12945" y="0"/>
                      </a:cubicBezTo>
                      <a:close/>
                    </a:path>
                  </a:pathLst>
                </a:custGeom>
                <a:noFill/>
                <a:ln w="11144" cap="rnd">
                  <a:solidFill>
                    <a:srgbClr val="000000"/>
                  </a:solidFill>
                  <a:prstDash val="solid"/>
                  <a:round/>
                </a:ln>
              </p:spPr>
              <p:txBody>
                <a:bodyPr rtlCol="0" anchor="ctr"/>
                <a:lstStyle/>
                <a:p>
                  <a:endParaRPr lang="en-US"/>
                </a:p>
              </p:txBody>
            </p:sp>
            <p:sp>
              <p:nvSpPr>
                <p:cNvPr id="152" name="Freeform: Shape 151">
                  <a:extLst>
                    <a:ext uri="{FF2B5EF4-FFF2-40B4-BE49-F238E27FC236}">
                      <a16:creationId xmlns:a16="http://schemas.microsoft.com/office/drawing/2014/main" id="{3FE174BC-C9EA-AFFD-49E7-10E8B213D6EC}"/>
                    </a:ext>
                  </a:extLst>
                </p:cNvPr>
                <p:cNvSpPr/>
                <p:nvPr/>
              </p:nvSpPr>
              <p:spPr>
                <a:xfrm>
                  <a:off x="8316620" y="6076187"/>
                  <a:ext cx="12944" cy="1200"/>
                </a:xfrm>
                <a:custGeom>
                  <a:avLst/>
                  <a:gdLst>
                    <a:gd name="connsiteX0" fmla="*/ 12945 w 12944"/>
                    <a:gd name="connsiteY0" fmla="*/ 0 h 1200"/>
                    <a:gd name="connsiteX1" fmla="*/ 0 w 12944"/>
                    <a:gd name="connsiteY1" fmla="*/ 1200 h 1200"/>
                    <a:gd name="connsiteX2" fmla="*/ 12945 w 12944"/>
                    <a:gd name="connsiteY2" fmla="*/ 0 h 1200"/>
                  </a:gdLst>
                  <a:ahLst/>
                  <a:cxnLst>
                    <a:cxn ang="0">
                      <a:pos x="connsiteX0" y="connsiteY0"/>
                    </a:cxn>
                    <a:cxn ang="0">
                      <a:pos x="connsiteX1" y="connsiteY1"/>
                    </a:cxn>
                    <a:cxn ang="0">
                      <a:pos x="connsiteX2" y="connsiteY2"/>
                    </a:cxn>
                  </a:cxnLst>
                  <a:rect l="l" t="t" r="r" b="b"/>
                  <a:pathLst>
                    <a:path w="12944" h="1200">
                      <a:moveTo>
                        <a:pt x="12945" y="0"/>
                      </a:moveTo>
                      <a:cubicBezTo>
                        <a:pt x="8658" y="514"/>
                        <a:pt x="4372" y="858"/>
                        <a:pt x="0" y="1200"/>
                      </a:cubicBezTo>
                      <a:cubicBezTo>
                        <a:pt x="4372" y="858"/>
                        <a:pt x="8658" y="429"/>
                        <a:pt x="12945" y="0"/>
                      </a:cubicBezTo>
                      <a:close/>
                    </a:path>
                  </a:pathLst>
                </a:custGeom>
                <a:noFill/>
                <a:ln w="11144" cap="rnd">
                  <a:solidFill>
                    <a:srgbClr val="000000"/>
                  </a:solidFill>
                  <a:prstDash val="solid"/>
                  <a:round/>
                </a:ln>
              </p:spPr>
              <p:txBody>
                <a:bodyPr rtlCol="0" anchor="ctr"/>
                <a:lstStyle/>
                <a:p>
                  <a:endParaRPr lang="en-US"/>
                </a:p>
              </p:txBody>
            </p:sp>
            <p:sp>
              <p:nvSpPr>
                <p:cNvPr id="153" name="Freeform: Shape 152">
                  <a:extLst>
                    <a:ext uri="{FF2B5EF4-FFF2-40B4-BE49-F238E27FC236}">
                      <a16:creationId xmlns:a16="http://schemas.microsoft.com/office/drawing/2014/main" id="{8A461A97-16F6-0ACE-0BC6-CC6C5BB302DD}"/>
                    </a:ext>
                  </a:extLst>
                </p:cNvPr>
                <p:cNvSpPr/>
                <p:nvPr/>
              </p:nvSpPr>
              <p:spPr>
                <a:xfrm>
                  <a:off x="8320735" y="6149825"/>
                  <a:ext cx="8829" cy="857"/>
                </a:xfrm>
                <a:custGeom>
                  <a:avLst/>
                  <a:gdLst>
                    <a:gd name="connsiteX0" fmla="*/ 8829 w 8829"/>
                    <a:gd name="connsiteY0" fmla="*/ 0 h 857"/>
                    <a:gd name="connsiteX1" fmla="*/ 0 w 8829"/>
                    <a:gd name="connsiteY1" fmla="*/ 857 h 857"/>
                    <a:gd name="connsiteX2" fmla="*/ 8829 w 8829"/>
                    <a:gd name="connsiteY2" fmla="*/ 0 h 857"/>
                  </a:gdLst>
                  <a:ahLst/>
                  <a:cxnLst>
                    <a:cxn ang="0">
                      <a:pos x="connsiteX0" y="connsiteY0"/>
                    </a:cxn>
                    <a:cxn ang="0">
                      <a:pos x="connsiteX1" y="connsiteY1"/>
                    </a:cxn>
                    <a:cxn ang="0">
                      <a:pos x="connsiteX2" y="connsiteY2"/>
                    </a:cxn>
                  </a:cxnLst>
                  <a:rect l="l" t="t" r="r" b="b"/>
                  <a:pathLst>
                    <a:path w="8829" h="857">
                      <a:moveTo>
                        <a:pt x="8829" y="0"/>
                      </a:moveTo>
                      <a:cubicBezTo>
                        <a:pt x="5915" y="343"/>
                        <a:pt x="3000" y="600"/>
                        <a:pt x="0" y="857"/>
                      </a:cubicBezTo>
                      <a:cubicBezTo>
                        <a:pt x="3000" y="600"/>
                        <a:pt x="5915" y="343"/>
                        <a:pt x="8829" y="0"/>
                      </a:cubicBezTo>
                      <a:close/>
                    </a:path>
                  </a:pathLst>
                </a:custGeom>
                <a:noFill/>
                <a:ln w="11144" cap="rnd">
                  <a:solidFill>
                    <a:srgbClr val="000000"/>
                  </a:solidFill>
                  <a:prstDash val="solid"/>
                  <a:round/>
                </a:ln>
              </p:spPr>
              <p:txBody>
                <a:bodyPr rtlCol="0" anchor="ctr"/>
                <a:lstStyle/>
                <a:p>
                  <a:endParaRPr lang="en-US"/>
                </a:p>
              </p:txBody>
            </p:sp>
            <p:sp>
              <p:nvSpPr>
                <p:cNvPr id="154" name="Freeform: Shape 153">
                  <a:extLst>
                    <a:ext uri="{FF2B5EF4-FFF2-40B4-BE49-F238E27FC236}">
                      <a16:creationId xmlns:a16="http://schemas.microsoft.com/office/drawing/2014/main" id="{7192C479-04AA-C04C-A425-E888ADE36CD3}"/>
                    </a:ext>
                  </a:extLst>
                </p:cNvPr>
                <p:cNvSpPr/>
                <p:nvPr/>
              </p:nvSpPr>
              <p:spPr>
                <a:xfrm>
                  <a:off x="8316877" y="5929769"/>
                  <a:ext cx="12001" cy="1114"/>
                </a:xfrm>
                <a:custGeom>
                  <a:avLst/>
                  <a:gdLst>
                    <a:gd name="connsiteX0" fmla="*/ 12001 w 12001"/>
                    <a:gd name="connsiteY0" fmla="*/ 0 h 1114"/>
                    <a:gd name="connsiteX1" fmla="*/ 0 w 12001"/>
                    <a:gd name="connsiteY1" fmla="*/ 1114 h 1114"/>
                    <a:gd name="connsiteX2" fmla="*/ 12001 w 12001"/>
                    <a:gd name="connsiteY2" fmla="*/ 0 h 1114"/>
                  </a:gdLst>
                  <a:ahLst/>
                  <a:cxnLst>
                    <a:cxn ang="0">
                      <a:pos x="connsiteX0" y="connsiteY0"/>
                    </a:cxn>
                    <a:cxn ang="0">
                      <a:pos x="connsiteX1" y="connsiteY1"/>
                    </a:cxn>
                    <a:cxn ang="0">
                      <a:pos x="connsiteX2" y="connsiteY2"/>
                    </a:cxn>
                  </a:cxnLst>
                  <a:rect l="l" t="t" r="r" b="b"/>
                  <a:pathLst>
                    <a:path w="12001" h="1114">
                      <a:moveTo>
                        <a:pt x="12001" y="0"/>
                      </a:moveTo>
                      <a:cubicBezTo>
                        <a:pt x="7972" y="429"/>
                        <a:pt x="4115" y="772"/>
                        <a:pt x="0" y="1114"/>
                      </a:cubicBezTo>
                      <a:cubicBezTo>
                        <a:pt x="4115" y="772"/>
                        <a:pt x="8144" y="429"/>
                        <a:pt x="12001" y="0"/>
                      </a:cubicBezTo>
                      <a:close/>
                    </a:path>
                  </a:pathLst>
                </a:custGeom>
                <a:noFill/>
                <a:ln w="11144" cap="rnd">
                  <a:solidFill>
                    <a:srgbClr val="000000"/>
                  </a:solidFill>
                  <a:prstDash val="solid"/>
                  <a:round/>
                </a:ln>
              </p:spPr>
              <p:txBody>
                <a:bodyPr rtlCol="0" anchor="ctr"/>
                <a:lstStyle/>
                <a:p>
                  <a:endParaRPr lang="en-US"/>
                </a:p>
              </p:txBody>
            </p:sp>
            <p:sp>
              <p:nvSpPr>
                <p:cNvPr id="155" name="Freeform: Shape 154">
                  <a:extLst>
                    <a:ext uri="{FF2B5EF4-FFF2-40B4-BE49-F238E27FC236}">
                      <a16:creationId xmlns:a16="http://schemas.microsoft.com/office/drawing/2014/main" id="{A9D3DC55-CC38-5E43-D092-F540A6C8E824}"/>
                    </a:ext>
                  </a:extLst>
                </p:cNvPr>
                <p:cNvSpPr/>
                <p:nvPr/>
              </p:nvSpPr>
              <p:spPr>
                <a:xfrm>
                  <a:off x="8306333" y="6003664"/>
                  <a:ext cx="10286" cy="771"/>
                </a:xfrm>
                <a:custGeom>
                  <a:avLst/>
                  <a:gdLst>
                    <a:gd name="connsiteX0" fmla="*/ 10287 w 10286"/>
                    <a:gd name="connsiteY0" fmla="*/ 0 h 771"/>
                    <a:gd name="connsiteX1" fmla="*/ 0 w 10286"/>
                    <a:gd name="connsiteY1" fmla="*/ 771 h 771"/>
                    <a:gd name="connsiteX2" fmla="*/ 10287 w 10286"/>
                    <a:gd name="connsiteY2" fmla="*/ 0 h 771"/>
                  </a:gdLst>
                  <a:ahLst/>
                  <a:cxnLst>
                    <a:cxn ang="0">
                      <a:pos x="connsiteX0" y="connsiteY0"/>
                    </a:cxn>
                    <a:cxn ang="0">
                      <a:pos x="connsiteX1" y="connsiteY1"/>
                    </a:cxn>
                    <a:cxn ang="0">
                      <a:pos x="connsiteX2" y="connsiteY2"/>
                    </a:cxn>
                  </a:cxnLst>
                  <a:rect l="l" t="t" r="r" b="b"/>
                  <a:pathLst>
                    <a:path w="10286" h="771">
                      <a:moveTo>
                        <a:pt x="10287" y="0"/>
                      </a:moveTo>
                      <a:cubicBezTo>
                        <a:pt x="6858" y="343"/>
                        <a:pt x="3429" y="514"/>
                        <a:pt x="0" y="771"/>
                      </a:cubicBezTo>
                      <a:cubicBezTo>
                        <a:pt x="3514" y="514"/>
                        <a:pt x="6944" y="343"/>
                        <a:pt x="10287" y="0"/>
                      </a:cubicBezTo>
                      <a:close/>
                    </a:path>
                  </a:pathLst>
                </a:custGeom>
                <a:noFill/>
                <a:ln w="11144" cap="rnd">
                  <a:solidFill>
                    <a:srgbClr val="000000"/>
                  </a:solidFill>
                  <a:prstDash val="solid"/>
                  <a:round/>
                </a:ln>
              </p:spPr>
              <p:txBody>
                <a:bodyPr rtlCol="0" anchor="ctr"/>
                <a:lstStyle/>
                <a:p>
                  <a:endParaRPr lang="en-US"/>
                </a:p>
              </p:txBody>
            </p:sp>
            <p:sp>
              <p:nvSpPr>
                <p:cNvPr id="156" name="Freeform: Shape 155">
                  <a:extLst>
                    <a:ext uri="{FF2B5EF4-FFF2-40B4-BE49-F238E27FC236}">
                      <a16:creationId xmlns:a16="http://schemas.microsoft.com/office/drawing/2014/main" id="{EA3DC037-64D1-D8F5-0280-534A949B1916}"/>
                    </a:ext>
                  </a:extLst>
                </p:cNvPr>
                <p:cNvSpPr/>
                <p:nvPr/>
              </p:nvSpPr>
              <p:spPr>
                <a:xfrm>
                  <a:off x="8306333" y="6077302"/>
                  <a:ext cx="10286" cy="771"/>
                </a:xfrm>
                <a:custGeom>
                  <a:avLst/>
                  <a:gdLst>
                    <a:gd name="connsiteX0" fmla="*/ 10287 w 10286"/>
                    <a:gd name="connsiteY0" fmla="*/ 0 h 771"/>
                    <a:gd name="connsiteX1" fmla="*/ 0 w 10286"/>
                    <a:gd name="connsiteY1" fmla="*/ 772 h 771"/>
                    <a:gd name="connsiteX2" fmla="*/ 10287 w 10286"/>
                    <a:gd name="connsiteY2" fmla="*/ 0 h 771"/>
                  </a:gdLst>
                  <a:ahLst/>
                  <a:cxnLst>
                    <a:cxn ang="0">
                      <a:pos x="connsiteX0" y="connsiteY0"/>
                    </a:cxn>
                    <a:cxn ang="0">
                      <a:pos x="connsiteX1" y="connsiteY1"/>
                    </a:cxn>
                    <a:cxn ang="0">
                      <a:pos x="connsiteX2" y="connsiteY2"/>
                    </a:cxn>
                  </a:cxnLst>
                  <a:rect l="l" t="t" r="r" b="b"/>
                  <a:pathLst>
                    <a:path w="10286" h="771">
                      <a:moveTo>
                        <a:pt x="10287" y="0"/>
                      </a:moveTo>
                      <a:cubicBezTo>
                        <a:pt x="6858" y="343"/>
                        <a:pt x="3429" y="514"/>
                        <a:pt x="0" y="772"/>
                      </a:cubicBezTo>
                      <a:cubicBezTo>
                        <a:pt x="3514" y="514"/>
                        <a:pt x="6944" y="343"/>
                        <a:pt x="10287" y="0"/>
                      </a:cubicBezTo>
                      <a:close/>
                    </a:path>
                  </a:pathLst>
                </a:custGeom>
                <a:noFill/>
                <a:ln w="11144" cap="rnd">
                  <a:solidFill>
                    <a:srgbClr val="000000"/>
                  </a:solidFill>
                  <a:prstDash val="solid"/>
                  <a:round/>
                </a:ln>
              </p:spPr>
              <p:txBody>
                <a:bodyPr rtlCol="0" anchor="ctr"/>
                <a:lstStyle/>
                <a:p>
                  <a:endParaRPr lang="en-US"/>
                </a:p>
              </p:txBody>
            </p:sp>
            <p:sp>
              <p:nvSpPr>
                <p:cNvPr id="157" name="Freeform: Shape 156">
                  <a:extLst>
                    <a:ext uri="{FF2B5EF4-FFF2-40B4-BE49-F238E27FC236}">
                      <a16:creationId xmlns:a16="http://schemas.microsoft.com/office/drawing/2014/main" id="{67514C32-5547-DC98-34B5-946AA2DA7B08}"/>
                    </a:ext>
                  </a:extLst>
                </p:cNvPr>
                <p:cNvSpPr/>
                <p:nvPr/>
              </p:nvSpPr>
              <p:spPr>
                <a:xfrm>
                  <a:off x="8077104" y="5783094"/>
                  <a:ext cx="398021" cy="149161"/>
                </a:xfrm>
                <a:custGeom>
                  <a:avLst/>
                  <a:gdLst>
                    <a:gd name="connsiteX0" fmla="*/ 198882 w 398021"/>
                    <a:gd name="connsiteY0" fmla="*/ 0 h 149161"/>
                    <a:gd name="connsiteX1" fmla="*/ 398022 w 398021"/>
                    <a:gd name="connsiteY1" fmla="*/ 74667 h 149161"/>
                    <a:gd name="connsiteX2" fmla="*/ 397764 w 398021"/>
                    <a:gd name="connsiteY2" fmla="*/ 78524 h 149161"/>
                    <a:gd name="connsiteX3" fmla="*/ 372733 w 398021"/>
                    <a:gd name="connsiteY3" fmla="*/ 111014 h 149161"/>
                    <a:gd name="connsiteX4" fmla="*/ 363903 w 398021"/>
                    <a:gd name="connsiteY4" fmla="*/ 116329 h 149161"/>
                    <a:gd name="connsiteX5" fmla="*/ 359874 w 398021"/>
                    <a:gd name="connsiteY5" fmla="*/ 118472 h 149161"/>
                    <a:gd name="connsiteX6" fmla="*/ 357216 w 398021"/>
                    <a:gd name="connsiteY6" fmla="*/ 119844 h 149161"/>
                    <a:gd name="connsiteX7" fmla="*/ 352501 w 398021"/>
                    <a:gd name="connsiteY7" fmla="*/ 122072 h 149161"/>
                    <a:gd name="connsiteX8" fmla="*/ 346243 w 398021"/>
                    <a:gd name="connsiteY8" fmla="*/ 124730 h 149161"/>
                    <a:gd name="connsiteX9" fmla="*/ 346243 w 398021"/>
                    <a:gd name="connsiteY9" fmla="*/ 124730 h 149161"/>
                    <a:gd name="connsiteX10" fmla="*/ 339728 w 398021"/>
                    <a:gd name="connsiteY10" fmla="*/ 127216 h 149161"/>
                    <a:gd name="connsiteX11" fmla="*/ 332785 w 398021"/>
                    <a:gd name="connsiteY11" fmla="*/ 129702 h 149161"/>
                    <a:gd name="connsiteX12" fmla="*/ 325584 w 398021"/>
                    <a:gd name="connsiteY12" fmla="*/ 132017 h 149161"/>
                    <a:gd name="connsiteX13" fmla="*/ 302181 w 398021"/>
                    <a:gd name="connsiteY13" fmla="*/ 138274 h 149161"/>
                    <a:gd name="connsiteX14" fmla="*/ 288379 w 398021"/>
                    <a:gd name="connsiteY14" fmla="*/ 141104 h 149161"/>
                    <a:gd name="connsiteX15" fmla="*/ 277835 w 398021"/>
                    <a:gd name="connsiteY15" fmla="*/ 142989 h 149161"/>
                    <a:gd name="connsiteX16" fmla="*/ 267376 w 398021"/>
                    <a:gd name="connsiteY16" fmla="*/ 144532 h 149161"/>
                    <a:gd name="connsiteX17" fmla="*/ 263604 w 398021"/>
                    <a:gd name="connsiteY17" fmla="*/ 145047 h 149161"/>
                    <a:gd name="connsiteX18" fmla="*/ 254261 w 398021"/>
                    <a:gd name="connsiteY18" fmla="*/ 146161 h 149161"/>
                    <a:gd name="connsiteX19" fmla="*/ 251860 w 398021"/>
                    <a:gd name="connsiteY19" fmla="*/ 146418 h 149161"/>
                    <a:gd name="connsiteX20" fmla="*/ 239859 w 398021"/>
                    <a:gd name="connsiteY20" fmla="*/ 147533 h 149161"/>
                    <a:gd name="connsiteX21" fmla="*/ 228200 w 398021"/>
                    <a:gd name="connsiteY21" fmla="*/ 148390 h 149161"/>
                    <a:gd name="connsiteX22" fmla="*/ 219371 w 398021"/>
                    <a:gd name="connsiteY22" fmla="*/ 148733 h 149161"/>
                    <a:gd name="connsiteX23" fmla="*/ 198968 w 398021"/>
                    <a:gd name="connsiteY23" fmla="*/ 149162 h 149161"/>
                    <a:gd name="connsiteX24" fmla="*/ 178651 w 398021"/>
                    <a:gd name="connsiteY24" fmla="*/ 148733 h 149161"/>
                    <a:gd name="connsiteX25" fmla="*/ 169564 w 398021"/>
                    <a:gd name="connsiteY25" fmla="*/ 148304 h 149161"/>
                    <a:gd name="connsiteX26" fmla="*/ 158163 w 398021"/>
                    <a:gd name="connsiteY26" fmla="*/ 147533 h 149161"/>
                    <a:gd name="connsiteX27" fmla="*/ 146162 w 398021"/>
                    <a:gd name="connsiteY27" fmla="*/ 146418 h 149161"/>
                    <a:gd name="connsiteX28" fmla="*/ 143847 w 398021"/>
                    <a:gd name="connsiteY28" fmla="*/ 146161 h 149161"/>
                    <a:gd name="connsiteX29" fmla="*/ 133303 w 398021"/>
                    <a:gd name="connsiteY29" fmla="*/ 144875 h 149161"/>
                    <a:gd name="connsiteX30" fmla="*/ 130645 w 398021"/>
                    <a:gd name="connsiteY30" fmla="*/ 144532 h 149161"/>
                    <a:gd name="connsiteX31" fmla="*/ 120272 w 398021"/>
                    <a:gd name="connsiteY31" fmla="*/ 142989 h 149161"/>
                    <a:gd name="connsiteX32" fmla="*/ 109214 w 398021"/>
                    <a:gd name="connsiteY32" fmla="*/ 141104 h 149161"/>
                    <a:gd name="connsiteX33" fmla="*/ 95841 w 398021"/>
                    <a:gd name="connsiteY33" fmla="*/ 138360 h 149161"/>
                    <a:gd name="connsiteX34" fmla="*/ 87697 w 398021"/>
                    <a:gd name="connsiteY34" fmla="*/ 136389 h 149161"/>
                    <a:gd name="connsiteX35" fmla="*/ 80668 w 398021"/>
                    <a:gd name="connsiteY35" fmla="*/ 134588 h 149161"/>
                    <a:gd name="connsiteX36" fmla="*/ 79896 w 398021"/>
                    <a:gd name="connsiteY36" fmla="*/ 134331 h 149161"/>
                    <a:gd name="connsiteX37" fmla="*/ 72352 w 398021"/>
                    <a:gd name="connsiteY37" fmla="*/ 132188 h 149161"/>
                    <a:gd name="connsiteX38" fmla="*/ 70466 w 398021"/>
                    <a:gd name="connsiteY38" fmla="*/ 131588 h 149161"/>
                    <a:gd name="connsiteX39" fmla="*/ 65237 w 398021"/>
                    <a:gd name="connsiteY39" fmla="*/ 129788 h 149161"/>
                    <a:gd name="connsiteX40" fmla="*/ 58293 w 398021"/>
                    <a:gd name="connsiteY40" fmla="*/ 127302 h 149161"/>
                    <a:gd name="connsiteX41" fmla="*/ 45435 w 398021"/>
                    <a:gd name="connsiteY41" fmla="*/ 122072 h 149161"/>
                    <a:gd name="connsiteX42" fmla="*/ 39605 w 398021"/>
                    <a:gd name="connsiteY42" fmla="*/ 119244 h 149161"/>
                    <a:gd name="connsiteX43" fmla="*/ 39434 w 398021"/>
                    <a:gd name="connsiteY43" fmla="*/ 119244 h 149161"/>
                    <a:gd name="connsiteX44" fmla="*/ 34119 w 398021"/>
                    <a:gd name="connsiteY44" fmla="*/ 116415 h 149161"/>
                    <a:gd name="connsiteX45" fmla="*/ 26147 w 398021"/>
                    <a:gd name="connsiteY45" fmla="*/ 111614 h 149161"/>
                    <a:gd name="connsiteX46" fmla="*/ 25203 w 398021"/>
                    <a:gd name="connsiteY46" fmla="*/ 111014 h 149161"/>
                    <a:gd name="connsiteX47" fmla="*/ 22289 w 398021"/>
                    <a:gd name="connsiteY47" fmla="*/ 108957 h 149161"/>
                    <a:gd name="connsiteX48" fmla="*/ 18774 w 398021"/>
                    <a:gd name="connsiteY48" fmla="*/ 106299 h 149161"/>
                    <a:gd name="connsiteX49" fmla="*/ 12516 w 398021"/>
                    <a:gd name="connsiteY49" fmla="*/ 100727 h 149161"/>
                    <a:gd name="connsiteX50" fmla="*/ 12430 w 398021"/>
                    <a:gd name="connsiteY50" fmla="*/ 100727 h 149161"/>
                    <a:gd name="connsiteX51" fmla="*/ 0 w 398021"/>
                    <a:gd name="connsiteY51" fmla="*/ 74752 h 149161"/>
                    <a:gd name="connsiteX52" fmla="*/ 127388 w 398021"/>
                    <a:gd name="connsiteY52" fmla="*/ 5144 h 149161"/>
                    <a:gd name="connsiteX53" fmla="*/ 199140 w 398021"/>
                    <a:gd name="connsiteY53" fmla="*/ 172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98021" h="149161">
                      <a:moveTo>
                        <a:pt x="198882" y="0"/>
                      </a:moveTo>
                      <a:cubicBezTo>
                        <a:pt x="308867" y="0"/>
                        <a:pt x="398022" y="33433"/>
                        <a:pt x="398022" y="74667"/>
                      </a:cubicBezTo>
                      <a:cubicBezTo>
                        <a:pt x="398022" y="75952"/>
                        <a:pt x="398022" y="77238"/>
                        <a:pt x="397764" y="78524"/>
                      </a:cubicBezTo>
                      <a:cubicBezTo>
                        <a:pt x="396135" y="90354"/>
                        <a:pt x="387306" y="101327"/>
                        <a:pt x="372733" y="111014"/>
                      </a:cubicBezTo>
                      <a:cubicBezTo>
                        <a:pt x="369989" y="112814"/>
                        <a:pt x="367075" y="114700"/>
                        <a:pt x="363903" y="116329"/>
                      </a:cubicBezTo>
                      <a:cubicBezTo>
                        <a:pt x="362702" y="117101"/>
                        <a:pt x="361331" y="117872"/>
                        <a:pt x="359874" y="118472"/>
                      </a:cubicBezTo>
                      <a:cubicBezTo>
                        <a:pt x="359016" y="118986"/>
                        <a:pt x="358074" y="119415"/>
                        <a:pt x="357216" y="119844"/>
                      </a:cubicBezTo>
                      <a:cubicBezTo>
                        <a:pt x="355673" y="120615"/>
                        <a:pt x="354130" y="121301"/>
                        <a:pt x="352501" y="122072"/>
                      </a:cubicBezTo>
                      <a:cubicBezTo>
                        <a:pt x="350444" y="123016"/>
                        <a:pt x="348387" y="123873"/>
                        <a:pt x="346243" y="124730"/>
                      </a:cubicBezTo>
                      <a:cubicBezTo>
                        <a:pt x="346243" y="124730"/>
                        <a:pt x="346243" y="124730"/>
                        <a:pt x="346243" y="124730"/>
                      </a:cubicBezTo>
                      <a:cubicBezTo>
                        <a:pt x="344100" y="125587"/>
                        <a:pt x="341957" y="126444"/>
                        <a:pt x="339728" y="127216"/>
                      </a:cubicBezTo>
                      <a:cubicBezTo>
                        <a:pt x="337499" y="128073"/>
                        <a:pt x="335185" y="128931"/>
                        <a:pt x="332785" y="129702"/>
                      </a:cubicBezTo>
                      <a:cubicBezTo>
                        <a:pt x="330470" y="130474"/>
                        <a:pt x="328070" y="131331"/>
                        <a:pt x="325584" y="132017"/>
                      </a:cubicBezTo>
                      <a:cubicBezTo>
                        <a:pt x="318211" y="134246"/>
                        <a:pt x="310496" y="136389"/>
                        <a:pt x="302181" y="138274"/>
                      </a:cubicBezTo>
                      <a:cubicBezTo>
                        <a:pt x="297723" y="139303"/>
                        <a:pt x="293180" y="140161"/>
                        <a:pt x="288379" y="141104"/>
                      </a:cubicBezTo>
                      <a:cubicBezTo>
                        <a:pt x="284950" y="141789"/>
                        <a:pt x="281435" y="142475"/>
                        <a:pt x="277835" y="142989"/>
                      </a:cubicBezTo>
                      <a:cubicBezTo>
                        <a:pt x="274406" y="143589"/>
                        <a:pt x="270891" y="144104"/>
                        <a:pt x="267376" y="144532"/>
                      </a:cubicBezTo>
                      <a:cubicBezTo>
                        <a:pt x="266177" y="144704"/>
                        <a:pt x="264890" y="144875"/>
                        <a:pt x="263604" y="145047"/>
                      </a:cubicBezTo>
                      <a:cubicBezTo>
                        <a:pt x="260518" y="145476"/>
                        <a:pt x="257432" y="145818"/>
                        <a:pt x="254261" y="146161"/>
                      </a:cubicBezTo>
                      <a:cubicBezTo>
                        <a:pt x="253403" y="146161"/>
                        <a:pt x="252546" y="146333"/>
                        <a:pt x="251860" y="146418"/>
                      </a:cubicBezTo>
                      <a:cubicBezTo>
                        <a:pt x="247917" y="146847"/>
                        <a:pt x="243974" y="147190"/>
                        <a:pt x="239859" y="147533"/>
                      </a:cubicBezTo>
                      <a:cubicBezTo>
                        <a:pt x="236001" y="147876"/>
                        <a:pt x="232143" y="148133"/>
                        <a:pt x="228200" y="148390"/>
                      </a:cubicBezTo>
                      <a:cubicBezTo>
                        <a:pt x="225286" y="148390"/>
                        <a:pt x="222285" y="148647"/>
                        <a:pt x="219371" y="148733"/>
                      </a:cubicBezTo>
                      <a:cubicBezTo>
                        <a:pt x="212684" y="148990"/>
                        <a:pt x="205826" y="149162"/>
                        <a:pt x="198968" y="149162"/>
                      </a:cubicBezTo>
                      <a:cubicBezTo>
                        <a:pt x="192110" y="149162"/>
                        <a:pt x="185337" y="148990"/>
                        <a:pt x="178651" y="148733"/>
                      </a:cubicBezTo>
                      <a:cubicBezTo>
                        <a:pt x="175565" y="148733"/>
                        <a:pt x="172564" y="148476"/>
                        <a:pt x="169564" y="148304"/>
                      </a:cubicBezTo>
                      <a:cubicBezTo>
                        <a:pt x="165707" y="148133"/>
                        <a:pt x="161935" y="147876"/>
                        <a:pt x="158163" y="147533"/>
                      </a:cubicBezTo>
                      <a:cubicBezTo>
                        <a:pt x="154048" y="147190"/>
                        <a:pt x="150019" y="146847"/>
                        <a:pt x="146162" y="146418"/>
                      </a:cubicBezTo>
                      <a:cubicBezTo>
                        <a:pt x="145390" y="146418"/>
                        <a:pt x="144618" y="146247"/>
                        <a:pt x="143847" y="146161"/>
                      </a:cubicBezTo>
                      <a:cubicBezTo>
                        <a:pt x="140247" y="145818"/>
                        <a:pt x="136731" y="145390"/>
                        <a:pt x="133303" y="144875"/>
                      </a:cubicBezTo>
                      <a:cubicBezTo>
                        <a:pt x="132359" y="144875"/>
                        <a:pt x="131502" y="144618"/>
                        <a:pt x="130645" y="144532"/>
                      </a:cubicBezTo>
                      <a:cubicBezTo>
                        <a:pt x="127130" y="144018"/>
                        <a:pt x="123702" y="143504"/>
                        <a:pt x="120272" y="142989"/>
                      </a:cubicBezTo>
                      <a:cubicBezTo>
                        <a:pt x="116501" y="142389"/>
                        <a:pt x="112814" y="141704"/>
                        <a:pt x="109214" y="141104"/>
                      </a:cubicBezTo>
                      <a:cubicBezTo>
                        <a:pt x="104585" y="140246"/>
                        <a:pt x="100213" y="139389"/>
                        <a:pt x="95841" y="138360"/>
                      </a:cubicBezTo>
                      <a:cubicBezTo>
                        <a:pt x="93098" y="137674"/>
                        <a:pt x="90440" y="136989"/>
                        <a:pt x="87697" y="136389"/>
                      </a:cubicBezTo>
                      <a:cubicBezTo>
                        <a:pt x="85382" y="135789"/>
                        <a:pt x="82982" y="135189"/>
                        <a:pt x="80668" y="134588"/>
                      </a:cubicBezTo>
                      <a:cubicBezTo>
                        <a:pt x="80410" y="134588"/>
                        <a:pt x="80153" y="134417"/>
                        <a:pt x="79896" y="134331"/>
                      </a:cubicBezTo>
                      <a:cubicBezTo>
                        <a:pt x="77410" y="133646"/>
                        <a:pt x="74924" y="132874"/>
                        <a:pt x="72352" y="132188"/>
                      </a:cubicBezTo>
                      <a:cubicBezTo>
                        <a:pt x="71667" y="131931"/>
                        <a:pt x="70981" y="131759"/>
                        <a:pt x="70466" y="131588"/>
                      </a:cubicBezTo>
                      <a:cubicBezTo>
                        <a:pt x="68580" y="130988"/>
                        <a:pt x="66866" y="130388"/>
                        <a:pt x="65237" y="129788"/>
                      </a:cubicBezTo>
                      <a:cubicBezTo>
                        <a:pt x="62922" y="128931"/>
                        <a:pt x="60522" y="128159"/>
                        <a:pt x="58293" y="127302"/>
                      </a:cubicBezTo>
                      <a:cubicBezTo>
                        <a:pt x="53750" y="125673"/>
                        <a:pt x="49549" y="123873"/>
                        <a:pt x="45435" y="122072"/>
                      </a:cubicBezTo>
                      <a:cubicBezTo>
                        <a:pt x="43377" y="121129"/>
                        <a:pt x="41405" y="120272"/>
                        <a:pt x="39605" y="119244"/>
                      </a:cubicBezTo>
                      <a:cubicBezTo>
                        <a:pt x="39605" y="119244"/>
                        <a:pt x="39545" y="119244"/>
                        <a:pt x="39434" y="119244"/>
                      </a:cubicBezTo>
                      <a:cubicBezTo>
                        <a:pt x="37548" y="118300"/>
                        <a:pt x="35834" y="117358"/>
                        <a:pt x="34119" y="116415"/>
                      </a:cubicBezTo>
                      <a:cubicBezTo>
                        <a:pt x="31290" y="114958"/>
                        <a:pt x="28718" y="113329"/>
                        <a:pt x="26147" y="111614"/>
                      </a:cubicBezTo>
                      <a:cubicBezTo>
                        <a:pt x="25803" y="111357"/>
                        <a:pt x="25461" y="111186"/>
                        <a:pt x="25203" y="111014"/>
                      </a:cubicBezTo>
                      <a:cubicBezTo>
                        <a:pt x="24175" y="110242"/>
                        <a:pt x="23232" y="109557"/>
                        <a:pt x="22289" y="108957"/>
                      </a:cubicBezTo>
                      <a:cubicBezTo>
                        <a:pt x="21174" y="108099"/>
                        <a:pt x="19888" y="107242"/>
                        <a:pt x="18774" y="106299"/>
                      </a:cubicBezTo>
                      <a:cubicBezTo>
                        <a:pt x="16460" y="104499"/>
                        <a:pt x="14402" y="102613"/>
                        <a:pt x="12516" y="100727"/>
                      </a:cubicBezTo>
                      <a:lnTo>
                        <a:pt x="12430" y="100727"/>
                      </a:lnTo>
                      <a:cubicBezTo>
                        <a:pt x="4372" y="92583"/>
                        <a:pt x="0" y="83839"/>
                        <a:pt x="0" y="74752"/>
                      </a:cubicBezTo>
                      <a:cubicBezTo>
                        <a:pt x="0" y="43034"/>
                        <a:pt x="52807" y="15859"/>
                        <a:pt x="127388" y="5144"/>
                      </a:cubicBezTo>
                      <a:cubicBezTo>
                        <a:pt x="149590" y="1886"/>
                        <a:pt x="173765" y="172"/>
                        <a:pt x="199140" y="172"/>
                      </a:cubicBezTo>
                      <a:close/>
                    </a:path>
                  </a:pathLst>
                </a:custGeom>
                <a:noFill/>
                <a:ln w="11144" cap="rnd">
                  <a:solidFill>
                    <a:srgbClr val="000000"/>
                  </a:solidFill>
                  <a:prstDash val="solid"/>
                  <a:round/>
                </a:ln>
              </p:spPr>
              <p:txBody>
                <a:bodyPr rtlCol="0" anchor="ctr"/>
                <a:lstStyle/>
                <a:p>
                  <a:endParaRPr lang="en-US"/>
                </a:p>
              </p:txBody>
            </p:sp>
            <p:sp>
              <p:nvSpPr>
                <p:cNvPr id="158" name="Freeform: Shape 157">
                  <a:extLst>
                    <a:ext uri="{FF2B5EF4-FFF2-40B4-BE49-F238E27FC236}">
                      <a16:creationId xmlns:a16="http://schemas.microsoft.com/office/drawing/2014/main" id="{3771AC4C-DA96-159E-2BEE-7D8C9A89AFEF}"/>
                    </a:ext>
                  </a:extLst>
                </p:cNvPr>
                <p:cNvSpPr/>
                <p:nvPr/>
              </p:nvSpPr>
              <p:spPr>
                <a:xfrm>
                  <a:off x="8235353" y="6003664"/>
                  <a:ext cx="10372" cy="771"/>
                </a:xfrm>
                <a:custGeom>
                  <a:avLst/>
                  <a:gdLst>
                    <a:gd name="connsiteX0" fmla="*/ 0 w 10372"/>
                    <a:gd name="connsiteY0" fmla="*/ 0 h 771"/>
                    <a:gd name="connsiteX1" fmla="*/ 10373 w 10372"/>
                    <a:gd name="connsiteY1" fmla="*/ 771 h 771"/>
                    <a:gd name="connsiteX2" fmla="*/ 0 w 10372"/>
                    <a:gd name="connsiteY2" fmla="*/ 0 h 771"/>
                  </a:gdLst>
                  <a:ahLst/>
                  <a:cxnLst>
                    <a:cxn ang="0">
                      <a:pos x="connsiteX0" y="connsiteY0"/>
                    </a:cxn>
                    <a:cxn ang="0">
                      <a:pos x="connsiteX1" y="connsiteY1"/>
                    </a:cxn>
                    <a:cxn ang="0">
                      <a:pos x="connsiteX2" y="connsiteY2"/>
                    </a:cxn>
                  </a:cxnLst>
                  <a:rect l="l" t="t" r="r" b="b"/>
                  <a:pathLst>
                    <a:path w="10372" h="771">
                      <a:moveTo>
                        <a:pt x="0" y="0"/>
                      </a:moveTo>
                      <a:cubicBezTo>
                        <a:pt x="3429" y="343"/>
                        <a:pt x="6858" y="514"/>
                        <a:pt x="10373" y="771"/>
                      </a:cubicBezTo>
                      <a:cubicBezTo>
                        <a:pt x="6858" y="514"/>
                        <a:pt x="3429" y="343"/>
                        <a:pt x="0" y="0"/>
                      </a:cubicBezTo>
                      <a:close/>
                    </a:path>
                  </a:pathLst>
                </a:custGeom>
                <a:noFill/>
                <a:ln w="11144" cap="rnd">
                  <a:solidFill>
                    <a:srgbClr val="000000"/>
                  </a:solidFill>
                  <a:prstDash val="solid"/>
                  <a:round/>
                </a:ln>
              </p:spPr>
              <p:txBody>
                <a:bodyPr rtlCol="0" anchor="ctr"/>
                <a:lstStyle/>
                <a:p>
                  <a:endParaRPr lang="en-US"/>
                </a:p>
              </p:txBody>
            </p:sp>
            <p:sp>
              <p:nvSpPr>
                <p:cNvPr id="159" name="Freeform: Shape 158">
                  <a:extLst>
                    <a:ext uri="{FF2B5EF4-FFF2-40B4-BE49-F238E27FC236}">
                      <a16:creationId xmlns:a16="http://schemas.microsoft.com/office/drawing/2014/main" id="{41417FB2-50FE-20D0-8238-B8DE510B54A3}"/>
                    </a:ext>
                  </a:extLst>
                </p:cNvPr>
                <p:cNvSpPr/>
                <p:nvPr/>
              </p:nvSpPr>
              <p:spPr>
                <a:xfrm>
                  <a:off x="8235353" y="6077302"/>
                  <a:ext cx="10372" cy="771"/>
                </a:xfrm>
                <a:custGeom>
                  <a:avLst/>
                  <a:gdLst>
                    <a:gd name="connsiteX0" fmla="*/ 10373 w 10372"/>
                    <a:gd name="connsiteY0" fmla="*/ 772 h 771"/>
                    <a:gd name="connsiteX1" fmla="*/ 0 w 10372"/>
                    <a:gd name="connsiteY1" fmla="*/ 0 h 771"/>
                    <a:gd name="connsiteX2" fmla="*/ 10373 w 10372"/>
                    <a:gd name="connsiteY2" fmla="*/ 772 h 771"/>
                  </a:gdLst>
                  <a:ahLst/>
                  <a:cxnLst>
                    <a:cxn ang="0">
                      <a:pos x="connsiteX0" y="connsiteY0"/>
                    </a:cxn>
                    <a:cxn ang="0">
                      <a:pos x="connsiteX1" y="connsiteY1"/>
                    </a:cxn>
                    <a:cxn ang="0">
                      <a:pos x="connsiteX2" y="connsiteY2"/>
                    </a:cxn>
                  </a:cxnLst>
                  <a:rect l="l" t="t" r="r" b="b"/>
                  <a:pathLst>
                    <a:path w="10372" h="771">
                      <a:moveTo>
                        <a:pt x="10373" y="772"/>
                      </a:moveTo>
                      <a:cubicBezTo>
                        <a:pt x="6858" y="514"/>
                        <a:pt x="3429" y="343"/>
                        <a:pt x="0" y="0"/>
                      </a:cubicBezTo>
                      <a:cubicBezTo>
                        <a:pt x="3429" y="343"/>
                        <a:pt x="6858" y="514"/>
                        <a:pt x="10373" y="772"/>
                      </a:cubicBezTo>
                      <a:close/>
                    </a:path>
                  </a:pathLst>
                </a:custGeom>
                <a:noFill/>
                <a:ln w="11144" cap="rnd">
                  <a:solidFill>
                    <a:srgbClr val="000000"/>
                  </a:solidFill>
                  <a:prstDash val="solid"/>
                  <a:round/>
                </a:ln>
              </p:spPr>
              <p:txBody>
                <a:bodyPr rtlCol="0" anchor="ctr"/>
                <a:lstStyle/>
                <a:p>
                  <a:endParaRPr lang="en-US"/>
                </a:p>
              </p:txBody>
            </p:sp>
            <p:sp>
              <p:nvSpPr>
                <p:cNvPr id="160" name="Freeform: Shape 159">
                  <a:extLst>
                    <a:ext uri="{FF2B5EF4-FFF2-40B4-BE49-F238E27FC236}">
                      <a16:creationId xmlns:a16="http://schemas.microsoft.com/office/drawing/2014/main" id="{52CE3229-1030-94DD-BF7E-B45CE5A2A41B}"/>
                    </a:ext>
                  </a:extLst>
                </p:cNvPr>
                <p:cNvSpPr/>
                <p:nvPr/>
              </p:nvSpPr>
              <p:spPr>
                <a:xfrm>
                  <a:off x="8222408" y="6002464"/>
                  <a:ext cx="12858" cy="1200"/>
                </a:xfrm>
                <a:custGeom>
                  <a:avLst/>
                  <a:gdLst>
                    <a:gd name="connsiteX0" fmla="*/ 0 w 12858"/>
                    <a:gd name="connsiteY0" fmla="*/ 0 h 1200"/>
                    <a:gd name="connsiteX1" fmla="*/ 12859 w 12858"/>
                    <a:gd name="connsiteY1" fmla="*/ 1200 h 1200"/>
                    <a:gd name="connsiteX2" fmla="*/ 0 w 12858"/>
                    <a:gd name="connsiteY2" fmla="*/ 0 h 1200"/>
                  </a:gdLst>
                  <a:ahLst/>
                  <a:cxnLst>
                    <a:cxn ang="0">
                      <a:pos x="connsiteX0" y="connsiteY0"/>
                    </a:cxn>
                    <a:cxn ang="0">
                      <a:pos x="connsiteX1" y="connsiteY1"/>
                    </a:cxn>
                    <a:cxn ang="0">
                      <a:pos x="connsiteX2" y="connsiteY2"/>
                    </a:cxn>
                  </a:cxnLst>
                  <a:rect l="l" t="t" r="r" b="b"/>
                  <a:pathLst>
                    <a:path w="12858" h="1200">
                      <a:moveTo>
                        <a:pt x="0" y="0"/>
                      </a:moveTo>
                      <a:cubicBezTo>
                        <a:pt x="4286" y="429"/>
                        <a:pt x="8573" y="857"/>
                        <a:pt x="12859" y="1200"/>
                      </a:cubicBezTo>
                      <a:cubicBezTo>
                        <a:pt x="8487" y="857"/>
                        <a:pt x="4200" y="514"/>
                        <a:pt x="0" y="0"/>
                      </a:cubicBezTo>
                      <a:close/>
                    </a:path>
                  </a:pathLst>
                </a:custGeom>
                <a:noFill/>
                <a:ln w="11144" cap="rnd">
                  <a:solidFill>
                    <a:srgbClr val="000000"/>
                  </a:solidFill>
                  <a:prstDash val="solid"/>
                  <a:round/>
                </a:ln>
              </p:spPr>
              <p:txBody>
                <a:bodyPr rtlCol="0" anchor="ctr"/>
                <a:lstStyle/>
                <a:p>
                  <a:endParaRPr lang="en-US"/>
                </a:p>
              </p:txBody>
            </p:sp>
            <p:sp>
              <p:nvSpPr>
                <p:cNvPr id="161" name="Freeform: Shape 160">
                  <a:extLst>
                    <a:ext uri="{FF2B5EF4-FFF2-40B4-BE49-F238E27FC236}">
                      <a16:creationId xmlns:a16="http://schemas.microsoft.com/office/drawing/2014/main" id="{107031AB-F1CD-5AF8-414F-BD6077F8E4C8}"/>
                    </a:ext>
                  </a:extLst>
                </p:cNvPr>
                <p:cNvSpPr/>
                <p:nvPr/>
              </p:nvSpPr>
              <p:spPr>
                <a:xfrm>
                  <a:off x="8222408" y="6076187"/>
                  <a:ext cx="12858" cy="1200"/>
                </a:xfrm>
                <a:custGeom>
                  <a:avLst/>
                  <a:gdLst>
                    <a:gd name="connsiteX0" fmla="*/ 0 w 12858"/>
                    <a:gd name="connsiteY0" fmla="*/ 0 h 1200"/>
                    <a:gd name="connsiteX1" fmla="*/ 12859 w 12858"/>
                    <a:gd name="connsiteY1" fmla="*/ 1200 h 1200"/>
                    <a:gd name="connsiteX2" fmla="*/ 0 w 12858"/>
                    <a:gd name="connsiteY2" fmla="*/ 0 h 1200"/>
                  </a:gdLst>
                  <a:ahLst/>
                  <a:cxnLst>
                    <a:cxn ang="0">
                      <a:pos x="connsiteX0" y="connsiteY0"/>
                    </a:cxn>
                    <a:cxn ang="0">
                      <a:pos x="connsiteX1" y="connsiteY1"/>
                    </a:cxn>
                    <a:cxn ang="0">
                      <a:pos x="connsiteX2" y="connsiteY2"/>
                    </a:cxn>
                  </a:cxnLst>
                  <a:rect l="l" t="t" r="r" b="b"/>
                  <a:pathLst>
                    <a:path w="12858" h="1200">
                      <a:moveTo>
                        <a:pt x="0" y="0"/>
                      </a:moveTo>
                      <a:cubicBezTo>
                        <a:pt x="4286" y="429"/>
                        <a:pt x="8573" y="858"/>
                        <a:pt x="12859" y="1200"/>
                      </a:cubicBezTo>
                      <a:cubicBezTo>
                        <a:pt x="8487" y="858"/>
                        <a:pt x="4200" y="514"/>
                        <a:pt x="0" y="0"/>
                      </a:cubicBezTo>
                      <a:close/>
                    </a:path>
                  </a:pathLst>
                </a:custGeom>
                <a:noFill/>
                <a:ln w="11144" cap="rnd">
                  <a:solidFill>
                    <a:srgbClr val="000000"/>
                  </a:solidFill>
                  <a:prstDash val="solid"/>
                  <a:round/>
                </a:ln>
              </p:spPr>
              <p:txBody>
                <a:bodyPr rtlCol="0" anchor="ctr"/>
                <a:lstStyle/>
                <a:p>
                  <a:endParaRPr lang="en-US"/>
                </a:p>
              </p:txBody>
            </p:sp>
            <p:sp>
              <p:nvSpPr>
                <p:cNvPr id="162" name="Freeform: Shape 161">
                  <a:extLst>
                    <a:ext uri="{FF2B5EF4-FFF2-40B4-BE49-F238E27FC236}">
                      <a16:creationId xmlns:a16="http://schemas.microsoft.com/office/drawing/2014/main" id="{34BE85E4-792B-A57E-0F8A-BDE6347C138F}"/>
                    </a:ext>
                  </a:extLst>
                </p:cNvPr>
                <p:cNvSpPr/>
                <p:nvPr/>
              </p:nvSpPr>
              <p:spPr>
                <a:xfrm>
                  <a:off x="8223094" y="5929769"/>
                  <a:ext cx="12001" cy="1114"/>
                </a:xfrm>
                <a:custGeom>
                  <a:avLst/>
                  <a:gdLst>
                    <a:gd name="connsiteX0" fmla="*/ 0 w 12001"/>
                    <a:gd name="connsiteY0" fmla="*/ 0 h 1114"/>
                    <a:gd name="connsiteX1" fmla="*/ 12002 w 12001"/>
                    <a:gd name="connsiteY1" fmla="*/ 1114 h 1114"/>
                    <a:gd name="connsiteX2" fmla="*/ 0 w 12001"/>
                    <a:gd name="connsiteY2" fmla="*/ 0 h 1114"/>
                  </a:gdLst>
                  <a:ahLst/>
                  <a:cxnLst>
                    <a:cxn ang="0">
                      <a:pos x="connsiteX0" y="connsiteY0"/>
                    </a:cxn>
                    <a:cxn ang="0">
                      <a:pos x="connsiteX1" y="connsiteY1"/>
                    </a:cxn>
                    <a:cxn ang="0">
                      <a:pos x="connsiteX2" y="connsiteY2"/>
                    </a:cxn>
                  </a:cxnLst>
                  <a:rect l="l" t="t" r="r" b="b"/>
                  <a:pathLst>
                    <a:path w="12001" h="1114">
                      <a:moveTo>
                        <a:pt x="0" y="0"/>
                      </a:moveTo>
                      <a:cubicBezTo>
                        <a:pt x="3944" y="429"/>
                        <a:pt x="7972" y="772"/>
                        <a:pt x="12002" y="1114"/>
                      </a:cubicBezTo>
                      <a:cubicBezTo>
                        <a:pt x="7972" y="772"/>
                        <a:pt x="3944" y="429"/>
                        <a:pt x="0" y="0"/>
                      </a:cubicBezTo>
                      <a:close/>
                    </a:path>
                  </a:pathLst>
                </a:custGeom>
                <a:noFill/>
                <a:ln w="11144" cap="rnd">
                  <a:solidFill>
                    <a:srgbClr val="000000"/>
                  </a:solidFill>
                  <a:prstDash val="solid"/>
                  <a:round/>
                </a:ln>
              </p:spPr>
              <p:txBody>
                <a:bodyPr rtlCol="0" anchor="ctr"/>
                <a:lstStyle/>
                <a:p>
                  <a:endParaRPr lang="en-US"/>
                </a:p>
              </p:txBody>
            </p:sp>
            <p:sp>
              <p:nvSpPr>
                <p:cNvPr id="163" name="Freeform: Shape 162">
                  <a:extLst>
                    <a:ext uri="{FF2B5EF4-FFF2-40B4-BE49-F238E27FC236}">
                      <a16:creationId xmlns:a16="http://schemas.microsoft.com/office/drawing/2014/main" id="{6881EB07-0800-DA89-7611-22AC967FA5C5}"/>
                    </a:ext>
                  </a:extLst>
                </p:cNvPr>
                <p:cNvSpPr/>
                <p:nvPr/>
              </p:nvSpPr>
              <p:spPr>
                <a:xfrm>
                  <a:off x="8222408" y="6149825"/>
                  <a:ext cx="7029" cy="685"/>
                </a:xfrm>
                <a:custGeom>
                  <a:avLst/>
                  <a:gdLst>
                    <a:gd name="connsiteX0" fmla="*/ 0 w 7029"/>
                    <a:gd name="connsiteY0" fmla="*/ 0 h 685"/>
                    <a:gd name="connsiteX1" fmla="*/ 7030 w 7029"/>
                    <a:gd name="connsiteY1" fmla="*/ 685 h 685"/>
                    <a:gd name="connsiteX2" fmla="*/ 0 w 7029"/>
                    <a:gd name="connsiteY2" fmla="*/ 0 h 685"/>
                  </a:gdLst>
                  <a:ahLst/>
                  <a:cxnLst>
                    <a:cxn ang="0">
                      <a:pos x="connsiteX0" y="connsiteY0"/>
                    </a:cxn>
                    <a:cxn ang="0">
                      <a:pos x="connsiteX1" y="connsiteY1"/>
                    </a:cxn>
                    <a:cxn ang="0">
                      <a:pos x="connsiteX2" y="connsiteY2"/>
                    </a:cxn>
                  </a:cxnLst>
                  <a:rect l="l" t="t" r="r" b="b"/>
                  <a:pathLst>
                    <a:path w="7029" h="685">
                      <a:moveTo>
                        <a:pt x="0" y="0"/>
                      </a:moveTo>
                      <a:cubicBezTo>
                        <a:pt x="2229" y="257"/>
                        <a:pt x="4629" y="514"/>
                        <a:pt x="7030" y="685"/>
                      </a:cubicBezTo>
                      <a:cubicBezTo>
                        <a:pt x="4715" y="514"/>
                        <a:pt x="2315" y="257"/>
                        <a:pt x="0" y="0"/>
                      </a:cubicBezTo>
                      <a:close/>
                    </a:path>
                  </a:pathLst>
                </a:custGeom>
                <a:noFill/>
                <a:ln w="11144" cap="rnd">
                  <a:solidFill>
                    <a:srgbClr val="000000"/>
                  </a:solidFill>
                  <a:prstDash val="solid"/>
                  <a:round/>
                </a:ln>
              </p:spPr>
              <p:txBody>
                <a:bodyPr rtlCol="0" anchor="ctr"/>
                <a:lstStyle/>
                <a:p>
                  <a:endParaRPr lang="en-US"/>
                </a:p>
              </p:txBody>
            </p:sp>
            <p:sp>
              <p:nvSpPr>
                <p:cNvPr id="164" name="Freeform: Shape 163">
                  <a:extLst>
                    <a:ext uri="{FF2B5EF4-FFF2-40B4-BE49-F238E27FC236}">
                      <a16:creationId xmlns:a16="http://schemas.microsoft.com/office/drawing/2014/main" id="{76D28F7E-CFBA-360A-F9BE-2A2CA55284C0}"/>
                    </a:ext>
                  </a:extLst>
                </p:cNvPr>
                <p:cNvSpPr/>
                <p:nvPr/>
              </p:nvSpPr>
              <p:spPr>
                <a:xfrm>
                  <a:off x="8209807" y="6001007"/>
                  <a:ext cx="12601" cy="1457"/>
                </a:xfrm>
                <a:custGeom>
                  <a:avLst/>
                  <a:gdLst>
                    <a:gd name="connsiteX0" fmla="*/ 0 w 12601"/>
                    <a:gd name="connsiteY0" fmla="*/ 0 h 1457"/>
                    <a:gd name="connsiteX1" fmla="*/ 12601 w 12601"/>
                    <a:gd name="connsiteY1" fmla="*/ 1457 h 1457"/>
                    <a:gd name="connsiteX2" fmla="*/ 0 w 12601"/>
                    <a:gd name="connsiteY2" fmla="*/ 0 h 1457"/>
                  </a:gdLst>
                  <a:ahLst/>
                  <a:cxnLst>
                    <a:cxn ang="0">
                      <a:pos x="connsiteX0" y="connsiteY0"/>
                    </a:cxn>
                    <a:cxn ang="0">
                      <a:pos x="connsiteX1" y="connsiteY1"/>
                    </a:cxn>
                    <a:cxn ang="0">
                      <a:pos x="connsiteX2" y="connsiteY2"/>
                    </a:cxn>
                  </a:cxnLst>
                  <a:rect l="l" t="t" r="r" b="b"/>
                  <a:pathLst>
                    <a:path w="12601" h="1457">
                      <a:moveTo>
                        <a:pt x="0" y="0"/>
                      </a:moveTo>
                      <a:cubicBezTo>
                        <a:pt x="4200" y="600"/>
                        <a:pt x="8315" y="1114"/>
                        <a:pt x="12601" y="1457"/>
                      </a:cubicBezTo>
                      <a:cubicBezTo>
                        <a:pt x="8315" y="1029"/>
                        <a:pt x="4029" y="514"/>
                        <a:pt x="0" y="0"/>
                      </a:cubicBezTo>
                      <a:close/>
                    </a:path>
                  </a:pathLst>
                </a:custGeom>
                <a:noFill/>
                <a:ln w="11144" cap="rnd">
                  <a:solidFill>
                    <a:srgbClr val="000000"/>
                  </a:solidFill>
                  <a:prstDash val="solid"/>
                  <a:round/>
                </a:ln>
              </p:spPr>
              <p:txBody>
                <a:bodyPr rtlCol="0" anchor="ctr"/>
                <a:lstStyle/>
                <a:p>
                  <a:endParaRPr lang="en-US"/>
                </a:p>
              </p:txBody>
            </p:sp>
            <p:sp>
              <p:nvSpPr>
                <p:cNvPr id="165" name="Freeform: Shape 164">
                  <a:extLst>
                    <a:ext uri="{FF2B5EF4-FFF2-40B4-BE49-F238E27FC236}">
                      <a16:creationId xmlns:a16="http://schemas.microsoft.com/office/drawing/2014/main" id="{A6435BE8-F95F-B4F6-60F0-75F0C6175348}"/>
                    </a:ext>
                  </a:extLst>
                </p:cNvPr>
                <p:cNvSpPr/>
                <p:nvPr/>
              </p:nvSpPr>
              <p:spPr>
                <a:xfrm>
                  <a:off x="8209807" y="6074644"/>
                  <a:ext cx="12601" cy="1542"/>
                </a:xfrm>
                <a:custGeom>
                  <a:avLst/>
                  <a:gdLst>
                    <a:gd name="connsiteX0" fmla="*/ 0 w 12601"/>
                    <a:gd name="connsiteY0" fmla="*/ 0 h 1542"/>
                    <a:gd name="connsiteX1" fmla="*/ 12601 w 12601"/>
                    <a:gd name="connsiteY1" fmla="*/ 1543 h 1542"/>
                    <a:gd name="connsiteX2" fmla="*/ 0 w 12601"/>
                    <a:gd name="connsiteY2" fmla="*/ 0 h 1542"/>
                  </a:gdLst>
                  <a:ahLst/>
                  <a:cxnLst>
                    <a:cxn ang="0">
                      <a:pos x="connsiteX0" y="connsiteY0"/>
                    </a:cxn>
                    <a:cxn ang="0">
                      <a:pos x="connsiteX1" y="connsiteY1"/>
                    </a:cxn>
                    <a:cxn ang="0">
                      <a:pos x="connsiteX2" y="connsiteY2"/>
                    </a:cxn>
                  </a:cxnLst>
                  <a:rect l="l" t="t" r="r" b="b"/>
                  <a:pathLst>
                    <a:path w="12601" h="1542">
                      <a:moveTo>
                        <a:pt x="0" y="0"/>
                      </a:moveTo>
                      <a:cubicBezTo>
                        <a:pt x="4200" y="600"/>
                        <a:pt x="8315" y="1114"/>
                        <a:pt x="12601" y="1543"/>
                      </a:cubicBezTo>
                      <a:cubicBezTo>
                        <a:pt x="8315" y="1114"/>
                        <a:pt x="4029" y="600"/>
                        <a:pt x="0" y="0"/>
                      </a:cubicBezTo>
                      <a:close/>
                    </a:path>
                  </a:pathLst>
                </a:custGeom>
                <a:noFill/>
                <a:ln w="11144" cap="rnd">
                  <a:solidFill>
                    <a:srgbClr val="000000"/>
                  </a:solidFill>
                  <a:prstDash val="solid"/>
                  <a:round/>
                </a:ln>
              </p:spPr>
              <p:txBody>
                <a:bodyPr rtlCol="0" anchor="ctr"/>
                <a:lstStyle/>
                <a:p>
                  <a:endParaRPr lang="en-US"/>
                </a:p>
              </p:txBody>
            </p:sp>
            <p:sp>
              <p:nvSpPr>
                <p:cNvPr id="166" name="Freeform: Shape 165">
                  <a:extLst>
                    <a:ext uri="{FF2B5EF4-FFF2-40B4-BE49-F238E27FC236}">
                      <a16:creationId xmlns:a16="http://schemas.microsoft.com/office/drawing/2014/main" id="{FD3AA087-FF1D-FDEB-5C40-010F2B9D5046}"/>
                    </a:ext>
                  </a:extLst>
                </p:cNvPr>
                <p:cNvSpPr/>
                <p:nvPr/>
              </p:nvSpPr>
              <p:spPr>
                <a:xfrm>
                  <a:off x="8212978" y="6148711"/>
                  <a:ext cx="9429" cy="1114"/>
                </a:xfrm>
                <a:custGeom>
                  <a:avLst/>
                  <a:gdLst>
                    <a:gd name="connsiteX0" fmla="*/ 0 w 9429"/>
                    <a:gd name="connsiteY0" fmla="*/ 0 h 1114"/>
                    <a:gd name="connsiteX1" fmla="*/ 9430 w 9429"/>
                    <a:gd name="connsiteY1" fmla="*/ 1114 h 1114"/>
                    <a:gd name="connsiteX2" fmla="*/ 0 w 9429"/>
                    <a:gd name="connsiteY2" fmla="*/ 0 h 1114"/>
                  </a:gdLst>
                  <a:ahLst/>
                  <a:cxnLst>
                    <a:cxn ang="0">
                      <a:pos x="connsiteX0" y="connsiteY0"/>
                    </a:cxn>
                    <a:cxn ang="0">
                      <a:pos x="connsiteX1" y="connsiteY1"/>
                    </a:cxn>
                    <a:cxn ang="0">
                      <a:pos x="connsiteX2" y="connsiteY2"/>
                    </a:cxn>
                  </a:cxnLst>
                  <a:rect l="l" t="t" r="r" b="b"/>
                  <a:pathLst>
                    <a:path w="9429" h="1114">
                      <a:moveTo>
                        <a:pt x="0" y="0"/>
                      </a:moveTo>
                      <a:cubicBezTo>
                        <a:pt x="3086" y="429"/>
                        <a:pt x="6258" y="857"/>
                        <a:pt x="9430" y="1114"/>
                      </a:cubicBezTo>
                      <a:cubicBezTo>
                        <a:pt x="6258" y="771"/>
                        <a:pt x="3086" y="429"/>
                        <a:pt x="0" y="0"/>
                      </a:cubicBezTo>
                      <a:close/>
                    </a:path>
                  </a:pathLst>
                </a:custGeom>
                <a:noFill/>
                <a:ln w="11144" cap="rnd">
                  <a:solidFill>
                    <a:srgbClr val="000000"/>
                  </a:solidFill>
                  <a:prstDash val="solid"/>
                  <a:round/>
                </a:ln>
              </p:spPr>
              <p:txBody>
                <a:bodyPr rtlCol="0" anchor="ctr"/>
                <a:lstStyle/>
                <a:p>
                  <a:endParaRPr lang="en-US"/>
                </a:p>
              </p:txBody>
            </p:sp>
            <p:sp>
              <p:nvSpPr>
                <p:cNvPr id="167" name="Freeform: Shape 166">
                  <a:extLst>
                    <a:ext uri="{FF2B5EF4-FFF2-40B4-BE49-F238E27FC236}">
                      <a16:creationId xmlns:a16="http://schemas.microsoft.com/office/drawing/2014/main" id="{0880B989-86EB-80C1-7DC1-F0FC916C46F8}"/>
                    </a:ext>
                  </a:extLst>
                </p:cNvPr>
                <p:cNvSpPr/>
                <p:nvPr/>
              </p:nvSpPr>
              <p:spPr>
                <a:xfrm>
                  <a:off x="8210235" y="5928226"/>
                  <a:ext cx="10544" cy="1286"/>
                </a:xfrm>
                <a:custGeom>
                  <a:avLst/>
                  <a:gdLst>
                    <a:gd name="connsiteX0" fmla="*/ 0 w 10544"/>
                    <a:gd name="connsiteY0" fmla="*/ 0 h 1286"/>
                    <a:gd name="connsiteX1" fmla="*/ 10544 w 10544"/>
                    <a:gd name="connsiteY1" fmla="*/ 1286 h 1286"/>
                    <a:gd name="connsiteX2" fmla="*/ 0 w 10544"/>
                    <a:gd name="connsiteY2" fmla="*/ 0 h 1286"/>
                  </a:gdLst>
                  <a:ahLst/>
                  <a:cxnLst>
                    <a:cxn ang="0">
                      <a:pos x="connsiteX0" y="connsiteY0"/>
                    </a:cxn>
                    <a:cxn ang="0">
                      <a:pos x="connsiteX1" y="connsiteY1"/>
                    </a:cxn>
                    <a:cxn ang="0">
                      <a:pos x="connsiteX2" y="connsiteY2"/>
                    </a:cxn>
                  </a:cxnLst>
                  <a:rect l="l" t="t" r="r" b="b"/>
                  <a:pathLst>
                    <a:path w="10544" h="1286">
                      <a:moveTo>
                        <a:pt x="0" y="0"/>
                      </a:moveTo>
                      <a:cubicBezTo>
                        <a:pt x="3429" y="514"/>
                        <a:pt x="6944" y="943"/>
                        <a:pt x="10544" y="1286"/>
                      </a:cubicBezTo>
                      <a:cubicBezTo>
                        <a:pt x="6944" y="943"/>
                        <a:pt x="3429" y="514"/>
                        <a:pt x="0" y="0"/>
                      </a:cubicBezTo>
                      <a:close/>
                    </a:path>
                  </a:pathLst>
                </a:custGeom>
                <a:noFill/>
                <a:ln w="11144" cap="rnd">
                  <a:solidFill>
                    <a:srgbClr val="000000"/>
                  </a:solidFill>
                  <a:prstDash val="solid"/>
                  <a:round/>
                </a:ln>
              </p:spPr>
              <p:txBody>
                <a:bodyPr rtlCol="0" anchor="ctr"/>
                <a:lstStyle/>
                <a:p>
                  <a:endParaRPr lang="en-US"/>
                </a:p>
              </p:txBody>
            </p:sp>
            <p:sp>
              <p:nvSpPr>
                <p:cNvPr id="168" name="Freeform: Shape 167">
                  <a:extLst>
                    <a:ext uri="{FF2B5EF4-FFF2-40B4-BE49-F238E27FC236}">
                      <a16:creationId xmlns:a16="http://schemas.microsoft.com/office/drawing/2014/main" id="{F8A06ECE-D48E-DB5C-FEC5-4048204D2D49}"/>
                    </a:ext>
                  </a:extLst>
                </p:cNvPr>
                <p:cNvSpPr/>
                <p:nvPr/>
              </p:nvSpPr>
              <p:spPr>
                <a:xfrm>
                  <a:off x="8199177" y="5999463"/>
                  <a:ext cx="10629" cy="1543"/>
                </a:xfrm>
                <a:custGeom>
                  <a:avLst/>
                  <a:gdLst>
                    <a:gd name="connsiteX0" fmla="*/ 0 w 10629"/>
                    <a:gd name="connsiteY0" fmla="*/ 0 h 1543"/>
                    <a:gd name="connsiteX1" fmla="*/ 10630 w 10629"/>
                    <a:gd name="connsiteY1" fmla="*/ 1544 h 1543"/>
                    <a:gd name="connsiteX2" fmla="*/ 0 w 10629"/>
                    <a:gd name="connsiteY2" fmla="*/ 0 h 1543"/>
                  </a:gdLst>
                  <a:ahLst/>
                  <a:cxnLst>
                    <a:cxn ang="0">
                      <a:pos x="connsiteX0" y="connsiteY0"/>
                    </a:cxn>
                    <a:cxn ang="0">
                      <a:pos x="connsiteX1" y="connsiteY1"/>
                    </a:cxn>
                    <a:cxn ang="0">
                      <a:pos x="connsiteX2" y="connsiteY2"/>
                    </a:cxn>
                  </a:cxnLst>
                  <a:rect l="l" t="t" r="r" b="b"/>
                  <a:pathLst>
                    <a:path w="10629" h="1543">
                      <a:moveTo>
                        <a:pt x="0" y="0"/>
                      </a:moveTo>
                      <a:cubicBezTo>
                        <a:pt x="3514" y="514"/>
                        <a:pt x="7029" y="1114"/>
                        <a:pt x="10630" y="1544"/>
                      </a:cubicBezTo>
                      <a:cubicBezTo>
                        <a:pt x="7029" y="1114"/>
                        <a:pt x="3429" y="600"/>
                        <a:pt x="0" y="0"/>
                      </a:cubicBezTo>
                      <a:close/>
                    </a:path>
                  </a:pathLst>
                </a:custGeom>
                <a:noFill/>
                <a:ln w="11144" cap="rnd">
                  <a:solidFill>
                    <a:srgbClr val="000000"/>
                  </a:solidFill>
                  <a:prstDash val="solid"/>
                  <a:round/>
                </a:ln>
              </p:spPr>
              <p:txBody>
                <a:bodyPr rtlCol="0" anchor="ctr"/>
                <a:lstStyle/>
                <a:p>
                  <a:endParaRPr lang="en-US"/>
                </a:p>
              </p:txBody>
            </p:sp>
            <p:sp>
              <p:nvSpPr>
                <p:cNvPr id="169" name="Freeform: Shape 168">
                  <a:extLst>
                    <a:ext uri="{FF2B5EF4-FFF2-40B4-BE49-F238E27FC236}">
                      <a16:creationId xmlns:a16="http://schemas.microsoft.com/office/drawing/2014/main" id="{6DE518CC-B697-818B-50C1-1052CCE84CCD}"/>
                    </a:ext>
                  </a:extLst>
                </p:cNvPr>
                <p:cNvSpPr/>
                <p:nvPr/>
              </p:nvSpPr>
              <p:spPr>
                <a:xfrm>
                  <a:off x="8198491" y="6073101"/>
                  <a:ext cx="11315" cy="1542"/>
                </a:xfrm>
                <a:custGeom>
                  <a:avLst/>
                  <a:gdLst>
                    <a:gd name="connsiteX0" fmla="*/ 0 w 11315"/>
                    <a:gd name="connsiteY0" fmla="*/ 0 h 1542"/>
                    <a:gd name="connsiteX1" fmla="*/ 11316 w 11315"/>
                    <a:gd name="connsiteY1" fmla="*/ 1543 h 1542"/>
                    <a:gd name="connsiteX2" fmla="*/ 0 w 11315"/>
                    <a:gd name="connsiteY2" fmla="*/ 0 h 1542"/>
                  </a:gdLst>
                  <a:ahLst/>
                  <a:cxnLst>
                    <a:cxn ang="0">
                      <a:pos x="connsiteX0" y="connsiteY0"/>
                    </a:cxn>
                    <a:cxn ang="0">
                      <a:pos x="connsiteX1" y="connsiteY1"/>
                    </a:cxn>
                    <a:cxn ang="0">
                      <a:pos x="connsiteX2" y="connsiteY2"/>
                    </a:cxn>
                  </a:cxnLst>
                  <a:rect l="l" t="t" r="r" b="b"/>
                  <a:pathLst>
                    <a:path w="11315" h="1542">
                      <a:moveTo>
                        <a:pt x="0" y="0"/>
                      </a:moveTo>
                      <a:cubicBezTo>
                        <a:pt x="3686" y="600"/>
                        <a:pt x="7458" y="1114"/>
                        <a:pt x="11316" y="1543"/>
                      </a:cubicBezTo>
                      <a:cubicBezTo>
                        <a:pt x="7458" y="1029"/>
                        <a:pt x="3686" y="514"/>
                        <a:pt x="0" y="0"/>
                      </a:cubicBezTo>
                      <a:close/>
                    </a:path>
                  </a:pathLst>
                </a:custGeom>
                <a:noFill/>
                <a:ln w="11144" cap="rnd">
                  <a:solidFill>
                    <a:srgbClr val="000000"/>
                  </a:solidFill>
                  <a:prstDash val="solid"/>
                  <a:round/>
                </a:ln>
              </p:spPr>
              <p:txBody>
                <a:bodyPr rtlCol="0" anchor="ctr"/>
                <a:lstStyle/>
                <a:p>
                  <a:endParaRPr lang="en-US"/>
                </a:p>
              </p:txBody>
            </p:sp>
            <p:sp>
              <p:nvSpPr>
                <p:cNvPr id="170" name="Freeform: Shape 169">
                  <a:extLst>
                    <a:ext uri="{FF2B5EF4-FFF2-40B4-BE49-F238E27FC236}">
                      <a16:creationId xmlns:a16="http://schemas.microsoft.com/office/drawing/2014/main" id="{D539B9E6-1644-05FB-C10F-6AD1B4CFA31A}"/>
                    </a:ext>
                  </a:extLst>
                </p:cNvPr>
                <p:cNvSpPr/>
                <p:nvPr/>
              </p:nvSpPr>
              <p:spPr>
                <a:xfrm>
                  <a:off x="8197205" y="5926340"/>
                  <a:ext cx="10372" cy="1542"/>
                </a:xfrm>
                <a:custGeom>
                  <a:avLst/>
                  <a:gdLst>
                    <a:gd name="connsiteX0" fmla="*/ 0 w 10372"/>
                    <a:gd name="connsiteY0" fmla="*/ 0 h 1542"/>
                    <a:gd name="connsiteX1" fmla="*/ 10373 w 10372"/>
                    <a:gd name="connsiteY1" fmla="*/ 1543 h 1542"/>
                    <a:gd name="connsiteX2" fmla="*/ 0 w 10372"/>
                    <a:gd name="connsiteY2" fmla="*/ 0 h 1542"/>
                  </a:gdLst>
                  <a:ahLst/>
                  <a:cxnLst>
                    <a:cxn ang="0">
                      <a:pos x="connsiteX0" y="connsiteY0"/>
                    </a:cxn>
                    <a:cxn ang="0">
                      <a:pos x="connsiteX1" y="connsiteY1"/>
                    </a:cxn>
                    <a:cxn ang="0">
                      <a:pos x="connsiteX2" y="connsiteY2"/>
                    </a:cxn>
                  </a:cxnLst>
                  <a:rect l="l" t="t" r="r" b="b"/>
                  <a:pathLst>
                    <a:path w="10372" h="1542">
                      <a:moveTo>
                        <a:pt x="0" y="0"/>
                      </a:moveTo>
                      <a:cubicBezTo>
                        <a:pt x="3429" y="600"/>
                        <a:pt x="6858" y="1114"/>
                        <a:pt x="10373" y="1543"/>
                      </a:cubicBezTo>
                      <a:cubicBezTo>
                        <a:pt x="6858" y="1029"/>
                        <a:pt x="3343" y="514"/>
                        <a:pt x="0" y="0"/>
                      </a:cubicBezTo>
                      <a:close/>
                    </a:path>
                  </a:pathLst>
                </a:custGeom>
                <a:noFill/>
                <a:ln w="11144" cap="rnd">
                  <a:solidFill>
                    <a:srgbClr val="000000"/>
                  </a:solidFill>
                  <a:prstDash val="solid"/>
                  <a:round/>
                </a:ln>
              </p:spPr>
              <p:txBody>
                <a:bodyPr rtlCol="0" anchor="ctr"/>
                <a:lstStyle/>
                <a:p>
                  <a:endParaRPr lang="en-US"/>
                </a:p>
              </p:txBody>
            </p:sp>
            <p:sp>
              <p:nvSpPr>
                <p:cNvPr id="171" name="Freeform: Shape 170">
                  <a:extLst>
                    <a:ext uri="{FF2B5EF4-FFF2-40B4-BE49-F238E27FC236}">
                      <a16:creationId xmlns:a16="http://schemas.microsoft.com/office/drawing/2014/main" id="{4B41A082-6E73-0491-B6AE-B426AD6DCEF8}"/>
                    </a:ext>
                  </a:extLst>
                </p:cNvPr>
                <p:cNvSpPr/>
                <p:nvPr/>
              </p:nvSpPr>
              <p:spPr>
                <a:xfrm>
                  <a:off x="8185889" y="5997149"/>
                  <a:ext cx="11744" cy="2057"/>
                </a:xfrm>
                <a:custGeom>
                  <a:avLst/>
                  <a:gdLst>
                    <a:gd name="connsiteX0" fmla="*/ 0 w 11744"/>
                    <a:gd name="connsiteY0" fmla="*/ 0 h 2057"/>
                    <a:gd name="connsiteX1" fmla="*/ 11744 w 11744"/>
                    <a:gd name="connsiteY1" fmla="*/ 2057 h 2057"/>
                    <a:gd name="connsiteX2" fmla="*/ 0 w 11744"/>
                    <a:gd name="connsiteY2" fmla="*/ 0 h 2057"/>
                  </a:gdLst>
                  <a:ahLst/>
                  <a:cxnLst>
                    <a:cxn ang="0">
                      <a:pos x="connsiteX0" y="connsiteY0"/>
                    </a:cxn>
                    <a:cxn ang="0">
                      <a:pos x="connsiteX1" y="connsiteY1"/>
                    </a:cxn>
                    <a:cxn ang="0">
                      <a:pos x="connsiteX2" y="connsiteY2"/>
                    </a:cxn>
                  </a:cxnLst>
                  <a:rect l="l" t="t" r="r" b="b"/>
                  <a:pathLst>
                    <a:path w="11744" h="2057">
                      <a:moveTo>
                        <a:pt x="0" y="0"/>
                      </a:moveTo>
                      <a:cubicBezTo>
                        <a:pt x="3858" y="771"/>
                        <a:pt x="7715" y="1457"/>
                        <a:pt x="11744" y="2057"/>
                      </a:cubicBezTo>
                      <a:cubicBezTo>
                        <a:pt x="7715" y="1371"/>
                        <a:pt x="3858" y="685"/>
                        <a:pt x="0" y="0"/>
                      </a:cubicBezTo>
                      <a:close/>
                    </a:path>
                  </a:pathLst>
                </a:custGeom>
                <a:noFill/>
                <a:ln w="11144" cap="rnd">
                  <a:solidFill>
                    <a:srgbClr val="000000"/>
                  </a:solidFill>
                  <a:prstDash val="solid"/>
                  <a:round/>
                </a:ln>
              </p:spPr>
              <p:txBody>
                <a:bodyPr rtlCol="0" anchor="ctr"/>
                <a:lstStyle/>
                <a:p>
                  <a:endParaRPr lang="en-US"/>
                </a:p>
              </p:txBody>
            </p:sp>
            <p:sp>
              <p:nvSpPr>
                <p:cNvPr id="172" name="Freeform: Shape 171">
                  <a:extLst>
                    <a:ext uri="{FF2B5EF4-FFF2-40B4-BE49-F238E27FC236}">
                      <a16:creationId xmlns:a16="http://schemas.microsoft.com/office/drawing/2014/main" id="{1F3B101F-1F90-77A4-2451-D82C7F30BAFB}"/>
                    </a:ext>
                  </a:extLst>
                </p:cNvPr>
                <p:cNvSpPr/>
                <p:nvPr/>
              </p:nvSpPr>
              <p:spPr>
                <a:xfrm>
                  <a:off x="8185889" y="6070787"/>
                  <a:ext cx="11744" cy="2057"/>
                </a:xfrm>
                <a:custGeom>
                  <a:avLst/>
                  <a:gdLst>
                    <a:gd name="connsiteX0" fmla="*/ 0 w 11744"/>
                    <a:gd name="connsiteY0" fmla="*/ 0 h 2057"/>
                    <a:gd name="connsiteX1" fmla="*/ 11744 w 11744"/>
                    <a:gd name="connsiteY1" fmla="*/ 2057 h 2057"/>
                    <a:gd name="connsiteX2" fmla="*/ 0 w 11744"/>
                    <a:gd name="connsiteY2" fmla="*/ 0 h 2057"/>
                  </a:gdLst>
                  <a:ahLst/>
                  <a:cxnLst>
                    <a:cxn ang="0">
                      <a:pos x="connsiteX0" y="connsiteY0"/>
                    </a:cxn>
                    <a:cxn ang="0">
                      <a:pos x="connsiteX1" y="connsiteY1"/>
                    </a:cxn>
                    <a:cxn ang="0">
                      <a:pos x="connsiteX2" y="connsiteY2"/>
                    </a:cxn>
                  </a:cxnLst>
                  <a:rect l="l" t="t" r="r" b="b"/>
                  <a:pathLst>
                    <a:path w="11744" h="2057">
                      <a:moveTo>
                        <a:pt x="0" y="0"/>
                      </a:moveTo>
                      <a:cubicBezTo>
                        <a:pt x="3858" y="772"/>
                        <a:pt x="7715" y="1458"/>
                        <a:pt x="11744" y="2057"/>
                      </a:cubicBezTo>
                      <a:cubicBezTo>
                        <a:pt x="7715" y="1372"/>
                        <a:pt x="3858" y="686"/>
                        <a:pt x="0" y="0"/>
                      </a:cubicBezTo>
                      <a:close/>
                    </a:path>
                  </a:pathLst>
                </a:custGeom>
                <a:noFill/>
                <a:ln w="11144" cap="rnd">
                  <a:solidFill>
                    <a:srgbClr val="000000"/>
                  </a:solidFill>
                  <a:prstDash val="solid"/>
                  <a:round/>
                </a:ln>
              </p:spPr>
              <p:txBody>
                <a:bodyPr rtlCol="0" anchor="ctr"/>
                <a:lstStyle/>
                <a:p>
                  <a:endParaRPr lang="en-US"/>
                </a:p>
              </p:txBody>
            </p:sp>
            <p:sp>
              <p:nvSpPr>
                <p:cNvPr id="173" name="Freeform: Shape 172">
                  <a:extLst>
                    <a:ext uri="{FF2B5EF4-FFF2-40B4-BE49-F238E27FC236}">
                      <a16:creationId xmlns:a16="http://schemas.microsoft.com/office/drawing/2014/main" id="{CD26A693-E3F2-B79C-0195-66FEED357E1B}"/>
                    </a:ext>
                  </a:extLst>
                </p:cNvPr>
                <p:cNvSpPr/>
                <p:nvPr/>
              </p:nvSpPr>
              <p:spPr>
                <a:xfrm>
                  <a:off x="8185889" y="6144510"/>
                  <a:ext cx="11744" cy="2057"/>
                </a:xfrm>
                <a:custGeom>
                  <a:avLst/>
                  <a:gdLst>
                    <a:gd name="connsiteX0" fmla="*/ 0 w 11744"/>
                    <a:gd name="connsiteY0" fmla="*/ 0 h 2057"/>
                    <a:gd name="connsiteX1" fmla="*/ 11744 w 11744"/>
                    <a:gd name="connsiteY1" fmla="*/ 2057 h 2057"/>
                    <a:gd name="connsiteX2" fmla="*/ 0 w 11744"/>
                    <a:gd name="connsiteY2" fmla="*/ 0 h 2057"/>
                  </a:gdLst>
                  <a:ahLst/>
                  <a:cxnLst>
                    <a:cxn ang="0">
                      <a:pos x="connsiteX0" y="connsiteY0"/>
                    </a:cxn>
                    <a:cxn ang="0">
                      <a:pos x="connsiteX1" y="connsiteY1"/>
                    </a:cxn>
                    <a:cxn ang="0">
                      <a:pos x="connsiteX2" y="connsiteY2"/>
                    </a:cxn>
                  </a:cxnLst>
                  <a:rect l="l" t="t" r="r" b="b"/>
                  <a:pathLst>
                    <a:path w="11744" h="2057">
                      <a:moveTo>
                        <a:pt x="0" y="0"/>
                      </a:moveTo>
                      <a:cubicBezTo>
                        <a:pt x="3858" y="771"/>
                        <a:pt x="7715" y="1457"/>
                        <a:pt x="11744" y="2057"/>
                      </a:cubicBezTo>
                      <a:cubicBezTo>
                        <a:pt x="7715" y="1371"/>
                        <a:pt x="3858" y="685"/>
                        <a:pt x="0" y="0"/>
                      </a:cubicBezTo>
                      <a:close/>
                    </a:path>
                  </a:pathLst>
                </a:custGeom>
                <a:noFill/>
                <a:ln w="11144" cap="rnd">
                  <a:solidFill>
                    <a:srgbClr val="000000"/>
                  </a:solid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F4966606-CFDF-4A3C-C8E8-1539AD55B809}"/>
                    </a:ext>
                  </a:extLst>
                </p:cNvPr>
                <p:cNvSpPr/>
                <p:nvPr/>
              </p:nvSpPr>
              <p:spPr>
                <a:xfrm>
                  <a:off x="8186147" y="5924369"/>
                  <a:ext cx="11058" cy="1885"/>
                </a:xfrm>
                <a:custGeom>
                  <a:avLst/>
                  <a:gdLst>
                    <a:gd name="connsiteX0" fmla="*/ 0 w 11058"/>
                    <a:gd name="connsiteY0" fmla="*/ 0 h 1885"/>
                    <a:gd name="connsiteX1" fmla="*/ 11058 w 11058"/>
                    <a:gd name="connsiteY1" fmla="*/ 1886 h 1885"/>
                    <a:gd name="connsiteX2" fmla="*/ 0 w 11058"/>
                    <a:gd name="connsiteY2" fmla="*/ 0 h 1885"/>
                  </a:gdLst>
                  <a:ahLst/>
                  <a:cxnLst>
                    <a:cxn ang="0">
                      <a:pos x="connsiteX0" y="connsiteY0"/>
                    </a:cxn>
                    <a:cxn ang="0">
                      <a:pos x="connsiteX1" y="connsiteY1"/>
                    </a:cxn>
                    <a:cxn ang="0">
                      <a:pos x="connsiteX2" y="connsiteY2"/>
                    </a:cxn>
                  </a:cxnLst>
                  <a:rect l="l" t="t" r="r" b="b"/>
                  <a:pathLst>
                    <a:path w="11058" h="1885">
                      <a:moveTo>
                        <a:pt x="0" y="0"/>
                      </a:moveTo>
                      <a:cubicBezTo>
                        <a:pt x="3600" y="685"/>
                        <a:pt x="7286" y="1371"/>
                        <a:pt x="11058" y="1886"/>
                      </a:cubicBezTo>
                      <a:cubicBezTo>
                        <a:pt x="7286" y="1286"/>
                        <a:pt x="3600" y="600"/>
                        <a:pt x="0" y="0"/>
                      </a:cubicBezTo>
                      <a:close/>
                    </a:path>
                  </a:pathLst>
                </a:custGeom>
                <a:noFill/>
                <a:ln w="11144" cap="rnd">
                  <a:solidFill>
                    <a:srgbClr val="000000"/>
                  </a:solidFill>
                  <a:prstDash val="solid"/>
                  <a:round/>
                </a:ln>
              </p:spPr>
              <p:txBody>
                <a:bodyPr rtlCol="0" anchor="ctr"/>
                <a:lstStyle/>
                <a:p>
                  <a:endParaRPr lang="en-US"/>
                </a:p>
              </p:txBody>
            </p:sp>
            <p:sp>
              <p:nvSpPr>
                <p:cNvPr id="175" name="Freeform: Shape 174">
                  <a:extLst>
                    <a:ext uri="{FF2B5EF4-FFF2-40B4-BE49-F238E27FC236}">
                      <a16:creationId xmlns:a16="http://schemas.microsoft.com/office/drawing/2014/main" id="{72442805-9D72-269E-1266-246EC5BBFF51}"/>
                    </a:ext>
                  </a:extLst>
                </p:cNvPr>
                <p:cNvSpPr/>
                <p:nvPr/>
              </p:nvSpPr>
              <p:spPr>
                <a:xfrm>
                  <a:off x="8153142" y="6062986"/>
                  <a:ext cx="5143" cy="1542"/>
                </a:xfrm>
                <a:custGeom>
                  <a:avLst/>
                  <a:gdLst>
                    <a:gd name="connsiteX0" fmla="*/ 0 w 5143"/>
                    <a:gd name="connsiteY0" fmla="*/ 0 h 1542"/>
                    <a:gd name="connsiteX1" fmla="*/ 5144 w 5143"/>
                    <a:gd name="connsiteY1" fmla="*/ 1543 h 1542"/>
                    <a:gd name="connsiteX2" fmla="*/ 0 w 5143"/>
                    <a:gd name="connsiteY2" fmla="*/ 0 h 1542"/>
                  </a:gdLst>
                  <a:ahLst/>
                  <a:cxnLst>
                    <a:cxn ang="0">
                      <a:pos x="connsiteX0" y="connsiteY0"/>
                    </a:cxn>
                    <a:cxn ang="0">
                      <a:pos x="connsiteX1" y="connsiteY1"/>
                    </a:cxn>
                    <a:cxn ang="0">
                      <a:pos x="connsiteX2" y="connsiteY2"/>
                    </a:cxn>
                  </a:cxnLst>
                  <a:rect l="l" t="t" r="r" b="b"/>
                  <a:pathLst>
                    <a:path w="5143" h="1542">
                      <a:moveTo>
                        <a:pt x="0" y="0"/>
                      </a:moveTo>
                      <a:cubicBezTo>
                        <a:pt x="1715" y="514"/>
                        <a:pt x="3429" y="1029"/>
                        <a:pt x="5144" y="1543"/>
                      </a:cubicBezTo>
                      <a:cubicBezTo>
                        <a:pt x="3343" y="1114"/>
                        <a:pt x="1715" y="600"/>
                        <a:pt x="0" y="0"/>
                      </a:cubicBezTo>
                      <a:close/>
                    </a:path>
                  </a:pathLst>
                </a:custGeom>
                <a:noFill/>
                <a:ln w="11144" cap="rnd">
                  <a:solidFill>
                    <a:srgbClr val="000000"/>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A94BB0B5-B288-7378-C99B-95343C12ECF5}"/>
                    </a:ext>
                  </a:extLst>
                </p:cNvPr>
                <p:cNvSpPr/>
                <p:nvPr/>
              </p:nvSpPr>
              <p:spPr>
                <a:xfrm>
                  <a:off x="8076933" y="6114764"/>
                  <a:ext cx="398192" cy="111614"/>
                </a:xfrm>
                <a:custGeom>
                  <a:avLst/>
                  <a:gdLst>
                    <a:gd name="connsiteX0" fmla="*/ 199053 w 398192"/>
                    <a:gd name="connsiteY0" fmla="*/ 111614 h 111614"/>
                    <a:gd name="connsiteX1" fmla="*/ 0 w 398192"/>
                    <a:gd name="connsiteY1" fmla="*/ 36947 h 111614"/>
                    <a:gd name="connsiteX2" fmla="*/ 25889 w 398192"/>
                    <a:gd name="connsiteY2" fmla="*/ 86 h 111614"/>
                    <a:gd name="connsiteX3" fmla="*/ 28803 w 398192"/>
                    <a:gd name="connsiteY3" fmla="*/ 1972 h 111614"/>
                    <a:gd name="connsiteX4" fmla="*/ 29146 w 398192"/>
                    <a:gd name="connsiteY4" fmla="*/ 2229 h 111614"/>
                    <a:gd name="connsiteX5" fmla="*/ 34033 w 398192"/>
                    <a:gd name="connsiteY5" fmla="*/ 4972 h 111614"/>
                    <a:gd name="connsiteX6" fmla="*/ 45520 w 398192"/>
                    <a:gd name="connsiteY6" fmla="*/ 10716 h 111614"/>
                    <a:gd name="connsiteX7" fmla="*/ 65065 w 398192"/>
                    <a:gd name="connsiteY7" fmla="*/ 18431 h 111614"/>
                    <a:gd name="connsiteX8" fmla="*/ 73295 w 398192"/>
                    <a:gd name="connsiteY8" fmla="*/ 21089 h 111614"/>
                    <a:gd name="connsiteX9" fmla="*/ 80067 w 398192"/>
                    <a:gd name="connsiteY9" fmla="*/ 22974 h 111614"/>
                    <a:gd name="connsiteX10" fmla="*/ 87868 w 398192"/>
                    <a:gd name="connsiteY10" fmla="*/ 25032 h 111614"/>
                    <a:gd name="connsiteX11" fmla="*/ 109128 w 398192"/>
                    <a:gd name="connsiteY11" fmla="*/ 29747 h 111614"/>
                    <a:gd name="connsiteX12" fmla="*/ 120872 w 398192"/>
                    <a:gd name="connsiteY12" fmla="*/ 31804 h 111614"/>
                    <a:gd name="connsiteX13" fmla="*/ 136217 w 398192"/>
                    <a:gd name="connsiteY13" fmla="*/ 33947 h 111614"/>
                    <a:gd name="connsiteX14" fmla="*/ 145647 w 398192"/>
                    <a:gd name="connsiteY14" fmla="*/ 35062 h 111614"/>
                    <a:gd name="connsiteX15" fmla="*/ 152676 w 398192"/>
                    <a:gd name="connsiteY15" fmla="*/ 35747 h 111614"/>
                    <a:gd name="connsiteX16" fmla="*/ 169735 w 398192"/>
                    <a:gd name="connsiteY16" fmla="*/ 37033 h 111614"/>
                    <a:gd name="connsiteX17" fmla="*/ 178822 w 398192"/>
                    <a:gd name="connsiteY17" fmla="*/ 37462 h 111614"/>
                    <a:gd name="connsiteX18" fmla="*/ 199139 w 398192"/>
                    <a:gd name="connsiteY18" fmla="*/ 37890 h 111614"/>
                    <a:gd name="connsiteX19" fmla="*/ 243888 w 398192"/>
                    <a:gd name="connsiteY19" fmla="*/ 35919 h 111614"/>
                    <a:gd name="connsiteX20" fmla="*/ 252717 w 398192"/>
                    <a:gd name="connsiteY20" fmla="*/ 35062 h 111614"/>
                    <a:gd name="connsiteX21" fmla="*/ 262147 w 398192"/>
                    <a:gd name="connsiteY21" fmla="*/ 33947 h 111614"/>
                    <a:gd name="connsiteX22" fmla="*/ 277492 w 398192"/>
                    <a:gd name="connsiteY22" fmla="*/ 31804 h 111614"/>
                    <a:gd name="connsiteX23" fmla="*/ 288808 w 398192"/>
                    <a:gd name="connsiteY23" fmla="*/ 29747 h 111614"/>
                    <a:gd name="connsiteX24" fmla="*/ 303724 w 398192"/>
                    <a:gd name="connsiteY24" fmla="*/ 26660 h 111614"/>
                    <a:gd name="connsiteX25" fmla="*/ 325755 w 398192"/>
                    <a:gd name="connsiteY25" fmla="*/ 20745 h 111614"/>
                    <a:gd name="connsiteX26" fmla="*/ 333041 w 398192"/>
                    <a:gd name="connsiteY26" fmla="*/ 18431 h 111614"/>
                    <a:gd name="connsiteX27" fmla="*/ 352758 w 398192"/>
                    <a:gd name="connsiteY27" fmla="*/ 10630 h 111614"/>
                    <a:gd name="connsiteX28" fmla="*/ 372389 w 398192"/>
                    <a:gd name="connsiteY28" fmla="*/ 0 h 111614"/>
                    <a:gd name="connsiteX29" fmla="*/ 398193 w 398192"/>
                    <a:gd name="connsiteY29" fmla="*/ 36862 h 111614"/>
                    <a:gd name="connsiteX30" fmla="*/ 391849 w 398192"/>
                    <a:gd name="connsiteY30" fmla="*/ 55550 h 111614"/>
                    <a:gd name="connsiteX31" fmla="*/ 199053 w 398192"/>
                    <a:gd name="connsiteY31" fmla="*/ 111528 h 11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98192" h="111614">
                      <a:moveTo>
                        <a:pt x="199053" y="111614"/>
                      </a:moveTo>
                      <a:cubicBezTo>
                        <a:pt x="89154" y="111614"/>
                        <a:pt x="0" y="78181"/>
                        <a:pt x="0" y="36947"/>
                      </a:cubicBezTo>
                      <a:cubicBezTo>
                        <a:pt x="0" y="23489"/>
                        <a:pt x="9430" y="10973"/>
                        <a:pt x="25889" y="86"/>
                      </a:cubicBezTo>
                      <a:cubicBezTo>
                        <a:pt x="26832" y="772"/>
                        <a:pt x="27775" y="1372"/>
                        <a:pt x="28803" y="1972"/>
                      </a:cubicBezTo>
                      <a:cubicBezTo>
                        <a:pt x="28803" y="2057"/>
                        <a:pt x="29060" y="2057"/>
                        <a:pt x="29146" y="2229"/>
                      </a:cubicBezTo>
                      <a:cubicBezTo>
                        <a:pt x="30775" y="3172"/>
                        <a:pt x="32318" y="4115"/>
                        <a:pt x="34033" y="4972"/>
                      </a:cubicBezTo>
                      <a:cubicBezTo>
                        <a:pt x="37633" y="6944"/>
                        <a:pt x="41405" y="8916"/>
                        <a:pt x="45520" y="10716"/>
                      </a:cubicBezTo>
                      <a:cubicBezTo>
                        <a:pt x="51521" y="13459"/>
                        <a:pt x="58035" y="16031"/>
                        <a:pt x="65065" y="18431"/>
                      </a:cubicBezTo>
                      <a:cubicBezTo>
                        <a:pt x="67637" y="19374"/>
                        <a:pt x="70380" y="20231"/>
                        <a:pt x="73295" y="21089"/>
                      </a:cubicBezTo>
                      <a:cubicBezTo>
                        <a:pt x="75438" y="21774"/>
                        <a:pt x="77753" y="22460"/>
                        <a:pt x="80067" y="22974"/>
                      </a:cubicBezTo>
                      <a:cubicBezTo>
                        <a:pt x="82553" y="23746"/>
                        <a:pt x="85211" y="24432"/>
                        <a:pt x="87868" y="25032"/>
                      </a:cubicBezTo>
                      <a:cubicBezTo>
                        <a:pt x="94640" y="26746"/>
                        <a:pt x="101756" y="28375"/>
                        <a:pt x="109128" y="29747"/>
                      </a:cubicBezTo>
                      <a:cubicBezTo>
                        <a:pt x="112985" y="30518"/>
                        <a:pt x="116843" y="31204"/>
                        <a:pt x="120872" y="31804"/>
                      </a:cubicBezTo>
                      <a:cubicBezTo>
                        <a:pt x="125930" y="32661"/>
                        <a:pt x="130988" y="33261"/>
                        <a:pt x="136217" y="33947"/>
                      </a:cubicBezTo>
                      <a:cubicBezTo>
                        <a:pt x="139303" y="34376"/>
                        <a:pt x="142475" y="34719"/>
                        <a:pt x="145647" y="35062"/>
                      </a:cubicBezTo>
                      <a:cubicBezTo>
                        <a:pt x="147961" y="35319"/>
                        <a:pt x="150361" y="35576"/>
                        <a:pt x="152676" y="35747"/>
                      </a:cubicBezTo>
                      <a:cubicBezTo>
                        <a:pt x="158248" y="36262"/>
                        <a:pt x="163992" y="36691"/>
                        <a:pt x="169735" y="37033"/>
                      </a:cubicBezTo>
                      <a:cubicBezTo>
                        <a:pt x="172736" y="37205"/>
                        <a:pt x="175736" y="37376"/>
                        <a:pt x="178822" y="37462"/>
                      </a:cubicBezTo>
                      <a:cubicBezTo>
                        <a:pt x="185509" y="37719"/>
                        <a:pt x="192281" y="37890"/>
                        <a:pt x="199139" y="37890"/>
                      </a:cubicBezTo>
                      <a:cubicBezTo>
                        <a:pt x="214484" y="37890"/>
                        <a:pt x="229485" y="37205"/>
                        <a:pt x="243888" y="35919"/>
                      </a:cubicBezTo>
                      <a:cubicBezTo>
                        <a:pt x="246888" y="35662"/>
                        <a:pt x="249802" y="35404"/>
                        <a:pt x="252717" y="35062"/>
                      </a:cubicBezTo>
                      <a:cubicBezTo>
                        <a:pt x="255889" y="34719"/>
                        <a:pt x="259061" y="34376"/>
                        <a:pt x="262147" y="33947"/>
                      </a:cubicBezTo>
                      <a:cubicBezTo>
                        <a:pt x="267291" y="33347"/>
                        <a:pt x="272520" y="32575"/>
                        <a:pt x="277492" y="31804"/>
                      </a:cubicBezTo>
                      <a:cubicBezTo>
                        <a:pt x="281350" y="31204"/>
                        <a:pt x="285121" y="30518"/>
                        <a:pt x="288808" y="29747"/>
                      </a:cubicBezTo>
                      <a:cubicBezTo>
                        <a:pt x="293865" y="28803"/>
                        <a:pt x="298837" y="27775"/>
                        <a:pt x="303724" y="26660"/>
                      </a:cubicBezTo>
                      <a:cubicBezTo>
                        <a:pt x="311524" y="24860"/>
                        <a:pt x="318811" y="22888"/>
                        <a:pt x="325755" y="20745"/>
                      </a:cubicBezTo>
                      <a:cubicBezTo>
                        <a:pt x="328241" y="19974"/>
                        <a:pt x="330641" y="19117"/>
                        <a:pt x="333041" y="18431"/>
                      </a:cubicBezTo>
                      <a:cubicBezTo>
                        <a:pt x="340071" y="16116"/>
                        <a:pt x="346672" y="13459"/>
                        <a:pt x="352758" y="10630"/>
                      </a:cubicBezTo>
                      <a:cubicBezTo>
                        <a:pt x="360131" y="7372"/>
                        <a:pt x="366645" y="3772"/>
                        <a:pt x="372389" y="0"/>
                      </a:cubicBezTo>
                      <a:cubicBezTo>
                        <a:pt x="388848" y="10887"/>
                        <a:pt x="398193" y="23403"/>
                        <a:pt x="398193" y="36862"/>
                      </a:cubicBezTo>
                      <a:cubicBezTo>
                        <a:pt x="398193" y="43291"/>
                        <a:pt x="396050" y="49635"/>
                        <a:pt x="391849" y="55550"/>
                      </a:cubicBezTo>
                      <a:cubicBezTo>
                        <a:pt x="369646" y="87782"/>
                        <a:pt x="291722" y="111528"/>
                        <a:pt x="199053" y="111528"/>
                      </a:cubicBezTo>
                      <a:close/>
                    </a:path>
                  </a:pathLst>
                </a:custGeom>
                <a:noFill/>
                <a:ln w="11144" cap="rnd">
                  <a:solidFill>
                    <a:srgbClr val="000000"/>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6608C916-0D82-A4B4-E54D-8AE823F31C5C}"/>
                    </a:ext>
                  </a:extLst>
                </p:cNvPr>
                <p:cNvSpPr/>
                <p:nvPr/>
              </p:nvSpPr>
              <p:spPr>
                <a:xfrm>
                  <a:off x="8125110" y="6052956"/>
                  <a:ext cx="13373" cy="5229"/>
                </a:xfrm>
                <a:custGeom>
                  <a:avLst/>
                  <a:gdLst>
                    <a:gd name="connsiteX0" fmla="*/ 13373 w 13373"/>
                    <a:gd name="connsiteY0" fmla="*/ 5229 h 5229"/>
                    <a:gd name="connsiteX1" fmla="*/ 0 w 13373"/>
                    <a:gd name="connsiteY1" fmla="*/ 0 h 5229"/>
                    <a:gd name="connsiteX2" fmla="*/ 13373 w 13373"/>
                    <a:gd name="connsiteY2" fmla="*/ 5229 h 5229"/>
                  </a:gdLst>
                  <a:ahLst/>
                  <a:cxnLst>
                    <a:cxn ang="0">
                      <a:pos x="connsiteX0" y="connsiteY0"/>
                    </a:cxn>
                    <a:cxn ang="0">
                      <a:pos x="connsiteX1" y="connsiteY1"/>
                    </a:cxn>
                    <a:cxn ang="0">
                      <a:pos x="connsiteX2" y="connsiteY2"/>
                    </a:cxn>
                  </a:cxnLst>
                  <a:rect l="l" t="t" r="r" b="b"/>
                  <a:pathLst>
                    <a:path w="13373" h="5229">
                      <a:moveTo>
                        <a:pt x="13373" y="5229"/>
                      </a:moveTo>
                      <a:cubicBezTo>
                        <a:pt x="8658" y="3600"/>
                        <a:pt x="4200" y="1886"/>
                        <a:pt x="0" y="0"/>
                      </a:cubicBezTo>
                      <a:cubicBezTo>
                        <a:pt x="4286" y="1800"/>
                        <a:pt x="8744" y="3600"/>
                        <a:pt x="13373" y="5229"/>
                      </a:cubicBezTo>
                      <a:close/>
                    </a:path>
                  </a:pathLst>
                </a:custGeom>
                <a:noFill/>
                <a:ln w="11144" cap="rnd">
                  <a:solidFill>
                    <a:srgbClr val="000000"/>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3B8C62D3-2412-EEC9-177F-702AA95C914B}"/>
                    </a:ext>
                  </a:extLst>
                </p:cNvPr>
                <p:cNvSpPr/>
                <p:nvPr/>
              </p:nvSpPr>
              <p:spPr>
                <a:xfrm>
                  <a:off x="8120995" y="6051070"/>
                  <a:ext cx="4115" cy="1800"/>
                </a:xfrm>
                <a:custGeom>
                  <a:avLst/>
                  <a:gdLst>
                    <a:gd name="connsiteX0" fmla="*/ 0 w 4115"/>
                    <a:gd name="connsiteY0" fmla="*/ 0 h 1800"/>
                    <a:gd name="connsiteX1" fmla="*/ 4115 w 4115"/>
                    <a:gd name="connsiteY1" fmla="*/ 1800 h 1800"/>
                    <a:gd name="connsiteX2" fmla="*/ 0 w 4115"/>
                    <a:gd name="connsiteY2" fmla="*/ 0 h 1800"/>
                  </a:gdLst>
                  <a:ahLst/>
                  <a:cxnLst>
                    <a:cxn ang="0">
                      <a:pos x="connsiteX0" y="connsiteY0"/>
                    </a:cxn>
                    <a:cxn ang="0">
                      <a:pos x="connsiteX1" y="connsiteY1"/>
                    </a:cxn>
                    <a:cxn ang="0">
                      <a:pos x="connsiteX2" y="connsiteY2"/>
                    </a:cxn>
                  </a:cxnLst>
                  <a:rect l="l" t="t" r="r" b="b"/>
                  <a:pathLst>
                    <a:path w="4115" h="1800">
                      <a:moveTo>
                        <a:pt x="0" y="0"/>
                      </a:moveTo>
                      <a:cubicBezTo>
                        <a:pt x="1372" y="686"/>
                        <a:pt x="2743" y="1286"/>
                        <a:pt x="4115" y="1800"/>
                      </a:cubicBezTo>
                      <a:cubicBezTo>
                        <a:pt x="2743" y="1286"/>
                        <a:pt x="1372" y="600"/>
                        <a:pt x="0" y="0"/>
                      </a:cubicBezTo>
                      <a:close/>
                    </a:path>
                  </a:pathLst>
                </a:custGeom>
                <a:noFill/>
                <a:ln w="11144" cap="rnd">
                  <a:solidFill>
                    <a:srgbClr val="000000"/>
                  </a:solidFill>
                  <a:prstDash val="solid"/>
                  <a:round/>
                </a:ln>
              </p:spPr>
              <p:txBody>
                <a:bodyPr rtlCol="0" anchor="ctr"/>
                <a:lstStyle/>
                <a:p>
                  <a:endParaRPr lang="en-US"/>
                </a:p>
              </p:txBody>
            </p:sp>
            <p:sp>
              <p:nvSpPr>
                <p:cNvPr id="179" name="Freeform: Shape 178">
                  <a:extLst>
                    <a:ext uri="{FF2B5EF4-FFF2-40B4-BE49-F238E27FC236}">
                      <a16:creationId xmlns:a16="http://schemas.microsoft.com/office/drawing/2014/main" id="{1E11A10C-20F4-AC00-EFD0-6EA16FE5B091}"/>
                    </a:ext>
                  </a:extLst>
                </p:cNvPr>
                <p:cNvSpPr/>
                <p:nvPr/>
              </p:nvSpPr>
              <p:spPr>
                <a:xfrm>
                  <a:off x="8113280" y="6047212"/>
                  <a:ext cx="7800" cy="3857"/>
                </a:xfrm>
                <a:custGeom>
                  <a:avLst/>
                  <a:gdLst>
                    <a:gd name="connsiteX0" fmla="*/ 0 w 7800"/>
                    <a:gd name="connsiteY0" fmla="*/ 0 h 3857"/>
                    <a:gd name="connsiteX1" fmla="*/ 7801 w 7800"/>
                    <a:gd name="connsiteY1" fmla="*/ 3858 h 3857"/>
                    <a:gd name="connsiteX2" fmla="*/ 0 w 7800"/>
                    <a:gd name="connsiteY2" fmla="*/ 0 h 3857"/>
                  </a:gdLst>
                  <a:ahLst/>
                  <a:cxnLst>
                    <a:cxn ang="0">
                      <a:pos x="connsiteX0" y="connsiteY0"/>
                    </a:cxn>
                    <a:cxn ang="0">
                      <a:pos x="connsiteX1" y="connsiteY1"/>
                    </a:cxn>
                    <a:cxn ang="0">
                      <a:pos x="connsiteX2" y="connsiteY2"/>
                    </a:cxn>
                  </a:cxnLst>
                  <a:rect l="l" t="t" r="r" b="b"/>
                  <a:pathLst>
                    <a:path w="7800" h="3857">
                      <a:moveTo>
                        <a:pt x="0" y="0"/>
                      </a:moveTo>
                      <a:cubicBezTo>
                        <a:pt x="2400" y="1286"/>
                        <a:pt x="5057" y="2572"/>
                        <a:pt x="7801" y="3858"/>
                      </a:cubicBezTo>
                      <a:cubicBezTo>
                        <a:pt x="5143" y="2657"/>
                        <a:pt x="2572" y="1458"/>
                        <a:pt x="0" y="0"/>
                      </a:cubicBezTo>
                      <a:close/>
                    </a:path>
                  </a:pathLst>
                </a:custGeom>
                <a:noFill/>
                <a:ln w="11144" cap="rnd">
                  <a:solidFill>
                    <a:srgbClr val="000000"/>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4F574561-F555-CF01-F106-89A14B5844AD}"/>
                    </a:ext>
                  </a:extLst>
                </p:cNvPr>
                <p:cNvSpPr/>
                <p:nvPr/>
              </p:nvSpPr>
              <p:spPr>
                <a:xfrm>
                  <a:off x="8109594" y="6045241"/>
                  <a:ext cx="3686" cy="1971"/>
                </a:xfrm>
                <a:custGeom>
                  <a:avLst/>
                  <a:gdLst>
                    <a:gd name="connsiteX0" fmla="*/ 0 w 3686"/>
                    <a:gd name="connsiteY0" fmla="*/ 0 h 1971"/>
                    <a:gd name="connsiteX1" fmla="*/ 3686 w 3686"/>
                    <a:gd name="connsiteY1" fmla="*/ 1972 h 1971"/>
                    <a:gd name="connsiteX2" fmla="*/ 0 w 3686"/>
                    <a:gd name="connsiteY2" fmla="*/ 0 h 1971"/>
                  </a:gdLst>
                  <a:ahLst/>
                  <a:cxnLst>
                    <a:cxn ang="0">
                      <a:pos x="connsiteX0" y="connsiteY0"/>
                    </a:cxn>
                    <a:cxn ang="0">
                      <a:pos x="connsiteX1" y="connsiteY1"/>
                    </a:cxn>
                    <a:cxn ang="0">
                      <a:pos x="connsiteX2" y="connsiteY2"/>
                    </a:cxn>
                  </a:cxnLst>
                  <a:rect l="l" t="t" r="r" b="b"/>
                  <a:pathLst>
                    <a:path w="3686" h="1971">
                      <a:moveTo>
                        <a:pt x="0" y="0"/>
                      </a:moveTo>
                      <a:cubicBezTo>
                        <a:pt x="1114" y="686"/>
                        <a:pt x="2400" y="1371"/>
                        <a:pt x="3686" y="1972"/>
                      </a:cubicBezTo>
                      <a:cubicBezTo>
                        <a:pt x="2400" y="1371"/>
                        <a:pt x="1200" y="686"/>
                        <a:pt x="0" y="0"/>
                      </a:cubicBezTo>
                      <a:close/>
                    </a:path>
                  </a:pathLst>
                </a:custGeom>
                <a:noFill/>
                <a:ln w="11144" cap="rnd">
                  <a:solidFill>
                    <a:srgbClr val="000000"/>
                  </a:solidFill>
                  <a:prstDash val="solid"/>
                  <a:round/>
                </a:ln>
              </p:spPr>
              <p:txBody>
                <a:bodyPr rtlCol="0" anchor="ctr"/>
                <a:lstStyle/>
                <a:p>
                  <a:endParaRPr lang="en-US"/>
                </a:p>
              </p:txBody>
            </p:sp>
            <p:sp>
              <p:nvSpPr>
                <p:cNvPr id="181" name="Freeform: Shape 180">
                  <a:extLst>
                    <a:ext uri="{FF2B5EF4-FFF2-40B4-BE49-F238E27FC236}">
                      <a16:creationId xmlns:a16="http://schemas.microsoft.com/office/drawing/2014/main" id="{DF84DF8D-3EBA-52E7-963D-969B64D86297}"/>
                    </a:ext>
                  </a:extLst>
                </p:cNvPr>
                <p:cNvSpPr/>
                <p:nvPr/>
              </p:nvSpPr>
              <p:spPr>
                <a:xfrm>
                  <a:off x="8076590" y="5967402"/>
                  <a:ext cx="398535" cy="111442"/>
                </a:xfrm>
                <a:custGeom>
                  <a:avLst/>
                  <a:gdLst>
                    <a:gd name="connsiteX0" fmla="*/ 372733 w 398535"/>
                    <a:gd name="connsiteY0" fmla="*/ 86 h 111442"/>
                    <a:gd name="connsiteX1" fmla="*/ 398536 w 398535"/>
                    <a:gd name="connsiteY1" fmla="*/ 36862 h 111442"/>
                    <a:gd name="connsiteX2" fmla="*/ 396821 w 398535"/>
                    <a:gd name="connsiteY2" fmla="*/ 46720 h 111442"/>
                    <a:gd name="connsiteX3" fmla="*/ 372733 w 398535"/>
                    <a:gd name="connsiteY3" fmla="*/ 73638 h 111442"/>
                    <a:gd name="connsiteX4" fmla="*/ 362274 w 398535"/>
                    <a:gd name="connsiteY4" fmla="*/ 79810 h 111442"/>
                    <a:gd name="connsiteX5" fmla="*/ 354473 w 398535"/>
                    <a:gd name="connsiteY5" fmla="*/ 83668 h 111442"/>
                    <a:gd name="connsiteX6" fmla="*/ 350358 w 398535"/>
                    <a:gd name="connsiteY6" fmla="*/ 85468 h 111442"/>
                    <a:gd name="connsiteX7" fmla="*/ 345987 w 398535"/>
                    <a:gd name="connsiteY7" fmla="*/ 87268 h 111442"/>
                    <a:gd name="connsiteX8" fmla="*/ 341529 w 398535"/>
                    <a:gd name="connsiteY8" fmla="*/ 89068 h 111442"/>
                    <a:gd name="connsiteX9" fmla="*/ 336900 w 398535"/>
                    <a:gd name="connsiteY9" fmla="*/ 90697 h 111442"/>
                    <a:gd name="connsiteX10" fmla="*/ 288979 w 398535"/>
                    <a:gd name="connsiteY10" fmla="*/ 103384 h 111442"/>
                    <a:gd name="connsiteX11" fmla="*/ 277663 w 398535"/>
                    <a:gd name="connsiteY11" fmla="*/ 105356 h 111442"/>
                    <a:gd name="connsiteX12" fmla="*/ 276806 w 398535"/>
                    <a:gd name="connsiteY12" fmla="*/ 105527 h 111442"/>
                    <a:gd name="connsiteX13" fmla="*/ 265576 w 398535"/>
                    <a:gd name="connsiteY13" fmla="*/ 107070 h 111442"/>
                    <a:gd name="connsiteX14" fmla="*/ 265405 w 398535"/>
                    <a:gd name="connsiteY14" fmla="*/ 107070 h 111442"/>
                    <a:gd name="connsiteX15" fmla="*/ 252803 w 398535"/>
                    <a:gd name="connsiteY15" fmla="*/ 108614 h 111442"/>
                    <a:gd name="connsiteX16" fmla="*/ 239859 w 398535"/>
                    <a:gd name="connsiteY16" fmla="*/ 109814 h 111442"/>
                    <a:gd name="connsiteX17" fmla="*/ 229572 w 398535"/>
                    <a:gd name="connsiteY17" fmla="*/ 110585 h 111442"/>
                    <a:gd name="connsiteX18" fmla="*/ 199225 w 398535"/>
                    <a:gd name="connsiteY18" fmla="*/ 111443 h 111442"/>
                    <a:gd name="connsiteX19" fmla="*/ 178908 w 398535"/>
                    <a:gd name="connsiteY19" fmla="*/ 111014 h 111442"/>
                    <a:gd name="connsiteX20" fmla="*/ 170336 w 398535"/>
                    <a:gd name="connsiteY20" fmla="*/ 110671 h 111442"/>
                    <a:gd name="connsiteX21" fmla="*/ 168964 w 398535"/>
                    <a:gd name="connsiteY21" fmla="*/ 110671 h 111442"/>
                    <a:gd name="connsiteX22" fmla="*/ 158591 w 398535"/>
                    <a:gd name="connsiteY22" fmla="*/ 109900 h 111442"/>
                    <a:gd name="connsiteX23" fmla="*/ 145733 w 398535"/>
                    <a:gd name="connsiteY23" fmla="*/ 108699 h 111442"/>
                    <a:gd name="connsiteX24" fmla="*/ 133131 w 398535"/>
                    <a:gd name="connsiteY24" fmla="*/ 107156 h 111442"/>
                    <a:gd name="connsiteX25" fmla="*/ 121815 w 398535"/>
                    <a:gd name="connsiteY25" fmla="*/ 105613 h 111442"/>
                    <a:gd name="connsiteX26" fmla="*/ 120873 w 398535"/>
                    <a:gd name="connsiteY26" fmla="*/ 105442 h 111442"/>
                    <a:gd name="connsiteX27" fmla="*/ 109128 w 398535"/>
                    <a:gd name="connsiteY27" fmla="*/ 103384 h 111442"/>
                    <a:gd name="connsiteX28" fmla="*/ 81439 w 398535"/>
                    <a:gd name="connsiteY28" fmla="*/ 97041 h 111442"/>
                    <a:gd name="connsiteX29" fmla="*/ 76295 w 398535"/>
                    <a:gd name="connsiteY29" fmla="*/ 95498 h 111442"/>
                    <a:gd name="connsiteX30" fmla="*/ 61636 w 398535"/>
                    <a:gd name="connsiteY30" fmla="*/ 90697 h 111442"/>
                    <a:gd name="connsiteX31" fmla="*/ 48263 w 398535"/>
                    <a:gd name="connsiteY31" fmla="*/ 85468 h 111442"/>
                    <a:gd name="connsiteX32" fmla="*/ 44149 w 398535"/>
                    <a:gd name="connsiteY32" fmla="*/ 83668 h 111442"/>
                    <a:gd name="connsiteX33" fmla="*/ 36348 w 398535"/>
                    <a:gd name="connsiteY33" fmla="*/ 79810 h 111442"/>
                    <a:gd name="connsiteX34" fmla="*/ 32661 w 398535"/>
                    <a:gd name="connsiteY34" fmla="*/ 77838 h 111442"/>
                    <a:gd name="connsiteX35" fmla="*/ 25889 w 398535"/>
                    <a:gd name="connsiteY35" fmla="*/ 73638 h 111442"/>
                    <a:gd name="connsiteX36" fmla="*/ 0 w 398535"/>
                    <a:gd name="connsiteY36" fmla="*/ 36862 h 111442"/>
                    <a:gd name="connsiteX37" fmla="*/ 5401 w 398535"/>
                    <a:gd name="connsiteY37" fmla="*/ 19460 h 111442"/>
                    <a:gd name="connsiteX38" fmla="*/ 5401 w 398535"/>
                    <a:gd name="connsiteY38" fmla="*/ 19460 h 111442"/>
                    <a:gd name="connsiteX39" fmla="*/ 25803 w 398535"/>
                    <a:gd name="connsiteY39" fmla="*/ 86 h 111442"/>
                    <a:gd name="connsiteX40" fmla="*/ 28718 w 398535"/>
                    <a:gd name="connsiteY40" fmla="*/ 1886 h 111442"/>
                    <a:gd name="connsiteX41" fmla="*/ 29061 w 398535"/>
                    <a:gd name="connsiteY41" fmla="*/ 2143 h 111442"/>
                    <a:gd name="connsiteX42" fmla="*/ 33947 w 398535"/>
                    <a:gd name="connsiteY42" fmla="*/ 4886 h 111442"/>
                    <a:gd name="connsiteX43" fmla="*/ 36262 w 398535"/>
                    <a:gd name="connsiteY43" fmla="*/ 6172 h 111442"/>
                    <a:gd name="connsiteX44" fmla="*/ 45349 w 398535"/>
                    <a:gd name="connsiteY44" fmla="*/ 10716 h 111442"/>
                    <a:gd name="connsiteX45" fmla="*/ 51435 w 398535"/>
                    <a:gd name="connsiteY45" fmla="*/ 13287 h 111442"/>
                    <a:gd name="connsiteX46" fmla="*/ 79896 w 398535"/>
                    <a:gd name="connsiteY46" fmla="*/ 22974 h 111442"/>
                    <a:gd name="connsiteX47" fmla="*/ 87697 w 398535"/>
                    <a:gd name="connsiteY47" fmla="*/ 25032 h 111442"/>
                    <a:gd name="connsiteX48" fmla="*/ 108957 w 398535"/>
                    <a:gd name="connsiteY48" fmla="*/ 29747 h 111442"/>
                    <a:gd name="connsiteX49" fmla="*/ 120701 w 398535"/>
                    <a:gd name="connsiteY49" fmla="*/ 31804 h 111442"/>
                    <a:gd name="connsiteX50" fmla="*/ 122330 w 398535"/>
                    <a:gd name="connsiteY50" fmla="*/ 32061 h 111442"/>
                    <a:gd name="connsiteX51" fmla="*/ 132960 w 398535"/>
                    <a:gd name="connsiteY51" fmla="*/ 33605 h 111442"/>
                    <a:gd name="connsiteX52" fmla="*/ 145561 w 398535"/>
                    <a:gd name="connsiteY52" fmla="*/ 35062 h 111442"/>
                    <a:gd name="connsiteX53" fmla="*/ 158420 w 398535"/>
                    <a:gd name="connsiteY53" fmla="*/ 36262 h 111442"/>
                    <a:gd name="connsiteX54" fmla="*/ 168793 w 398535"/>
                    <a:gd name="connsiteY54" fmla="*/ 37033 h 111442"/>
                    <a:gd name="connsiteX55" fmla="*/ 170164 w 398535"/>
                    <a:gd name="connsiteY55" fmla="*/ 37033 h 111442"/>
                    <a:gd name="connsiteX56" fmla="*/ 178737 w 398535"/>
                    <a:gd name="connsiteY56" fmla="*/ 37376 h 111442"/>
                    <a:gd name="connsiteX57" fmla="*/ 199054 w 398535"/>
                    <a:gd name="connsiteY57" fmla="*/ 37805 h 111442"/>
                    <a:gd name="connsiteX58" fmla="*/ 229400 w 398535"/>
                    <a:gd name="connsiteY58" fmla="*/ 36947 h 111442"/>
                    <a:gd name="connsiteX59" fmla="*/ 239687 w 398535"/>
                    <a:gd name="connsiteY59" fmla="*/ 36176 h 111442"/>
                    <a:gd name="connsiteX60" fmla="*/ 252632 w 398535"/>
                    <a:gd name="connsiteY60" fmla="*/ 34976 h 111442"/>
                    <a:gd name="connsiteX61" fmla="*/ 265233 w 398535"/>
                    <a:gd name="connsiteY61" fmla="*/ 33519 h 111442"/>
                    <a:gd name="connsiteX62" fmla="*/ 265405 w 398535"/>
                    <a:gd name="connsiteY62" fmla="*/ 33519 h 111442"/>
                    <a:gd name="connsiteX63" fmla="*/ 275949 w 398535"/>
                    <a:gd name="connsiteY63" fmla="*/ 31976 h 111442"/>
                    <a:gd name="connsiteX64" fmla="*/ 277407 w 398535"/>
                    <a:gd name="connsiteY64" fmla="*/ 31718 h 111442"/>
                    <a:gd name="connsiteX65" fmla="*/ 288722 w 398535"/>
                    <a:gd name="connsiteY65" fmla="*/ 29747 h 111442"/>
                    <a:gd name="connsiteX66" fmla="*/ 303638 w 398535"/>
                    <a:gd name="connsiteY66" fmla="*/ 26660 h 111442"/>
                    <a:gd name="connsiteX67" fmla="*/ 318211 w 398535"/>
                    <a:gd name="connsiteY67" fmla="*/ 22889 h 111442"/>
                    <a:gd name="connsiteX68" fmla="*/ 346501 w 398535"/>
                    <a:gd name="connsiteY68" fmla="*/ 13287 h 111442"/>
                    <a:gd name="connsiteX69" fmla="*/ 352759 w 398535"/>
                    <a:gd name="connsiteY69" fmla="*/ 10630 h 111442"/>
                    <a:gd name="connsiteX70" fmla="*/ 361931 w 398535"/>
                    <a:gd name="connsiteY70" fmla="*/ 6087 h 111442"/>
                    <a:gd name="connsiteX71" fmla="*/ 372389 w 398535"/>
                    <a:gd name="connsiteY71" fmla="*/ 0 h 11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98535" h="111442">
                      <a:moveTo>
                        <a:pt x="372733" y="86"/>
                      </a:moveTo>
                      <a:cubicBezTo>
                        <a:pt x="389192" y="10973"/>
                        <a:pt x="398536" y="23489"/>
                        <a:pt x="398536" y="36862"/>
                      </a:cubicBezTo>
                      <a:cubicBezTo>
                        <a:pt x="398536" y="40205"/>
                        <a:pt x="397936" y="43548"/>
                        <a:pt x="396821" y="46720"/>
                      </a:cubicBezTo>
                      <a:cubicBezTo>
                        <a:pt x="393478" y="56407"/>
                        <a:pt x="385077" y="65580"/>
                        <a:pt x="372733" y="73638"/>
                      </a:cubicBezTo>
                      <a:cubicBezTo>
                        <a:pt x="369561" y="75781"/>
                        <a:pt x="366046" y="77924"/>
                        <a:pt x="362274" y="79810"/>
                      </a:cubicBezTo>
                      <a:cubicBezTo>
                        <a:pt x="359874" y="81096"/>
                        <a:pt x="357216" y="82382"/>
                        <a:pt x="354473" y="83668"/>
                      </a:cubicBezTo>
                      <a:cubicBezTo>
                        <a:pt x="353101" y="84354"/>
                        <a:pt x="351816" y="84954"/>
                        <a:pt x="350358" y="85468"/>
                      </a:cubicBezTo>
                      <a:cubicBezTo>
                        <a:pt x="348901" y="86154"/>
                        <a:pt x="347530" y="86754"/>
                        <a:pt x="345987" y="87268"/>
                      </a:cubicBezTo>
                      <a:cubicBezTo>
                        <a:pt x="344529" y="87954"/>
                        <a:pt x="343072" y="88554"/>
                        <a:pt x="341529" y="89068"/>
                      </a:cubicBezTo>
                      <a:cubicBezTo>
                        <a:pt x="339986" y="89669"/>
                        <a:pt x="338528" y="90269"/>
                        <a:pt x="336900" y="90697"/>
                      </a:cubicBezTo>
                      <a:cubicBezTo>
                        <a:pt x="322755" y="95840"/>
                        <a:pt x="306639" y="100127"/>
                        <a:pt x="288979" y="103384"/>
                      </a:cubicBezTo>
                      <a:cubicBezTo>
                        <a:pt x="285293" y="104156"/>
                        <a:pt x="281521" y="104842"/>
                        <a:pt x="277663" y="105356"/>
                      </a:cubicBezTo>
                      <a:cubicBezTo>
                        <a:pt x="277321" y="105356"/>
                        <a:pt x="277063" y="105356"/>
                        <a:pt x="276806" y="105527"/>
                      </a:cubicBezTo>
                      <a:cubicBezTo>
                        <a:pt x="273120" y="106128"/>
                        <a:pt x="269434" y="106642"/>
                        <a:pt x="265576" y="107070"/>
                      </a:cubicBezTo>
                      <a:lnTo>
                        <a:pt x="265405" y="107070"/>
                      </a:lnTo>
                      <a:cubicBezTo>
                        <a:pt x="261204" y="107671"/>
                        <a:pt x="257090" y="108185"/>
                        <a:pt x="252803" y="108614"/>
                      </a:cubicBezTo>
                      <a:cubicBezTo>
                        <a:pt x="248517" y="109042"/>
                        <a:pt x="244231" y="109471"/>
                        <a:pt x="239859" y="109814"/>
                      </a:cubicBezTo>
                      <a:cubicBezTo>
                        <a:pt x="236516" y="110157"/>
                        <a:pt x="233086" y="110328"/>
                        <a:pt x="229572" y="110585"/>
                      </a:cubicBezTo>
                      <a:cubicBezTo>
                        <a:pt x="219713" y="111100"/>
                        <a:pt x="209512" y="111443"/>
                        <a:pt x="199225" y="111443"/>
                      </a:cubicBezTo>
                      <a:cubicBezTo>
                        <a:pt x="192367" y="111443"/>
                        <a:pt x="185595" y="111271"/>
                        <a:pt x="178908" y="111014"/>
                      </a:cubicBezTo>
                      <a:cubicBezTo>
                        <a:pt x="175994" y="111014"/>
                        <a:pt x="173165" y="110757"/>
                        <a:pt x="170336" y="110671"/>
                      </a:cubicBezTo>
                      <a:cubicBezTo>
                        <a:pt x="169821" y="110671"/>
                        <a:pt x="169393" y="110671"/>
                        <a:pt x="168964" y="110671"/>
                      </a:cubicBezTo>
                      <a:cubicBezTo>
                        <a:pt x="165450" y="110414"/>
                        <a:pt x="162020" y="110242"/>
                        <a:pt x="158591" y="109900"/>
                      </a:cubicBezTo>
                      <a:cubicBezTo>
                        <a:pt x="154220" y="109557"/>
                        <a:pt x="149933" y="109128"/>
                        <a:pt x="145733" y="108699"/>
                      </a:cubicBezTo>
                      <a:cubicBezTo>
                        <a:pt x="141446" y="108271"/>
                        <a:pt x="137246" y="107756"/>
                        <a:pt x="133131" y="107156"/>
                      </a:cubicBezTo>
                      <a:cubicBezTo>
                        <a:pt x="129273" y="106642"/>
                        <a:pt x="125502" y="106128"/>
                        <a:pt x="121815" y="105613"/>
                      </a:cubicBezTo>
                      <a:cubicBezTo>
                        <a:pt x="121473" y="105613"/>
                        <a:pt x="121129" y="105613"/>
                        <a:pt x="120873" y="105442"/>
                      </a:cubicBezTo>
                      <a:cubicBezTo>
                        <a:pt x="116843" y="104756"/>
                        <a:pt x="112985" y="104070"/>
                        <a:pt x="109128" y="103384"/>
                      </a:cubicBezTo>
                      <a:cubicBezTo>
                        <a:pt x="99356" y="101584"/>
                        <a:pt x="90183" y="99441"/>
                        <a:pt x="81439" y="97041"/>
                      </a:cubicBezTo>
                      <a:cubicBezTo>
                        <a:pt x="79725" y="96526"/>
                        <a:pt x="78010" y="96012"/>
                        <a:pt x="76295" y="95498"/>
                      </a:cubicBezTo>
                      <a:cubicBezTo>
                        <a:pt x="71237" y="94041"/>
                        <a:pt x="66266" y="92498"/>
                        <a:pt x="61636" y="90697"/>
                      </a:cubicBezTo>
                      <a:cubicBezTo>
                        <a:pt x="56922" y="89068"/>
                        <a:pt x="52549" y="87268"/>
                        <a:pt x="48263" y="85468"/>
                      </a:cubicBezTo>
                      <a:cubicBezTo>
                        <a:pt x="46892" y="84868"/>
                        <a:pt x="45520" y="84268"/>
                        <a:pt x="44149" y="83668"/>
                      </a:cubicBezTo>
                      <a:cubicBezTo>
                        <a:pt x="41491" y="82382"/>
                        <a:pt x="38834" y="81096"/>
                        <a:pt x="36348" y="79810"/>
                      </a:cubicBezTo>
                      <a:cubicBezTo>
                        <a:pt x="35062" y="79125"/>
                        <a:pt x="33861" y="78439"/>
                        <a:pt x="32661" y="77838"/>
                      </a:cubicBezTo>
                      <a:cubicBezTo>
                        <a:pt x="30261" y="76467"/>
                        <a:pt x="27946" y="75181"/>
                        <a:pt x="25889" y="73638"/>
                      </a:cubicBezTo>
                      <a:cubicBezTo>
                        <a:pt x="9430" y="62837"/>
                        <a:pt x="0" y="50321"/>
                        <a:pt x="0" y="36862"/>
                      </a:cubicBezTo>
                      <a:cubicBezTo>
                        <a:pt x="0" y="30861"/>
                        <a:pt x="1886" y="25032"/>
                        <a:pt x="5401" y="19460"/>
                      </a:cubicBezTo>
                      <a:lnTo>
                        <a:pt x="5401" y="19460"/>
                      </a:lnTo>
                      <a:cubicBezTo>
                        <a:pt x="9773" y="12516"/>
                        <a:pt x="16716" y="6087"/>
                        <a:pt x="25803" y="86"/>
                      </a:cubicBezTo>
                      <a:cubicBezTo>
                        <a:pt x="26746" y="772"/>
                        <a:pt x="27690" y="1372"/>
                        <a:pt x="28718" y="1886"/>
                      </a:cubicBezTo>
                      <a:cubicBezTo>
                        <a:pt x="28718" y="1886"/>
                        <a:pt x="28975" y="1886"/>
                        <a:pt x="29061" y="2143"/>
                      </a:cubicBezTo>
                      <a:cubicBezTo>
                        <a:pt x="30690" y="3086"/>
                        <a:pt x="32233" y="3944"/>
                        <a:pt x="33947" y="4886"/>
                      </a:cubicBezTo>
                      <a:cubicBezTo>
                        <a:pt x="34719" y="5315"/>
                        <a:pt x="35576" y="5744"/>
                        <a:pt x="36262" y="6172"/>
                      </a:cubicBezTo>
                      <a:cubicBezTo>
                        <a:pt x="39091" y="7715"/>
                        <a:pt x="42177" y="9173"/>
                        <a:pt x="45349" y="10716"/>
                      </a:cubicBezTo>
                      <a:cubicBezTo>
                        <a:pt x="47235" y="11658"/>
                        <a:pt x="49378" y="12430"/>
                        <a:pt x="51435" y="13287"/>
                      </a:cubicBezTo>
                      <a:cubicBezTo>
                        <a:pt x="60093" y="16888"/>
                        <a:pt x="69609" y="20146"/>
                        <a:pt x="79896" y="22974"/>
                      </a:cubicBezTo>
                      <a:cubicBezTo>
                        <a:pt x="82382" y="23746"/>
                        <a:pt x="85040" y="24432"/>
                        <a:pt x="87697" y="25032"/>
                      </a:cubicBezTo>
                      <a:cubicBezTo>
                        <a:pt x="94469" y="26832"/>
                        <a:pt x="101584" y="28375"/>
                        <a:pt x="108957" y="29747"/>
                      </a:cubicBezTo>
                      <a:cubicBezTo>
                        <a:pt x="112814" y="30518"/>
                        <a:pt x="116672" y="31204"/>
                        <a:pt x="120701" y="31804"/>
                      </a:cubicBezTo>
                      <a:cubicBezTo>
                        <a:pt x="121215" y="31804"/>
                        <a:pt x="121730" y="31976"/>
                        <a:pt x="122330" y="32061"/>
                      </a:cubicBezTo>
                      <a:cubicBezTo>
                        <a:pt x="125759" y="32661"/>
                        <a:pt x="129359" y="33176"/>
                        <a:pt x="132960" y="33605"/>
                      </a:cubicBezTo>
                      <a:cubicBezTo>
                        <a:pt x="137075" y="34204"/>
                        <a:pt x="141275" y="34719"/>
                        <a:pt x="145561" y="35062"/>
                      </a:cubicBezTo>
                      <a:cubicBezTo>
                        <a:pt x="149848" y="35576"/>
                        <a:pt x="154134" y="35919"/>
                        <a:pt x="158420" y="36262"/>
                      </a:cubicBezTo>
                      <a:cubicBezTo>
                        <a:pt x="161849" y="36605"/>
                        <a:pt x="165278" y="36776"/>
                        <a:pt x="168793" y="37033"/>
                      </a:cubicBezTo>
                      <a:cubicBezTo>
                        <a:pt x="169222" y="37033"/>
                        <a:pt x="169650" y="37033"/>
                        <a:pt x="170164" y="37033"/>
                      </a:cubicBezTo>
                      <a:cubicBezTo>
                        <a:pt x="172993" y="37119"/>
                        <a:pt x="175822" y="37291"/>
                        <a:pt x="178737" y="37376"/>
                      </a:cubicBezTo>
                      <a:cubicBezTo>
                        <a:pt x="185423" y="37633"/>
                        <a:pt x="192196" y="37805"/>
                        <a:pt x="199054" y="37805"/>
                      </a:cubicBezTo>
                      <a:cubicBezTo>
                        <a:pt x="209341" y="37805"/>
                        <a:pt x="219542" y="37462"/>
                        <a:pt x="229400" y="36947"/>
                      </a:cubicBezTo>
                      <a:cubicBezTo>
                        <a:pt x="232829" y="36691"/>
                        <a:pt x="236258" y="36519"/>
                        <a:pt x="239687" y="36176"/>
                      </a:cubicBezTo>
                      <a:cubicBezTo>
                        <a:pt x="244059" y="35833"/>
                        <a:pt x="248346" y="35490"/>
                        <a:pt x="252632" y="34976"/>
                      </a:cubicBezTo>
                      <a:cubicBezTo>
                        <a:pt x="256918" y="34547"/>
                        <a:pt x="261204" y="34033"/>
                        <a:pt x="265233" y="33519"/>
                      </a:cubicBezTo>
                      <a:lnTo>
                        <a:pt x="265405" y="33519"/>
                      </a:lnTo>
                      <a:cubicBezTo>
                        <a:pt x="269005" y="33090"/>
                        <a:pt x="272434" y="32575"/>
                        <a:pt x="275949" y="31976"/>
                      </a:cubicBezTo>
                      <a:cubicBezTo>
                        <a:pt x="276463" y="31976"/>
                        <a:pt x="276977" y="31804"/>
                        <a:pt x="277407" y="31718"/>
                      </a:cubicBezTo>
                      <a:cubicBezTo>
                        <a:pt x="281264" y="31118"/>
                        <a:pt x="285036" y="30432"/>
                        <a:pt x="288722" y="29747"/>
                      </a:cubicBezTo>
                      <a:cubicBezTo>
                        <a:pt x="293780" y="28803"/>
                        <a:pt x="298752" y="27690"/>
                        <a:pt x="303638" y="26660"/>
                      </a:cubicBezTo>
                      <a:cubicBezTo>
                        <a:pt x="308610" y="25461"/>
                        <a:pt x="313496" y="24260"/>
                        <a:pt x="318211" y="22889"/>
                      </a:cubicBezTo>
                      <a:cubicBezTo>
                        <a:pt x="328498" y="20060"/>
                        <a:pt x="337928" y="16888"/>
                        <a:pt x="346501" y="13287"/>
                      </a:cubicBezTo>
                      <a:cubicBezTo>
                        <a:pt x="348644" y="12430"/>
                        <a:pt x="350787" y="11487"/>
                        <a:pt x="352759" y="10630"/>
                      </a:cubicBezTo>
                      <a:cubicBezTo>
                        <a:pt x="356016" y="9173"/>
                        <a:pt x="359016" y="7715"/>
                        <a:pt x="361931" y="6087"/>
                      </a:cubicBezTo>
                      <a:cubicBezTo>
                        <a:pt x="365703" y="4115"/>
                        <a:pt x="369218" y="2057"/>
                        <a:pt x="372389" y="0"/>
                      </a:cubicBezTo>
                      <a:close/>
                    </a:path>
                  </a:pathLst>
                </a:custGeom>
                <a:noFill/>
                <a:ln w="11144" cap="rnd">
                  <a:solidFill>
                    <a:srgbClr val="000000"/>
                  </a:solidFill>
                  <a:prstDash val="solid"/>
                  <a:round/>
                </a:ln>
              </p:spPr>
              <p:txBody>
                <a:bodyPr rtlCol="0" anchor="ctr"/>
                <a:lstStyle/>
                <a:p>
                  <a:endParaRPr lang="en-US"/>
                </a:p>
              </p:txBody>
            </p:sp>
            <p:sp>
              <p:nvSpPr>
                <p:cNvPr id="182" name="Freeform: Shape 181">
                  <a:extLst>
                    <a:ext uri="{FF2B5EF4-FFF2-40B4-BE49-F238E27FC236}">
                      <a16:creationId xmlns:a16="http://schemas.microsoft.com/office/drawing/2014/main" id="{07CEC06F-0108-95A1-C401-0540FF87256B}"/>
                    </a:ext>
                  </a:extLst>
                </p:cNvPr>
                <p:cNvSpPr/>
                <p:nvPr/>
              </p:nvSpPr>
              <p:spPr>
                <a:xfrm>
                  <a:off x="8076676" y="5894108"/>
                  <a:ext cx="398278" cy="111099"/>
                </a:xfrm>
                <a:custGeom>
                  <a:avLst/>
                  <a:gdLst>
                    <a:gd name="connsiteX0" fmla="*/ 172 w 398278"/>
                    <a:gd name="connsiteY0" fmla="*/ 36519 h 111099"/>
                    <a:gd name="connsiteX1" fmla="*/ 25461 w 398278"/>
                    <a:gd name="connsiteY1" fmla="*/ 86 h 111099"/>
                    <a:gd name="connsiteX2" fmla="*/ 26403 w 398278"/>
                    <a:gd name="connsiteY2" fmla="*/ 686 h 111099"/>
                    <a:gd name="connsiteX3" fmla="*/ 34376 w 398278"/>
                    <a:gd name="connsiteY3" fmla="*/ 5487 h 111099"/>
                    <a:gd name="connsiteX4" fmla="*/ 39691 w 398278"/>
                    <a:gd name="connsiteY4" fmla="*/ 8316 h 111099"/>
                    <a:gd name="connsiteX5" fmla="*/ 39862 w 398278"/>
                    <a:gd name="connsiteY5" fmla="*/ 8316 h 111099"/>
                    <a:gd name="connsiteX6" fmla="*/ 45692 w 398278"/>
                    <a:gd name="connsiteY6" fmla="*/ 11144 h 111099"/>
                    <a:gd name="connsiteX7" fmla="*/ 58550 w 398278"/>
                    <a:gd name="connsiteY7" fmla="*/ 16373 h 111099"/>
                    <a:gd name="connsiteX8" fmla="*/ 65494 w 398278"/>
                    <a:gd name="connsiteY8" fmla="*/ 18860 h 111099"/>
                    <a:gd name="connsiteX9" fmla="*/ 70723 w 398278"/>
                    <a:gd name="connsiteY9" fmla="*/ 20659 h 111099"/>
                    <a:gd name="connsiteX10" fmla="*/ 72609 w 398278"/>
                    <a:gd name="connsiteY10" fmla="*/ 21260 h 111099"/>
                    <a:gd name="connsiteX11" fmla="*/ 80153 w 398278"/>
                    <a:gd name="connsiteY11" fmla="*/ 23403 h 111099"/>
                    <a:gd name="connsiteX12" fmla="*/ 80924 w 398278"/>
                    <a:gd name="connsiteY12" fmla="*/ 23660 h 111099"/>
                    <a:gd name="connsiteX13" fmla="*/ 87954 w 398278"/>
                    <a:gd name="connsiteY13" fmla="*/ 25461 h 111099"/>
                    <a:gd name="connsiteX14" fmla="*/ 96098 w 398278"/>
                    <a:gd name="connsiteY14" fmla="*/ 27432 h 111099"/>
                    <a:gd name="connsiteX15" fmla="*/ 109471 w 398278"/>
                    <a:gd name="connsiteY15" fmla="*/ 30175 h 111099"/>
                    <a:gd name="connsiteX16" fmla="*/ 120529 w 398278"/>
                    <a:gd name="connsiteY16" fmla="*/ 32061 h 111099"/>
                    <a:gd name="connsiteX17" fmla="*/ 130902 w 398278"/>
                    <a:gd name="connsiteY17" fmla="*/ 33604 h 111099"/>
                    <a:gd name="connsiteX18" fmla="*/ 133560 w 398278"/>
                    <a:gd name="connsiteY18" fmla="*/ 33947 h 111099"/>
                    <a:gd name="connsiteX19" fmla="*/ 144104 w 398278"/>
                    <a:gd name="connsiteY19" fmla="*/ 35233 h 111099"/>
                    <a:gd name="connsiteX20" fmla="*/ 146418 w 398278"/>
                    <a:gd name="connsiteY20" fmla="*/ 35490 h 111099"/>
                    <a:gd name="connsiteX21" fmla="*/ 158420 w 398278"/>
                    <a:gd name="connsiteY21" fmla="*/ 36605 h 111099"/>
                    <a:gd name="connsiteX22" fmla="*/ 169821 w 398278"/>
                    <a:gd name="connsiteY22" fmla="*/ 37376 h 111099"/>
                    <a:gd name="connsiteX23" fmla="*/ 178908 w 398278"/>
                    <a:gd name="connsiteY23" fmla="*/ 37804 h 111099"/>
                    <a:gd name="connsiteX24" fmla="*/ 199225 w 398278"/>
                    <a:gd name="connsiteY24" fmla="*/ 38234 h 111099"/>
                    <a:gd name="connsiteX25" fmla="*/ 219627 w 398278"/>
                    <a:gd name="connsiteY25" fmla="*/ 37804 h 111099"/>
                    <a:gd name="connsiteX26" fmla="*/ 228457 w 398278"/>
                    <a:gd name="connsiteY26" fmla="*/ 37462 h 111099"/>
                    <a:gd name="connsiteX27" fmla="*/ 240116 w 398278"/>
                    <a:gd name="connsiteY27" fmla="*/ 36605 h 111099"/>
                    <a:gd name="connsiteX28" fmla="*/ 252118 w 398278"/>
                    <a:gd name="connsiteY28" fmla="*/ 35490 h 111099"/>
                    <a:gd name="connsiteX29" fmla="*/ 254518 w 398278"/>
                    <a:gd name="connsiteY29" fmla="*/ 35233 h 111099"/>
                    <a:gd name="connsiteX30" fmla="*/ 263862 w 398278"/>
                    <a:gd name="connsiteY30" fmla="*/ 34118 h 111099"/>
                    <a:gd name="connsiteX31" fmla="*/ 267634 w 398278"/>
                    <a:gd name="connsiteY31" fmla="*/ 33604 h 111099"/>
                    <a:gd name="connsiteX32" fmla="*/ 278092 w 398278"/>
                    <a:gd name="connsiteY32" fmla="*/ 32061 h 111099"/>
                    <a:gd name="connsiteX33" fmla="*/ 288636 w 398278"/>
                    <a:gd name="connsiteY33" fmla="*/ 30175 h 111099"/>
                    <a:gd name="connsiteX34" fmla="*/ 302438 w 398278"/>
                    <a:gd name="connsiteY34" fmla="*/ 27346 h 111099"/>
                    <a:gd name="connsiteX35" fmla="*/ 325841 w 398278"/>
                    <a:gd name="connsiteY35" fmla="*/ 21089 h 111099"/>
                    <a:gd name="connsiteX36" fmla="*/ 333042 w 398278"/>
                    <a:gd name="connsiteY36" fmla="*/ 18774 h 111099"/>
                    <a:gd name="connsiteX37" fmla="*/ 339986 w 398278"/>
                    <a:gd name="connsiteY37" fmla="*/ 16288 h 111099"/>
                    <a:gd name="connsiteX38" fmla="*/ 346500 w 398278"/>
                    <a:gd name="connsiteY38" fmla="*/ 13802 h 111099"/>
                    <a:gd name="connsiteX39" fmla="*/ 346500 w 398278"/>
                    <a:gd name="connsiteY39" fmla="*/ 13802 h 111099"/>
                    <a:gd name="connsiteX40" fmla="*/ 352759 w 398278"/>
                    <a:gd name="connsiteY40" fmla="*/ 11058 h 111099"/>
                    <a:gd name="connsiteX41" fmla="*/ 357473 w 398278"/>
                    <a:gd name="connsiteY41" fmla="*/ 8830 h 111099"/>
                    <a:gd name="connsiteX42" fmla="*/ 360131 w 398278"/>
                    <a:gd name="connsiteY42" fmla="*/ 7458 h 111099"/>
                    <a:gd name="connsiteX43" fmla="*/ 364160 w 398278"/>
                    <a:gd name="connsiteY43" fmla="*/ 5315 h 111099"/>
                    <a:gd name="connsiteX44" fmla="*/ 372990 w 398278"/>
                    <a:gd name="connsiteY44" fmla="*/ 0 h 111099"/>
                    <a:gd name="connsiteX45" fmla="*/ 398279 w 398278"/>
                    <a:gd name="connsiteY45" fmla="*/ 36433 h 111099"/>
                    <a:gd name="connsiteX46" fmla="*/ 381820 w 398278"/>
                    <a:gd name="connsiteY46" fmla="*/ 66094 h 111099"/>
                    <a:gd name="connsiteX47" fmla="*/ 362017 w 398278"/>
                    <a:gd name="connsiteY47" fmla="*/ 79381 h 111099"/>
                    <a:gd name="connsiteX48" fmla="*/ 352844 w 398278"/>
                    <a:gd name="connsiteY48" fmla="*/ 83925 h 111099"/>
                    <a:gd name="connsiteX49" fmla="*/ 346586 w 398278"/>
                    <a:gd name="connsiteY49" fmla="*/ 86582 h 111099"/>
                    <a:gd name="connsiteX50" fmla="*/ 318297 w 398278"/>
                    <a:gd name="connsiteY50" fmla="*/ 96184 h 111099"/>
                    <a:gd name="connsiteX51" fmla="*/ 303724 w 398278"/>
                    <a:gd name="connsiteY51" fmla="*/ 99955 h 111099"/>
                    <a:gd name="connsiteX52" fmla="*/ 288808 w 398278"/>
                    <a:gd name="connsiteY52" fmla="*/ 103042 h 111099"/>
                    <a:gd name="connsiteX53" fmla="*/ 277492 w 398278"/>
                    <a:gd name="connsiteY53" fmla="*/ 105013 h 111099"/>
                    <a:gd name="connsiteX54" fmla="*/ 276035 w 398278"/>
                    <a:gd name="connsiteY54" fmla="*/ 105271 h 111099"/>
                    <a:gd name="connsiteX55" fmla="*/ 265491 w 398278"/>
                    <a:gd name="connsiteY55" fmla="*/ 106814 h 111099"/>
                    <a:gd name="connsiteX56" fmla="*/ 265319 w 398278"/>
                    <a:gd name="connsiteY56" fmla="*/ 106814 h 111099"/>
                    <a:gd name="connsiteX57" fmla="*/ 252718 w 398278"/>
                    <a:gd name="connsiteY57" fmla="*/ 108271 h 111099"/>
                    <a:gd name="connsiteX58" fmla="*/ 239773 w 398278"/>
                    <a:gd name="connsiteY58" fmla="*/ 109471 h 111099"/>
                    <a:gd name="connsiteX59" fmla="*/ 229486 w 398278"/>
                    <a:gd name="connsiteY59" fmla="*/ 110242 h 111099"/>
                    <a:gd name="connsiteX60" fmla="*/ 199140 w 398278"/>
                    <a:gd name="connsiteY60" fmla="*/ 111100 h 111099"/>
                    <a:gd name="connsiteX61" fmla="*/ 178822 w 398278"/>
                    <a:gd name="connsiteY61" fmla="*/ 110671 h 111099"/>
                    <a:gd name="connsiteX62" fmla="*/ 170250 w 398278"/>
                    <a:gd name="connsiteY62" fmla="*/ 110328 h 111099"/>
                    <a:gd name="connsiteX63" fmla="*/ 168878 w 398278"/>
                    <a:gd name="connsiteY63" fmla="*/ 110328 h 111099"/>
                    <a:gd name="connsiteX64" fmla="*/ 158505 w 398278"/>
                    <a:gd name="connsiteY64" fmla="*/ 109557 h 111099"/>
                    <a:gd name="connsiteX65" fmla="*/ 145647 w 398278"/>
                    <a:gd name="connsiteY65" fmla="*/ 108357 h 111099"/>
                    <a:gd name="connsiteX66" fmla="*/ 133045 w 398278"/>
                    <a:gd name="connsiteY66" fmla="*/ 106899 h 111099"/>
                    <a:gd name="connsiteX67" fmla="*/ 122416 w 398278"/>
                    <a:gd name="connsiteY67" fmla="*/ 105356 h 111099"/>
                    <a:gd name="connsiteX68" fmla="*/ 120787 w 398278"/>
                    <a:gd name="connsiteY68" fmla="*/ 105099 h 111099"/>
                    <a:gd name="connsiteX69" fmla="*/ 109042 w 398278"/>
                    <a:gd name="connsiteY69" fmla="*/ 103042 h 111099"/>
                    <a:gd name="connsiteX70" fmla="*/ 87782 w 398278"/>
                    <a:gd name="connsiteY70" fmla="*/ 98327 h 111099"/>
                    <a:gd name="connsiteX71" fmla="*/ 79982 w 398278"/>
                    <a:gd name="connsiteY71" fmla="*/ 96269 h 111099"/>
                    <a:gd name="connsiteX72" fmla="*/ 51521 w 398278"/>
                    <a:gd name="connsiteY72" fmla="*/ 86582 h 111099"/>
                    <a:gd name="connsiteX73" fmla="*/ 45434 w 398278"/>
                    <a:gd name="connsiteY73" fmla="*/ 84010 h 111099"/>
                    <a:gd name="connsiteX74" fmla="*/ 36347 w 398278"/>
                    <a:gd name="connsiteY74" fmla="*/ 79467 h 111099"/>
                    <a:gd name="connsiteX75" fmla="*/ 34033 w 398278"/>
                    <a:gd name="connsiteY75" fmla="*/ 78181 h 111099"/>
                    <a:gd name="connsiteX76" fmla="*/ 29147 w 398278"/>
                    <a:gd name="connsiteY76" fmla="*/ 75438 h 111099"/>
                    <a:gd name="connsiteX77" fmla="*/ 28803 w 398278"/>
                    <a:gd name="connsiteY77" fmla="*/ 75181 h 111099"/>
                    <a:gd name="connsiteX78" fmla="*/ 172 w 398278"/>
                    <a:gd name="connsiteY78" fmla="*/ 39605 h 111099"/>
                    <a:gd name="connsiteX79" fmla="*/ 172 w 398278"/>
                    <a:gd name="connsiteY79" fmla="*/ 39605 h 111099"/>
                    <a:gd name="connsiteX80" fmla="*/ 0 w 398278"/>
                    <a:gd name="connsiteY80" fmla="*/ 36433 h 111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98278" h="111099">
                      <a:moveTo>
                        <a:pt x="172" y="36519"/>
                      </a:moveTo>
                      <a:cubicBezTo>
                        <a:pt x="172" y="23317"/>
                        <a:pt x="9344" y="10887"/>
                        <a:pt x="25461" y="86"/>
                      </a:cubicBezTo>
                      <a:cubicBezTo>
                        <a:pt x="25718" y="257"/>
                        <a:pt x="26061" y="429"/>
                        <a:pt x="26403" y="686"/>
                      </a:cubicBezTo>
                      <a:cubicBezTo>
                        <a:pt x="28889" y="2401"/>
                        <a:pt x="31547" y="3944"/>
                        <a:pt x="34376" y="5487"/>
                      </a:cubicBezTo>
                      <a:cubicBezTo>
                        <a:pt x="36176" y="6515"/>
                        <a:pt x="37890" y="7372"/>
                        <a:pt x="39691" y="8316"/>
                      </a:cubicBezTo>
                      <a:cubicBezTo>
                        <a:pt x="39691" y="8316"/>
                        <a:pt x="39751" y="8316"/>
                        <a:pt x="39862" y="8316"/>
                      </a:cubicBezTo>
                      <a:cubicBezTo>
                        <a:pt x="41748" y="9344"/>
                        <a:pt x="43720" y="10201"/>
                        <a:pt x="45692" y="11144"/>
                      </a:cubicBezTo>
                      <a:cubicBezTo>
                        <a:pt x="49806" y="12945"/>
                        <a:pt x="54007" y="14745"/>
                        <a:pt x="58550" y="16373"/>
                      </a:cubicBezTo>
                      <a:cubicBezTo>
                        <a:pt x="60779" y="17317"/>
                        <a:pt x="63179" y="18174"/>
                        <a:pt x="65494" y="18860"/>
                      </a:cubicBezTo>
                      <a:cubicBezTo>
                        <a:pt x="67294" y="19546"/>
                        <a:pt x="69009" y="20060"/>
                        <a:pt x="70723" y="20659"/>
                      </a:cubicBezTo>
                      <a:cubicBezTo>
                        <a:pt x="71323" y="20831"/>
                        <a:pt x="72009" y="21003"/>
                        <a:pt x="72609" y="21260"/>
                      </a:cubicBezTo>
                      <a:cubicBezTo>
                        <a:pt x="75009" y="22031"/>
                        <a:pt x="77581" y="22803"/>
                        <a:pt x="80153" y="23403"/>
                      </a:cubicBezTo>
                      <a:cubicBezTo>
                        <a:pt x="80410" y="23489"/>
                        <a:pt x="80668" y="23574"/>
                        <a:pt x="80924" y="23660"/>
                      </a:cubicBezTo>
                      <a:cubicBezTo>
                        <a:pt x="83153" y="24346"/>
                        <a:pt x="85554" y="24946"/>
                        <a:pt x="87954" y="25461"/>
                      </a:cubicBezTo>
                      <a:cubicBezTo>
                        <a:pt x="90611" y="26232"/>
                        <a:pt x="93269" y="26918"/>
                        <a:pt x="96098" y="27432"/>
                      </a:cubicBezTo>
                      <a:cubicBezTo>
                        <a:pt x="100470" y="28461"/>
                        <a:pt x="104927" y="29318"/>
                        <a:pt x="109471" y="30175"/>
                      </a:cubicBezTo>
                      <a:cubicBezTo>
                        <a:pt x="113071" y="30861"/>
                        <a:pt x="116757" y="31547"/>
                        <a:pt x="120529" y="32061"/>
                      </a:cubicBezTo>
                      <a:cubicBezTo>
                        <a:pt x="123873" y="32661"/>
                        <a:pt x="127387" y="33176"/>
                        <a:pt x="130902" y="33604"/>
                      </a:cubicBezTo>
                      <a:cubicBezTo>
                        <a:pt x="131759" y="33604"/>
                        <a:pt x="132703" y="33861"/>
                        <a:pt x="133560" y="33947"/>
                      </a:cubicBezTo>
                      <a:cubicBezTo>
                        <a:pt x="136989" y="34462"/>
                        <a:pt x="140503" y="34890"/>
                        <a:pt x="144104" y="35233"/>
                      </a:cubicBezTo>
                      <a:cubicBezTo>
                        <a:pt x="144875" y="35233"/>
                        <a:pt x="145647" y="35404"/>
                        <a:pt x="146418" y="35490"/>
                      </a:cubicBezTo>
                      <a:cubicBezTo>
                        <a:pt x="150447" y="35919"/>
                        <a:pt x="154477" y="36262"/>
                        <a:pt x="158420" y="36605"/>
                      </a:cubicBezTo>
                      <a:cubicBezTo>
                        <a:pt x="162192" y="36947"/>
                        <a:pt x="165963" y="37205"/>
                        <a:pt x="169821" y="37376"/>
                      </a:cubicBezTo>
                      <a:cubicBezTo>
                        <a:pt x="172822" y="37548"/>
                        <a:pt x="175822" y="37719"/>
                        <a:pt x="178908" y="37804"/>
                      </a:cubicBezTo>
                      <a:cubicBezTo>
                        <a:pt x="185595" y="38062"/>
                        <a:pt x="192367" y="38234"/>
                        <a:pt x="199225" y="38234"/>
                      </a:cubicBezTo>
                      <a:cubicBezTo>
                        <a:pt x="206083" y="38234"/>
                        <a:pt x="212941" y="38062"/>
                        <a:pt x="219627" y="37804"/>
                      </a:cubicBezTo>
                      <a:cubicBezTo>
                        <a:pt x="222628" y="37804"/>
                        <a:pt x="225542" y="37548"/>
                        <a:pt x="228457" y="37462"/>
                      </a:cubicBezTo>
                      <a:cubicBezTo>
                        <a:pt x="232400" y="37205"/>
                        <a:pt x="236258" y="36947"/>
                        <a:pt x="240116" y="36605"/>
                      </a:cubicBezTo>
                      <a:cubicBezTo>
                        <a:pt x="244230" y="36262"/>
                        <a:pt x="248174" y="35919"/>
                        <a:pt x="252118" y="35490"/>
                      </a:cubicBezTo>
                      <a:cubicBezTo>
                        <a:pt x="252889" y="35490"/>
                        <a:pt x="253746" y="35319"/>
                        <a:pt x="254518" y="35233"/>
                      </a:cubicBezTo>
                      <a:cubicBezTo>
                        <a:pt x="257689" y="34890"/>
                        <a:pt x="260775" y="34547"/>
                        <a:pt x="263862" y="34118"/>
                      </a:cubicBezTo>
                      <a:cubicBezTo>
                        <a:pt x="265147" y="33947"/>
                        <a:pt x="266348" y="33776"/>
                        <a:pt x="267634" y="33604"/>
                      </a:cubicBezTo>
                      <a:cubicBezTo>
                        <a:pt x="271148" y="33090"/>
                        <a:pt x="274663" y="32575"/>
                        <a:pt x="278092" y="32061"/>
                      </a:cubicBezTo>
                      <a:cubicBezTo>
                        <a:pt x="281692" y="31461"/>
                        <a:pt x="285207" y="30861"/>
                        <a:pt x="288636" y="30175"/>
                      </a:cubicBezTo>
                      <a:cubicBezTo>
                        <a:pt x="293437" y="29232"/>
                        <a:pt x="297980" y="28375"/>
                        <a:pt x="302438" y="27346"/>
                      </a:cubicBezTo>
                      <a:cubicBezTo>
                        <a:pt x="310582" y="25546"/>
                        <a:pt x="318469" y="23403"/>
                        <a:pt x="325841" y="21089"/>
                      </a:cubicBezTo>
                      <a:cubicBezTo>
                        <a:pt x="328241" y="20403"/>
                        <a:pt x="330727" y="19631"/>
                        <a:pt x="333042" y="18774"/>
                      </a:cubicBezTo>
                      <a:cubicBezTo>
                        <a:pt x="335442" y="18002"/>
                        <a:pt x="337757" y="17231"/>
                        <a:pt x="339986" y="16288"/>
                      </a:cubicBezTo>
                      <a:cubicBezTo>
                        <a:pt x="342214" y="15516"/>
                        <a:pt x="344357" y="14745"/>
                        <a:pt x="346500" y="13802"/>
                      </a:cubicBezTo>
                      <a:lnTo>
                        <a:pt x="346500" y="13802"/>
                      </a:lnTo>
                      <a:cubicBezTo>
                        <a:pt x="348643" y="12859"/>
                        <a:pt x="350787" y="12002"/>
                        <a:pt x="352759" y="11058"/>
                      </a:cubicBezTo>
                      <a:cubicBezTo>
                        <a:pt x="354387" y="10287"/>
                        <a:pt x="355930" y="9601"/>
                        <a:pt x="357473" y="8830"/>
                      </a:cubicBezTo>
                      <a:cubicBezTo>
                        <a:pt x="358416" y="8401"/>
                        <a:pt x="359274" y="7972"/>
                        <a:pt x="360131" y="7458"/>
                      </a:cubicBezTo>
                      <a:cubicBezTo>
                        <a:pt x="361502" y="6772"/>
                        <a:pt x="362874" y="6087"/>
                        <a:pt x="364160" y="5315"/>
                      </a:cubicBezTo>
                      <a:cubicBezTo>
                        <a:pt x="367332" y="3686"/>
                        <a:pt x="370246" y="1800"/>
                        <a:pt x="372990" y="0"/>
                      </a:cubicBezTo>
                      <a:cubicBezTo>
                        <a:pt x="389020" y="10887"/>
                        <a:pt x="398279" y="23232"/>
                        <a:pt x="398279" y="36433"/>
                      </a:cubicBezTo>
                      <a:cubicBezTo>
                        <a:pt x="398279" y="46977"/>
                        <a:pt x="392449" y="57093"/>
                        <a:pt x="381820" y="66094"/>
                      </a:cubicBezTo>
                      <a:cubicBezTo>
                        <a:pt x="376419" y="70895"/>
                        <a:pt x="369732" y="75267"/>
                        <a:pt x="362017" y="79381"/>
                      </a:cubicBezTo>
                      <a:cubicBezTo>
                        <a:pt x="359102" y="80839"/>
                        <a:pt x="356016" y="82382"/>
                        <a:pt x="352844" y="83925"/>
                      </a:cubicBezTo>
                      <a:cubicBezTo>
                        <a:pt x="350787" y="84868"/>
                        <a:pt x="348729" y="85725"/>
                        <a:pt x="346586" y="86582"/>
                      </a:cubicBezTo>
                      <a:cubicBezTo>
                        <a:pt x="338014" y="90183"/>
                        <a:pt x="328584" y="93355"/>
                        <a:pt x="318297" y="96184"/>
                      </a:cubicBezTo>
                      <a:cubicBezTo>
                        <a:pt x="313582" y="97555"/>
                        <a:pt x="308782" y="98755"/>
                        <a:pt x="303724" y="99955"/>
                      </a:cubicBezTo>
                      <a:cubicBezTo>
                        <a:pt x="298837" y="100984"/>
                        <a:pt x="293951" y="102098"/>
                        <a:pt x="288808" y="103042"/>
                      </a:cubicBezTo>
                      <a:cubicBezTo>
                        <a:pt x="285121" y="103813"/>
                        <a:pt x="281350" y="104499"/>
                        <a:pt x="277492" y="105013"/>
                      </a:cubicBezTo>
                      <a:cubicBezTo>
                        <a:pt x="276977" y="105013"/>
                        <a:pt x="276463" y="105185"/>
                        <a:pt x="276035" y="105271"/>
                      </a:cubicBezTo>
                      <a:cubicBezTo>
                        <a:pt x="272605" y="105785"/>
                        <a:pt x="269091" y="106299"/>
                        <a:pt x="265491" y="106814"/>
                      </a:cubicBezTo>
                      <a:lnTo>
                        <a:pt x="265319" y="106814"/>
                      </a:lnTo>
                      <a:cubicBezTo>
                        <a:pt x="261119" y="107414"/>
                        <a:pt x="257004" y="107928"/>
                        <a:pt x="252718" y="108271"/>
                      </a:cubicBezTo>
                      <a:cubicBezTo>
                        <a:pt x="248431" y="108699"/>
                        <a:pt x="244145" y="109128"/>
                        <a:pt x="239773" y="109471"/>
                      </a:cubicBezTo>
                      <a:cubicBezTo>
                        <a:pt x="236430" y="109814"/>
                        <a:pt x="233000" y="109985"/>
                        <a:pt x="229486" y="110242"/>
                      </a:cubicBezTo>
                      <a:cubicBezTo>
                        <a:pt x="219627" y="110757"/>
                        <a:pt x="209426" y="111100"/>
                        <a:pt x="199140" y="111100"/>
                      </a:cubicBezTo>
                      <a:cubicBezTo>
                        <a:pt x="192281" y="111100"/>
                        <a:pt x="185509" y="110928"/>
                        <a:pt x="178822" y="110671"/>
                      </a:cubicBezTo>
                      <a:cubicBezTo>
                        <a:pt x="175908" y="110671"/>
                        <a:pt x="173079" y="110414"/>
                        <a:pt x="170250" y="110328"/>
                      </a:cubicBezTo>
                      <a:cubicBezTo>
                        <a:pt x="169735" y="110328"/>
                        <a:pt x="169307" y="110328"/>
                        <a:pt x="168878" y="110328"/>
                      </a:cubicBezTo>
                      <a:cubicBezTo>
                        <a:pt x="165364" y="110071"/>
                        <a:pt x="161935" y="109900"/>
                        <a:pt x="158505" y="109557"/>
                      </a:cubicBezTo>
                      <a:cubicBezTo>
                        <a:pt x="154134" y="109214"/>
                        <a:pt x="149848" y="108785"/>
                        <a:pt x="145647" y="108357"/>
                      </a:cubicBezTo>
                      <a:cubicBezTo>
                        <a:pt x="141360" y="107928"/>
                        <a:pt x="137160" y="107414"/>
                        <a:pt x="133045" y="106899"/>
                      </a:cubicBezTo>
                      <a:cubicBezTo>
                        <a:pt x="129445" y="106470"/>
                        <a:pt x="125930" y="105870"/>
                        <a:pt x="122416" y="105356"/>
                      </a:cubicBezTo>
                      <a:cubicBezTo>
                        <a:pt x="121815" y="105356"/>
                        <a:pt x="121301" y="105185"/>
                        <a:pt x="120787" y="105099"/>
                      </a:cubicBezTo>
                      <a:cubicBezTo>
                        <a:pt x="116757" y="104413"/>
                        <a:pt x="112900" y="103727"/>
                        <a:pt x="109042" y="103042"/>
                      </a:cubicBezTo>
                      <a:cubicBezTo>
                        <a:pt x="101670" y="101756"/>
                        <a:pt x="94555" y="100127"/>
                        <a:pt x="87782" y="98327"/>
                      </a:cubicBezTo>
                      <a:cubicBezTo>
                        <a:pt x="85211" y="97641"/>
                        <a:pt x="82639" y="97041"/>
                        <a:pt x="79982" y="96269"/>
                      </a:cubicBezTo>
                      <a:cubicBezTo>
                        <a:pt x="69694" y="93440"/>
                        <a:pt x="60179" y="90183"/>
                        <a:pt x="51521" y="86582"/>
                      </a:cubicBezTo>
                      <a:cubicBezTo>
                        <a:pt x="49463" y="85725"/>
                        <a:pt x="47406" y="84782"/>
                        <a:pt x="45434" y="84010"/>
                      </a:cubicBezTo>
                      <a:cubicBezTo>
                        <a:pt x="42262" y="82553"/>
                        <a:pt x="39176" y="81096"/>
                        <a:pt x="36347" y="79467"/>
                      </a:cubicBezTo>
                      <a:cubicBezTo>
                        <a:pt x="35576" y="79039"/>
                        <a:pt x="34719" y="78610"/>
                        <a:pt x="34033" y="78181"/>
                      </a:cubicBezTo>
                      <a:cubicBezTo>
                        <a:pt x="32318" y="77238"/>
                        <a:pt x="30776" y="76295"/>
                        <a:pt x="29147" y="75438"/>
                      </a:cubicBezTo>
                      <a:cubicBezTo>
                        <a:pt x="29147" y="75267"/>
                        <a:pt x="28889" y="75267"/>
                        <a:pt x="28803" y="75181"/>
                      </a:cubicBezTo>
                      <a:cubicBezTo>
                        <a:pt x="11916" y="64722"/>
                        <a:pt x="1543" y="52635"/>
                        <a:pt x="172" y="39605"/>
                      </a:cubicBezTo>
                      <a:lnTo>
                        <a:pt x="172" y="39605"/>
                      </a:lnTo>
                      <a:cubicBezTo>
                        <a:pt x="86" y="38490"/>
                        <a:pt x="0" y="37462"/>
                        <a:pt x="0" y="36433"/>
                      </a:cubicBezTo>
                      <a:close/>
                    </a:path>
                  </a:pathLst>
                </a:custGeom>
                <a:noFill/>
                <a:ln w="11144" cap="rnd">
                  <a:solidFill>
                    <a:srgbClr val="000000"/>
                  </a:solidFill>
                  <a:prstDash val="solid"/>
                  <a:round/>
                </a:ln>
              </p:spPr>
              <p:txBody>
                <a:bodyPr rtlCol="0" anchor="ctr"/>
                <a:lstStyle/>
                <a:p>
                  <a:endParaRPr lang="en-US"/>
                </a:p>
              </p:txBody>
            </p:sp>
            <p:sp>
              <p:nvSpPr>
                <p:cNvPr id="183" name="Freeform: Shape 182">
                  <a:extLst>
                    <a:ext uri="{FF2B5EF4-FFF2-40B4-BE49-F238E27FC236}">
                      <a16:creationId xmlns:a16="http://schemas.microsoft.com/office/drawing/2014/main" id="{472EA35F-87F2-B6A9-1136-7DEC85211E23}"/>
                    </a:ext>
                  </a:extLst>
                </p:cNvPr>
                <p:cNvSpPr/>
                <p:nvPr/>
              </p:nvSpPr>
              <p:spPr>
                <a:xfrm>
                  <a:off x="8076847" y="6041040"/>
                  <a:ext cx="398535" cy="111699"/>
                </a:xfrm>
                <a:custGeom>
                  <a:avLst/>
                  <a:gdLst>
                    <a:gd name="connsiteX0" fmla="*/ 0 w 398535"/>
                    <a:gd name="connsiteY0" fmla="*/ 36862 h 111699"/>
                    <a:gd name="connsiteX1" fmla="*/ 25460 w 398535"/>
                    <a:gd name="connsiteY1" fmla="*/ 343 h 111699"/>
                    <a:gd name="connsiteX2" fmla="*/ 25460 w 398535"/>
                    <a:gd name="connsiteY2" fmla="*/ 343 h 111699"/>
                    <a:gd name="connsiteX3" fmla="*/ 25889 w 398535"/>
                    <a:gd name="connsiteY3" fmla="*/ 0 h 111699"/>
                    <a:gd name="connsiteX4" fmla="*/ 32661 w 398535"/>
                    <a:gd name="connsiteY4" fmla="*/ 4200 h 111699"/>
                    <a:gd name="connsiteX5" fmla="*/ 36347 w 398535"/>
                    <a:gd name="connsiteY5" fmla="*/ 6172 h 111699"/>
                    <a:gd name="connsiteX6" fmla="*/ 44148 w 398535"/>
                    <a:gd name="connsiteY6" fmla="*/ 10030 h 111699"/>
                    <a:gd name="connsiteX7" fmla="*/ 48263 w 398535"/>
                    <a:gd name="connsiteY7" fmla="*/ 11830 h 111699"/>
                    <a:gd name="connsiteX8" fmla="*/ 61636 w 398535"/>
                    <a:gd name="connsiteY8" fmla="*/ 17059 h 111699"/>
                    <a:gd name="connsiteX9" fmla="*/ 76295 w 398535"/>
                    <a:gd name="connsiteY9" fmla="*/ 21860 h 111699"/>
                    <a:gd name="connsiteX10" fmla="*/ 81439 w 398535"/>
                    <a:gd name="connsiteY10" fmla="*/ 23403 h 111699"/>
                    <a:gd name="connsiteX11" fmla="*/ 109128 w 398535"/>
                    <a:gd name="connsiteY11" fmla="*/ 29746 h 111699"/>
                    <a:gd name="connsiteX12" fmla="*/ 120872 w 398535"/>
                    <a:gd name="connsiteY12" fmla="*/ 31804 h 111699"/>
                    <a:gd name="connsiteX13" fmla="*/ 121815 w 398535"/>
                    <a:gd name="connsiteY13" fmla="*/ 31975 h 111699"/>
                    <a:gd name="connsiteX14" fmla="*/ 133131 w 398535"/>
                    <a:gd name="connsiteY14" fmla="*/ 33518 h 111699"/>
                    <a:gd name="connsiteX15" fmla="*/ 145733 w 398535"/>
                    <a:gd name="connsiteY15" fmla="*/ 35061 h 111699"/>
                    <a:gd name="connsiteX16" fmla="*/ 158591 w 398535"/>
                    <a:gd name="connsiteY16" fmla="*/ 36262 h 111699"/>
                    <a:gd name="connsiteX17" fmla="*/ 168964 w 398535"/>
                    <a:gd name="connsiteY17" fmla="*/ 37033 h 111699"/>
                    <a:gd name="connsiteX18" fmla="*/ 170336 w 398535"/>
                    <a:gd name="connsiteY18" fmla="*/ 37033 h 111699"/>
                    <a:gd name="connsiteX19" fmla="*/ 178908 w 398535"/>
                    <a:gd name="connsiteY19" fmla="*/ 37376 h 111699"/>
                    <a:gd name="connsiteX20" fmla="*/ 199225 w 398535"/>
                    <a:gd name="connsiteY20" fmla="*/ 37804 h 111699"/>
                    <a:gd name="connsiteX21" fmla="*/ 229571 w 398535"/>
                    <a:gd name="connsiteY21" fmla="*/ 36947 h 111699"/>
                    <a:gd name="connsiteX22" fmla="*/ 239858 w 398535"/>
                    <a:gd name="connsiteY22" fmla="*/ 36176 h 111699"/>
                    <a:gd name="connsiteX23" fmla="*/ 252803 w 398535"/>
                    <a:gd name="connsiteY23" fmla="*/ 34976 h 111699"/>
                    <a:gd name="connsiteX24" fmla="*/ 265405 w 398535"/>
                    <a:gd name="connsiteY24" fmla="*/ 33432 h 111699"/>
                    <a:gd name="connsiteX25" fmla="*/ 265576 w 398535"/>
                    <a:gd name="connsiteY25" fmla="*/ 33432 h 111699"/>
                    <a:gd name="connsiteX26" fmla="*/ 276806 w 398535"/>
                    <a:gd name="connsiteY26" fmla="*/ 31889 h 111699"/>
                    <a:gd name="connsiteX27" fmla="*/ 277663 w 398535"/>
                    <a:gd name="connsiteY27" fmla="*/ 31718 h 111699"/>
                    <a:gd name="connsiteX28" fmla="*/ 288979 w 398535"/>
                    <a:gd name="connsiteY28" fmla="*/ 29746 h 111699"/>
                    <a:gd name="connsiteX29" fmla="*/ 336899 w 398535"/>
                    <a:gd name="connsiteY29" fmla="*/ 17059 h 111699"/>
                    <a:gd name="connsiteX30" fmla="*/ 341528 w 398535"/>
                    <a:gd name="connsiteY30" fmla="*/ 15430 h 111699"/>
                    <a:gd name="connsiteX31" fmla="*/ 345986 w 398535"/>
                    <a:gd name="connsiteY31" fmla="*/ 13630 h 111699"/>
                    <a:gd name="connsiteX32" fmla="*/ 350358 w 398535"/>
                    <a:gd name="connsiteY32" fmla="*/ 11830 h 111699"/>
                    <a:gd name="connsiteX33" fmla="*/ 354473 w 398535"/>
                    <a:gd name="connsiteY33" fmla="*/ 10030 h 111699"/>
                    <a:gd name="connsiteX34" fmla="*/ 362274 w 398535"/>
                    <a:gd name="connsiteY34" fmla="*/ 6172 h 111699"/>
                    <a:gd name="connsiteX35" fmla="*/ 372732 w 398535"/>
                    <a:gd name="connsiteY35" fmla="*/ 0 h 111699"/>
                    <a:gd name="connsiteX36" fmla="*/ 396135 w 398535"/>
                    <a:gd name="connsiteY36" fmla="*/ 25374 h 111699"/>
                    <a:gd name="connsiteX37" fmla="*/ 398535 w 398535"/>
                    <a:gd name="connsiteY37" fmla="*/ 36947 h 111699"/>
                    <a:gd name="connsiteX38" fmla="*/ 353101 w 398535"/>
                    <a:gd name="connsiteY38" fmla="*/ 84439 h 111699"/>
                    <a:gd name="connsiteX39" fmla="*/ 333385 w 398535"/>
                    <a:gd name="connsiteY39" fmla="*/ 92240 h 111699"/>
                    <a:gd name="connsiteX40" fmla="*/ 326098 w 398535"/>
                    <a:gd name="connsiteY40" fmla="*/ 94554 h 111699"/>
                    <a:gd name="connsiteX41" fmla="*/ 304066 w 398535"/>
                    <a:gd name="connsiteY41" fmla="*/ 100469 h 111699"/>
                    <a:gd name="connsiteX42" fmla="*/ 289150 w 398535"/>
                    <a:gd name="connsiteY42" fmla="*/ 103556 h 111699"/>
                    <a:gd name="connsiteX43" fmla="*/ 277835 w 398535"/>
                    <a:gd name="connsiteY43" fmla="*/ 105613 h 111699"/>
                    <a:gd name="connsiteX44" fmla="*/ 262490 w 398535"/>
                    <a:gd name="connsiteY44" fmla="*/ 107756 h 111699"/>
                    <a:gd name="connsiteX45" fmla="*/ 253060 w 398535"/>
                    <a:gd name="connsiteY45" fmla="*/ 108871 h 111699"/>
                    <a:gd name="connsiteX46" fmla="*/ 244230 w 398535"/>
                    <a:gd name="connsiteY46" fmla="*/ 109728 h 111699"/>
                    <a:gd name="connsiteX47" fmla="*/ 199482 w 398535"/>
                    <a:gd name="connsiteY47" fmla="*/ 111699 h 111699"/>
                    <a:gd name="connsiteX48" fmla="*/ 179165 w 398535"/>
                    <a:gd name="connsiteY48" fmla="*/ 111271 h 111699"/>
                    <a:gd name="connsiteX49" fmla="*/ 170078 w 398535"/>
                    <a:gd name="connsiteY49" fmla="*/ 110842 h 111699"/>
                    <a:gd name="connsiteX50" fmla="*/ 153019 w 398535"/>
                    <a:gd name="connsiteY50" fmla="*/ 109556 h 111699"/>
                    <a:gd name="connsiteX51" fmla="*/ 145989 w 398535"/>
                    <a:gd name="connsiteY51" fmla="*/ 108871 h 111699"/>
                    <a:gd name="connsiteX52" fmla="*/ 136560 w 398535"/>
                    <a:gd name="connsiteY52" fmla="*/ 107756 h 111699"/>
                    <a:gd name="connsiteX53" fmla="*/ 121215 w 398535"/>
                    <a:gd name="connsiteY53" fmla="*/ 105613 h 111699"/>
                    <a:gd name="connsiteX54" fmla="*/ 109471 w 398535"/>
                    <a:gd name="connsiteY54" fmla="*/ 103556 h 111699"/>
                    <a:gd name="connsiteX55" fmla="*/ 88211 w 398535"/>
                    <a:gd name="connsiteY55" fmla="*/ 98841 h 111699"/>
                    <a:gd name="connsiteX56" fmla="*/ 80410 w 398535"/>
                    <a:gd name="connsiteY56" fmla="*/ 96783 h 111699"/>
                    <a:gd name="connsiteX57" fmla="*/ 73637 w 398535"/>
                    <a:gd name="connsiteY57" fmla="*/ 94898 h 111699"/>
                    <a:gd name="connsiteX58" fmla="*/ 65408 w 398535"/>
                    <a:gd name="connsiteY58" fmla="*/ 92240 h 111699"/>
                    <a:gd name="connsiteX59" fmla="*/ 45863 w 398535"/>
                    <a:gd name="connsiteY59" fmla="*/ 84525 h 111699"/>
                    <a:gd name="connsiteX60" fmla="*/ 34376 w 398535"/>
                    <a:gd name="connsiteY60" fmla="*/ 78781 h 111699"/>
                    <a:gd name="connsiteX61" fmla="*/ 29489 w 398535"/>
                    <a:gd name="connsiteY61" fmla="*/ 76038 h 111699"/>
                    <a:gd name="connsiteX62" fmla="*/ 29146 w 398535"/>
                    <a:gd name="connsiteY62" fmla="*/ 75781 h 111699"/>
                    <a:gd name="connsiteX63" fmla="*/ 3429 w 398535"/>
                    <a:gd name="connsiteY63" fmla="*/ 50149 h 111699"/>
                    <a:gd name="connsiteX64" fmla="*/ 343 w 398535"/>
                    <a:gd name="connsiteY64" fmla="*/ 37033 h 11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8535" h="111699">
                      <a:moveTo>
                        <a:pt x="0" y="36862"/>
                      </a:moveTo>
                      <a:cubicBezTo>
                        <a:pt x="0" y="23660"/>
                        <a:pt x="9258" y="11144"/>
                        <a:pt x="25460" y="343"/>
                      </a:cubicBezTo>
                      <a:lnTo>
                        <a:pt x="25460" y="343"/>
                      </a:lnTo>
                      <a:cubicBezTo>
                        <a:pt x="25460" y="343"/>
                        <a:pt x="25718" y="86"/>
                        <a:pt x="25889" y="0"/>
                      </a:cubicBezTo>
                      <a:cubicBezTo>
                        <a:pt x="27946" y="1457"/>
                        <a:pt x="30175" y="2829"/>
                        <a:pt x="32661" y="4200"/>
                      </a:cubicBezTo>
                      <a:cubicBezTo>
                        <a:pt x="33776" y="4972"/>
                        <a:pt x="35061" y="5658"/>
                        <a:pt x="36347" y="6172"/>
                      </a:cubicBezTo>
                      <a:cubicBezTo>
                        <a:pt x="38833" y="7630"/>
                        <a:pt x="41405" y="8829"/>
                        <a:pt x="44148" y="10030"/>
                      </a:cubicBezTo>
                      <a:cubicBezTo>
                        <a:pt x="45520" y="10716"/>
                        <a:pt x="46806" y="11402"/>
                        <a:pt x="48263" y="11830"/>
                      </a:cubicBezTo>
                      <a:cubicBezTo>
                        <a:pt x="52464" y="13716"/>
                        <a:pt x="57007" y="15516"/>
                        <a:pt x="61636" y="17059"/>
                      </a:cubicBezTo>
                      <a:cubicBezTo>
                        <a:pt x="66265" y="18774"/>
                        <a:pt x="71152" y="20403"/>
                        <a:pt x="76295" y="21860"/>
                      </a:cubicBezTo>
                      <a:cubicBezTo>
                        <a:pt x="78010" y="22460"/>
                        <a:pt x="79638" y="22974"/>
                        <a:pt x="81439" y="23403"/>
                      </a:cubicBezTo>
                      <a:cubicBezTo>
                        <a:pt x="90097" y="25803"/>
                        <a:pt x="99355" y="27946"/>
                        <a:pt x="109128" y="29746"/>
                      </a:cubicBezTo>
                      <a:cubicBezTo>
                        <a:pt x="112985" y="30518"/>
                        <a:pt x="116843" y="31204"/>
                        <a:pt x="120872" y="31804"/>
                      </a:cubicBezTo>
                      <a:cubicBezTo>
                        <a:pt x="121129" y="31804"/>
                        <a:pt x="121472" y="31804"/>
                        <a:pt x="121815" y="31975"/>
                      </a:cubicBezTo>
                      <a:cubicBezTo>
                        <a:pt x="125502" y="32575"/>
                        <a:pt x="129273" y="33090"/>
                        <a:pt x="133131" y="33518"/>
                      </a:cubicBezTo>
                      <a:cubicBezTo>
                        <a:pt x="137246" y="34118"/>
                        <a:pt x="141446" y="34633"/>
                        <a:pt x="145733" y="35061"/>
                      </a:cubicBezTo>
                      <a:cubicBezTo>
                        <a:pt x="150019" y="35576"/>
                        <a:pt x="154305" y="35919"/>
                        <a:pt x="158591" y="36262"/>
                      </a:cubicBezTo>
                      <a:cubicBezTo>
                        <a:pt x="162020" y="36604"/>
                        <a:pt x="165449" y="36776"/>
                        <a:pt x="168964" y="37033"/>
                      </a:cubicBezTo>
                      <a:cubicBezTo>
                        <a:pt x="169393" y="37033"/>
                        <a:pt x="169821" y="37033"/>
                        <a:pt x="170336" y="37033"/>
                      </a:cubicBezTo>
                      <a:cubicBezTo>
                        <a:pt x="173165" y="37119"/>
                        <a:pt x="175993" y="37290"/>
                        <a:pt x="178908" y="37376"/>
                      </a:cubicBezTo>
                      <a:cubicBezTo>
                        <a:pt x="185594" y="37633"/>
                        <a:pt x="192367" y="37804"/>
                        <a:pt x="199225" y="37804"/>
                      </a:cubicBezTo>
                      <a:cubicBezTo>
                        <a:pt x="209512" y="37804"/>
                        <a:pt x="219713" y="37462"/>
                        <a:pt x="229571" y="36947"/>
                      </a:cubicBezTo>
                      <a:cubicBezTo>
                        <a:pt x="233000" y="36690"/>
                        <a:pt x="236430" y="36519"/>
                        <a:pt x="239858" y="36176"/>
                      </a:cubicBezTo>
                      <a:cubicBezTo>
                        <a:pt x="244230" y="35833"/>
                        <a:pt x="248517" y="35490"/>
                        <a:pt x="252803" y="34976"/>
                      </a:cubicBezTo>
                      <a:cubicBezTo>
                        <a:pt x="257089" y="34547"/>
                        <a:pt x="261375" y="34033"/>
                        <a:pt x="265405" y="33432"/>
                      </a:cubicBezTo>
                      <a:lnTo>
                        <a:pt x="265576" y="33432"/>
                      </a:lnTo>
                      <a:cubicBezTo>
                        <a:pt x="269348" y="32918"/>
                        <a:pt x="273120" y="32404"/>
                        <a:pt x="276806" y="31889"/>
                      </a:cubicBezTo>
                      <a:cubicBezTo>
                        <a:pt x="277063" y="31889"/>
                        <a:pt x="277320" y="31889"/>
                        <a:pt x="277663" y="31718"/>
                      </a:cubicBezTo>
                      <a:cubicBezTo>
                        <a:pt x="281521" y="31118"/>
                        <a:pt x="285293" y="30432"/>
                        <a:pt x="288979" y="29746"/>
                      </a:cubicBezTo>
                      <a:cubicBezTo>
                        <a:pt x="306639" y="26489"/>
                        <a:pt x="322754" y="22117"/>
                        <a:pt x="336899" y="17059"/>
                      </a:cubicBezTo>
                      <a:cubicBezTo>
                        <a:pt x="338528" y="16545"/>
                        <a:pt x="340071" y="15945"/>
                        <a:pt x="341528" y="15430"/>
                      </a:cubicBezTo>
                      <a:cubicBezTo>
                        <a:pt x="342986" y="14916"/>
                        <a:pt x="344529" y="14316"/>
                        <a:pt x="345986" y="13630"/>
                      </a:cubicBezTo>
                      <a:cubicBezTo>
                        <a:pt x="347443" y="13030"/>
                        <a:pt x="348901" y="12430"/>
                        <a:pt x="350358" y="11830"/>
                      </a:cubicBezTo>
                      <a:cubicBezTo>
                        <a:pt x="351729" y="11230"/>
                        <a:pt x="353101" y="10630"/>
                        <a:pt x="354473" y="10030"/>
                      </a:cubicBezTo>
                      <a:cubicBezTo>
                        <a:pt x="357216" y="8829"/>
                        <a:pt x="359702" y="7544"/>
                        <a:pt x="362274" y="6172"/>
                      </a:cubicBezTo>
                      <a:cubicBezTo>
                        <a:pt x="366046" y="4286"/>
                        <a:pt x="369560" y="2143"/>
                        <a:pt x="372732" y="0"/>
                      </a:cubicBezTo>
                      <a:cubicBezTo>
                        <a:pt x="384391" y="7715"/>
                        <a:pt x="392449" y="16202"/>
                        <a:pt x="396135" y="25374"/>
                      </a:cubicBezTo>
                      <a:cubicBezTo>
                        <a:pt x="397678" y="29146"/>
                        <a:pt x="398535" y="33004"/>
                        <a:pt x="398535" y="36947"/>
                      </a:cubicBezTo>
                      <a:cubicBezTo>
                        <a:pt x="398535" y="55035"/>
                        <a:pt x="381476" y="71580"/>
                        <a:pt x="353101" y="84439"/>
                      </a:cubicBezTo>
                      <a:cubicBezTo>
                        <a:pt x="347100" y="87182"/>
                        <a:pt x="340414" y="89754"/>
                        <a:pt x="333385" y="92240"/>
                      </a:cubicBezTo>
                      <a:cubicBezTo>
                        <a:pt x="331070" y="93011"/>
                        <a:pt x="328584" y="93783"/>
                        <a:pt x="326098" y="94554"/>
                      </a:cubicBezTo>
                      <a:cubicBezTo>
                        <a:pt x="319154" y="96698"/>
                        <a:pt x="311696" y="98755"/>
                        <a:pt x="304066" y="100469"/>
                      </a:cubicBezTo>
                      <a:cubicBezTo>
                        <a:pt x="299180" y="101584"/>
                        <a:pt x="294294" y="102613"/>
                        <a:pt x="289150" y="103556"/>
                      </a:cubicBezTo>
                      <a:cubicBezTo>
                        <a:pt x="285464" y="104327"/>
                        <a:pt x="281692" y="105013"/>
                        <a:pt x="277835" y="105613"/>
                      </a:cubicBezTo>
                      <a:cubicBezTo>
                        <a:pt x="272863" y="106470"/>
                        <a:pt x="267633" y="107156"/>
                        <a:pt x="262490" y="107756"/>
                      </a:cubicBezTo>
                      <a:cubicBezTo>
                        <a:pt x="259404" y="108185"/>
                        <a:pt x="256232" y="108613"/>
                        <a:pt x="253060" y="108871"/>
                      </a:cubicBezTo>
                      <a:cubicBezTo>
                        <a:pt x="250145" y="109214"/>
                        <a:pt x="247231" y="109470"/>
                        <a:pt x="244230" y="109728"/>
                      </a:cubicBezTo>
                      <a:cubicBezTo>
                        <a:pt x="229829" y="111014"/>
                        <a:pt x="214913" y="111699"/>
                        <a:pt x="199482" y="111699"/>
                      </a:cubicBezTo>
                      <a:cubicBezTo>
                        <a:pt x="192624" y="111699"/>
                        <a:pt x="185852" y="111528"/>
                        <a:pt x="179165" y="111271"/>
                      </a:cubicBezTo>
                      <a:cubicBezTo>
                        <a:pt x="176079" y="111271"/>
                        <a:pt x="173079" y="111014"/>
                        <a:pt x="170078" y="110842"/>
                      </a:cubicBezTo>
                      <a:cubicBezTo>
                        <a:pt x="164335" y="110500"/>
                        <a:pt x="158677" y="110071"/>
                        <a:pt x="153019" y="109556"/>
                      </a:cubicBezTo>
                      <a:cubicBezTo>
                        <a:pt x="150533" y="109385"/>
                        <a:pt x="148218" y="109128"/>
                        <a:pt x="145989" y="108871"/>
                      </a:cubicBezTo>
                      <a:cubicBezTo>
                        <a:pt x="142818" y="108613"/>
                        <a:pt x="139646" y="108185"/>
                        <a:pt x="136560" y="107756"/>
                      </a:cubicBezTo>
                      <a:cubicBezTo>
                        <a:pt x="131331" y="107070"/>
                        <a:pt x="126187" y="106384"/>
                        <a:pt x="121215" y="105613"/>
                      </a:cubicBezTo>
                      <a:cubicBezTo>
                        <a:pt x="117186" y="105013"/>
                        <a:pt x="113328" y="104241"/>
                        <a:pt x="109471" y="103556"/>
                      </a:cubicBezTo>
                      <a:cubicBezTo>
                        <a:pt x="102098" y="102184"/>
                        <a:pt x="94983" y="100641"/>
                        <a:pt x="88211" y="98841"/>
                      </a:cubicBezTo>
                      <a:cubicBezTo>
                        <a:pt x="85639" y="98155"/>
                        <a:pt x="83068" y="97469"/>
                        <a:pt x="80410" y="96783"/>
                      </a:cubicBezTo>
                      <a:cubicBezTo>
                        <a:pt x="78181" y="96183"/>
                        <a:pt x="75866" y="95498"/>
                        <a:pt x="73637" y="94898"/>
                      </a:cubicBezTo>
                      <a:cubicBezTo>
                        <a:pt x="70809" y="93954"/>
                        <a:pt x="67980" y="93183"/>
                        <a:pt x="65408" y="92240"/>
                      </a:cubicBezTo>
                      <a:cubicBezTo>
                        <a:pt x="58379" y="89840"/>
                        <a:pt x="51864" y="87268"/>
                        <a:pt x="45863" y="84525"/>
                      </a:cubicBezTo>
                      <a:cubicBezTo>
                        <a:pt x="41834" y="82724"/>
                        <a:pt x="37976" y="80753"/>
                        <a:pt x="34376" y="78781"/>
                      </a:cubicBezTo>
                      <a:cubicBezTo>
                        <a:pt x="32661" y="77838"/>
                        <a:pt x="31118" y="76981"/>
                        <a:pt x="29489" y="76038"/>
                      </a:cubicBezTo>
                      <a:cubicBezTo>
                        <a:pt x="29489" y="75866"/>
                        <a:pt x="29232" y="75866"/>
                        <a:pt x="29146" y="75781"/>
                      </a:cubicBezTo>
                      <a:cubicBezTo>
                        <a:pt x="16631" y="68066"/>
                        <a:pt x="7715" y="59407"/>
                        <a:pt x="3429" y="50149"/>
                      </a:cubicBezTo>
                      <a:cubicBezTo>
                        <a:pt x="1457" y="45863"/>
                        <a:pt x="343" y="41491"/>
                        <a:pt x="343" y="37033"/>
                      </a:cubicBezTo>
                      <a:close/>
                    </a:path>
                  </a:pathLst>
                </a:custGeom>
                <a:noFill/>
                <a:ln w="11144" cap="rnd">
                  <a:solidFill>
                    <a:srgbClr val="000000"/>
                  </a:solidFill>
                  <a:prstDash val="solid"/>
                  <a:round/>
                </a:ln>
              </p:spPr>
              <p:txBody>
                <a:bodyPr rtlCol="0" anchor="ctr"/>
                <a:lstStyle/>
                <a:p>
                  <a:endParaRPr lang="en-US"/>
                </a:p>
              </p:txBody>
            </p:sp>
            <p:sp>
              <p:nvSpPr>
                <p:cNvPr id="184" name="Freeform: Shape 183">
                  <a:extLst>
                    <a:ext uri="{FF2B5EF4-FFF2-40B4-BE49-F238E27FC236}">
                      <a16:creationId xmlns:a16="http://schemas.microsoft.com/office/drawing/2014/main" id="{563308BE-61E0-5E55-24BA-6298D333D75B}"/>
                    </a:ext>
                  </a:extLst>
                </p:cNvPr>
                <p:cNvSpPr/>
                <p:nvPr/>
              </p:nvSpPr>
              <p:spPr>
                <a:xfrm>
                  <a:off x="8099135" y="5892050"/>
                  <a:ext cx="2914" cy="2057"/>
                </a:xfrm>
                <a:custGeom>
                  <a:avLst/>
                  <a:gdLst>
                    <a:gd name="connsiteX0" fmla="*/ 0 w 2914"/>
                    <a:gd name="connsiteY0" fmla="*/ 0 h 2057"/>
                    <a:gd name="connsiteX1" fmla="*/ 2915 w 2914"/>
                    <a:gd name="connsiteY1" fmla="*/ 2057 h 2057"/>
                    <a:gd name="connsiteX2" fmla="*/ 0 w 2914"/>
                    <a:gd name="connsiteY2" fmla="*/ 0 h 2057"/>
                  </a:gdLst>
                  <a:ahLst/>
                  <a:cxnLst>
                    <a:cxn ang="0">
                      <a:pos x="connsiteX0" y="connsiteY0"/>
                    </a:cxn>
                    <a:cxn ang="0">
                      <a:pos x="connsiteX1" y="connsiteY1"/>
                    </a:cxn>
                    <a:cxn ang="0">
                      <a:pos x="connsiteX2" y="connsiteY2"/>
                    </a:cxn>
                  </a:cxnLst>
                  <a:rect l="l" t="t" r="r" b="b"/>
                  <a:pathLst>
                    <a:path w="2914" h="2057">
                      <a:moveTo>
                        <a:pt x="0" y="0"/>
                      </a:moveTo>
                      <a:cubicBezTo>
                        <a:pt x="943" y="686"/>
                        <a:pt x="1972" y="1371"/>
                        <a:pt x="2915" y="2057"/>
                      </a:cubicBezTo>
                      <a:cubicBezTo>
                        <a:pt x="1886" y="1371"/>
                        <a:pt x="943" y="686"/>
                        <a:pt x="0" y="0"/>
                      </a:cubicBezTo>
                      <a:close/>
                    </a:path>
                  </a:pathLst>
                </a:custGeom>
                <a:noFill/>
                <a:ln w="11144" cap="rnd">
                  <a:solidFill>
                    <a:srgbClr val="000000"/>
                  </a:solidFill>
                  <a:prstDash val="solid"/>
                  <a:round/>
                </a:ln>
              </p:spPr>
              <p:txBody>
                <a:bodyPr rtlCol="0" anchor="ctr"/>
                <a:lstStyle/>
                <a:p>
                  <a:endParaRPr lang="en-US"/>
                </a:p>
              </p:txBody>
            </p:sp>
            <p:sp>
              <p:nvSpPr>
                <p:cNvPr id="185" name="Freeform: Shape 184">
                  <a:extLst>
                    <a:ext uri="{FF2B5EF4-FFF2-40B4-BE49-F238E27FC236}">
                      <a16:creationId xmlns:a16="http://schemas.microsoft.com/office/drawing/2014/main" id="{86C9145E-D196-5E72-1EB6-F4B165A2B288}"/>
                    </a:ext>
                  </a:extLst>
                </p:cNvPr>
                <p:cNvSpPr/>
                <p:nvPr/>
              </p:nvSpPr>
              <p:spPr>
                <a:xfrm>
                  <a:off x="8095707" y="5889393"/>
                  <a:ext cx="3514" cy="2657"/>
                </a:xfrm>
                <a:custGeom>
                  <a:avLst/>
                  <a:gdLst>
                    <a:gd name="connsiteX0" fmla="*/ 0 w 3514"/>
                    <a:gd name="connsiteY0" fmla="*/ 0 h 2657"/>
                    <a:gd name="connsiteX1" fmla="*/ 3514 w 3514"/>
                    <a:gd name="connsiteY1" fmla="*/ 2657 h 2657"/>
                    <a:gd name="connsiteX2" fmla="*/ 0 w 3514"/>
                    <a:gd name="connsiteY2" fmla="*/ 0 h 2657"/>
                  </a:gdLst>
                  <a:ahLst/>
                  <a:cxnLst>
                    <a:cxn ang="0">
                      <a:pos x="connsiteX0" y="connsiteY0"/>
                    </a:cxn>
                    <a:cxn ang="0">
                      <a:pos x="connsiteX1" y="connsiteY1"/>
                    </a:cxn>
                    <a:cxn ang="0">
                      <a:pos x="connsiteX2" y="connsiteY2"/>
                    </a:cxn>
                  </a:cxnLst>
                  <a:rect l="l" t="t" r="r" b="b"/>
                  <a:pathLst>
                    <a:path w="3514" h="2657">
                      <a:moveTo>
                        <a:pt x="0" y="0"/>
                      </a:moveTo>
                      <a:cubicBezTo>
                        <a:pt x="1114" y="943"/>
                        <a:pt x="2314" y="1886"/>
                        <a:pt x="3514" y="2657"/>
                      </a:cubicBezTo>
                      <a:cubicBezTo>
                        <a:pt x="2314" y="1886"/>
                        <a:pt x="1114" y="943"/>
                        <a:pt x="0" y="0"/>
                      </a:cubicBezTo>
                      <a:close/>
                    </a:path>
                  </a:pathLst>
                </a:custGeom>
                <a:noFill/>
                <a:ln w="11144" cap="rnd">
                  <a:solidFill>
                    <a:srgbClr val="000000"/>
                  </a:solidFill>
                  <a:prstDash val="solid"/>
                  <a:round/>
                </a:ln>
              </p:spPr>
              <p:txBody>
                <a:bodyPr rtlCol="0" anchor="ctr"/>
                <a:lstStyle/>
                <a:p>
                  <a:endParaRPr lang="en-US"/>
                </a:p>
              </p:txBody>
            </p:sp>
            <p:sp>
              <p:nvSpPr>
                <p:cNvPr id="186" name="Freeform: Shape 185">
                  <a:extLst>
                    <a:ext uri="{FF2B5EF4-FFF2-40B4-BE49-F238E27FC236}">
                      <a16:creationId xmlns:a16="http://schemas.microsoft.com/office/drawing/2014/main" id="{C9450E8F-FC87-865A-C7EC-938B7D271E26}"/>
                    </a:ext>
                  </a:extLst>
                </p:cNvPr>
                <p:cNvSpPr/>
                <p:nvPr/>
              </p:nvSpPr>
              <p:spPr>
                <a:xfrm>
                  <a:off x="8089448" y="5883735"/>
                  <a:ext cx="6258" cy="5572"/>
                </a:xfrm>
                <a:custGeom>
                  <a:avLst/>
                  <a:gdLst>
                    <a:gd name="connsiteX0" fmla="*/ 0 w 6258"/>
                    <a:gd name="connsiteY0" fmla="*/ 0 h 5572"/>
                    <a:gd name="connsiteX1" fmla="*/ 6258 w 6258"/>
                    <a:gd name="connsiteY1" fmla="*/ 5572 h 5572"/>
                    <a:gd name="connsiteX2" fmla="*/ 0 w 6258"/>
                    <a:gd name="connsiteY2" fmla="*/ 0 h 5572"/>
                  </a:gdLst>
                  <a:ahLst/>
                  <a:cxnLst>
                    <a:cxn ang="0">
                      <a:pos x="connsiteX0" y="connsiteY0"/>
                    </a:cxn>
                    <a:cxn ang="0">
                      <a:pos x="connsiteX1" y="connsiteY1"/>
                    </a:cxn>
                    <a:cxn ang="0">
                      <a:pos x="connsiteX2" y="connsiteY2"/>
                    </a:cxn>
                  </a:cxnLst>
                  <a:rect l="l" t="t" r="r" b="b"/>
                  <a:pathLst>
                    <a:path w="6258" h="5572">
                      <a:moveTo>
                        <a:pt x="0" y="0"/>
                      </a:moveTo>
                      <a:cubicBezTo>
                        <a:pt x="1886" y="1886"/>
                        <a:pt x="3944" y="3772"/>
                        <a:pt x="6258" y="5572"/>
                      </a:cubicBezTo>
                      <a:cubicBezTo>
                        <a:pt x="3944" y="3858"/>
                        <a:pt x="1800" y="1972"/>
                        <a:pt x="0" y="0"/>
                      </a:cubicBezTo>
                      <a:close/>
                    </a:path>
                  </a:pathLst>
                </a:custGeom>
                <a:noFill/>
                <a:ln w="11144" cap="rnd">
                  <a:solidFill>
                    <a:srgbClr val="000000"/>
                  </a:solidFill>
                  <a:prstDash val="solid"/>
                  <a:round/>
                </a:ln>
              </p:spPr>
              <p:txBody>
                <a:bodyPr rtlCol="0" anchor="ctr"/>
                <a:lstStyle/>
                <a:p>
                  <a:endParaRPr lang="en-US"/>
                </a:p>
              </p:txBody>
            </p:sp>
          </p:grpSp>
          <p:grpSp>
            <p:nvGrpSpPr>
              <p:cNvPr id="54" name="Graphic 2">
                <a:extLst>
                  <a:ext uri="{FF2B5EF4-FFF2-40B4-BE49-F238E27FC236}">
                    <a16:creationId xmlns:a16="http://schemas.microsoft.com/office/drawing/2014/main" id="{D7164641-933D-2EBA-59D7-0467BEF3EBD8}"/>
                  </a:ext>
                </a:extLst>
              </p:cNvPr>
              <p:cNvGrpSpPr/>
              <p:nvPr/>
            </p:nvGrpSpPr>
            <p:grpSpPr>
              <a:xfrm>
                <a:off x="7991808" y="5780350"/>
                <a:ext cx="667111" cy="445941"/>
                <a:chOff x="7991808" y="5780350"/>
                <a:chExt cx="667111" cy="445941"/>
              </a:xfrm>
              <a:noFill/>
            </p:grpSpPr>
            <p:sp>
              <p:nvSpPr>
                <p:cNvPr id="55" name="Freeform: Shape 54">
                  <a:extLst>
                    <a:ext uri="{FF2B5EF4-FFF2-40B4-BE49-F238E27FC236}">
                      <a16:creationId xmlns:a16="http://schemas.microsoft.com/office/drawing/2014/main" id="{E7FB228A-CA68-EDCB-79AF-E7D695FBDEF3}"/>
                    </a:ext>
                  </a:extLst>
                </p:cNvPr>
                <p:cNvSpPr/>
                <p:nvPr/>
              </p:nvSpPr>
              <p:spPr>
                <a:xfrm>
                  <a:off x="8076847" y="6114764"/>
                  <a:ext cx="398192" cy="111528"/>
                </a:xfrm>
                <a:custGeom>
                  <a:avLst/>
                  <a:gdLst>
                    <a:gd name="connsiteX0" fmla="*/ 333041 w 398192"/>
                    <a:gd name="connsiteY0" fmla="*/ 18431 h 111528"/>
                    <a:gd name="connsiteX1" fmla="*/ 352758 w 398192"/>
                    <a:gd name="connsiteY1" fmla="*/ 10630 h 111528"/>
                    <a:gd name="connsiteX2" fmla="*/ 372389 w 398192"/>
                    <a:gd name="connsiteY2" fmla="*/ 0 h 111528"/>
                    <a:gd name="connsiteX3" fmla="*/ 398193 w 398192"/>
                    <a:gd name="connsiteY3" fmla="*/ 36862 h 111528"/>
                    <a:gd name="connsiteX4" fmla="*/ 391849 w 398192"/>
                    <a:gd name="connsiteY4" fmla="*/ 55550 h 111528"/>
                    <a:gd name="connsiteX5" fmla="*/ 199053 w 398192"/>
                    <a:gd name="connsiteY5" fmla="*/ 111528 h 111528"/>
                    <a:gd name="connsiteX6" fmla="*/ 0 w 398192"/>
                    <a:gd name="connsiteY6" fmla="*/ 36862 h 111528"/>
                    <a:gd name="connsiteX7" fmla="*/ 25889 w 398192"/>
                    <a:gd name="connsiteY7" fmla="*/ 0 h 111528"/>
                    <a:gd name="connsiteX8" fmla="*/ 28803 w 398192"/>
                    <a:gd name="connsiteY8" fmla="*/ 1886 h 111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192" h="111528">
                      <a:moveTo>
                        <a:pt x="333041" y="18431"/>
                      </a:moveTo>
                      <a:cubicBezTo>
                        <a:pt x="340071" y="16116"/>
                        <a:pt x="346672" y="13459"/>
                        <a:pt x="352758" y="10630"/>
                      </a:cubicBezTo>
                      <a:cubicBezTo>
                        <a:pt x="360131" y="7372"/>
                        <a:pt x="366646" y="3772"/>
                        <a:pt x="372389" y="0"/>
                      </a:cubicBezTo>
                      <a:cubicBezTo>
                        <a:pt x="388848" y="10887"/>
                        <a:pt x="398193" y="23403"/>
                        <a:pt x="398193" y="36862"/>
                      </a:cubicBezTo>
                      <a:cubicBezTo>
                        <a:pt x="398193" y="43291"/>
                        <a:pt x="396050" y="49635"/>
                        <a:pt x="391849" y="55550"/>
                      </a:cubicBezTo>
                      <a:cubicBezTo>
                        <a:pt x="369646" y="87782"/>
                        <a:pt x="291722" y="111528"/>
                        <a:pt x="199053" y="111528"/>
                      </a:cubicBezTo>
                      <a:cubicBezTo>
                        <a:pt x="89154" y="111528"/>
                        <a:pt x="0" y="78095"/>
                        <a:pt x="0" y="36862"/>
                      </a:cubicBezTo>
                      <a:cubicBezTo>
                        <a:pt x="0" y="23403"/>
                        <a:pt x="9430" y="10887"/>
                        <a:pt x="25889" y="0"/>
                      </a:cubicBezTo>
                      <a:cubicBezTo>
                        <a:pt x="26832" y="686"/>
                        <a:pt x="27775" y="1286"/>
                        <a:pt x="28803" y="1886"/>
                      </a:cubicBezTo>
                    </a:path>
                  </a:pathLst>
                </a:custGeom>
                <a:noFill/>
                <a:ln w="11144" cap="rnd">
                  <a:solidFill>
                    <a:srgbClr val="000000"/>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CC637D6C-B77B-2ACE-524C-DFCEC94C0F27}"/>
                    </a:ext>
                  </a:extLst>
                </p:cNvPr>
                <p:cNvSpPr/>
                <p:nvPr/>
              </p:nvSpPr>
              <p:spPr>
                <a:xfrm>
                  <a:off x="8380571" y="6135595"/>
                  <a:ext cx="22031" cy="5915"/>
                </a:xfrm>
                <a:custGeom>
                  <a:avLst/>
                  <a:gdLst>
                    <a:gd name="connsiteX0" fmla="*/ 0 w 22031"/>
                    <a:gd name="connsiteY0" fmla="*/ 5915 h 5915"/>
                    <a:gd name="connsiteX1" fmla="*/ 22031 w 22031"/>
                    <a:gd name="connsiteY1" fmla="*/ 0 h 5915"/>
                  </a:gdLst>
                  <a:ahLst/>
                  <a:cxnLst>
                    <a:cxn ang="0">
                      <a:pos x="connsiteX0" y="connsiteY0"/>
                    </a:cxn>
                    <a:cxn ang="0">
                      <a:pos x="connsiteX1" y="connsiteY1"/>
                    </a:cxn>
                  </a:cxnLst>
                  <a:rect l="l" t="t" r="r" b="b"/>
                  <a:pathLst>
                    <a:path w="22031" h="5915">
                      <a:moveTo>
                        <a:pt x="0" y="5915"/>
                      </a:moveTo>
                      <a:cubicBezTo>
                        <a:pt x="7801" y="4115"/>
                        <a:pt x="15088" y="2143"/>
                        <a:pt x="22031" y="0"/>
                      </a:cubicBezTo>
                    </a:path>
                  </a:pathLst>
                </a:custGeom>
                <a:noFill/>
                <a:ln w="11144" cap="rnd">
                  <a:solidFill>
                    <a:srgbClr val="000000"/>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D944901D-0270-2804-D059-CC77E7F33EBF}"/>
                    </a:ext>
                  </a:extLst>
                </p:cNvPr>
                <p:cNvSpPr/>
                <p:nvPr/>
              </p:nvSpPr>
              <p:spPr>
                <a:xfrm>
                  <a:off x="8246497" y="6151797"/>
                  <a:ext cx="9086" cy="428"/>
                </a:xfrm>
                <a:custGeom>
                  <a:avLst/>
                  <a:gdLst>
                    <a:gd name="connsiteX0" fmla="*/ 0 w 9086"/>
                    <a:gd name="connsiteY0" fmla="*/ 0 h 428"/>
                    <a:gd name="connsiteX1" fmla="*/ 9087 w 9086"/>
                    <a:gd name="connsiteY1" fmla="*/ 429 h 428"/>
                  </a:gdLst>
                  <a:ahLst/>
                  <a:cxnLst>
                    <a:cxn ang="0">
                      <a:pos x="connsiteX0" y="connsiteY0"/>
                    </a:cxn>
                    <a:cxn ang="0">
                      <a:pos x="connsiteX1" y="connsiteY1"/>
                    </a:cxn>
                  </a:cxnLst>
                  <a:rect l="l" t="t" r="r" b="b"/>
                  <a:pathLst>
                    <a:path w="9086" h="428">
                      <a:moveTo>
                        <a:pt x="0" y="0"/>
                      </a:moveTo>
                      <a:cubicBezTo>
                        <a:pt x="3001" y="172"/>
                        <a:pt x="6001" y="343"/>
                        <a:pt x="9087" y="429"/>
                      </a:cubicBezTo>
                    </a:path>
                  </a:pathLst>
                </a:custGeom>
                <a:noFill/>
                <a:ln w="11144" cap="rnd">
                  <a:solidFill>
                    <a:srgbClr val="000000"/>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9C5F83EB-D07A-7697-DA19-7D8DB196AA08}"/>
                    </a:ext>
                  </a:extLst>
                </p:cNvPr>
                <p:cNvSpPr/>
                <p:nvPr/>
              </p:nvSpPr>
              <p:spPr>
                <a:xfrm>
                  <a:off x="8150142" y="6135766"/>
                  <a:ext cx="14573" cy="3943"/>
                </a:xfrm>
                <a:custGeom>
                  <a:avLst/>
                  <a:gdLst>
                    <a:gd name="connsiteX0" fmla="*/ 0 w 14573"/>
                    <a:gd name="connsiteY0" fmla="*/ 0 h 3943"/>
                    <a:gd name="connsiteX1" fmla="*/ 6772 w 14573"/>
                    <a:gd name="connsiteY1" fmla="*/ 1886 h 3943"/>
                    <a:gd name="connsiteX2" fmla="*/ 14573 w 14573"/>
                    <a:gd name="connsiteY2" fmla="*/ 3944 h 3943"/>
                  </a:gdLst>
                  <a:ahLst/>
                  <a:cxnLst>
                    <a:cxn ang="0">
                      <a:pos x="connsiteX0" y="connsiteY0"/>
                    </a:cxn>
                    <a:cxn ang="0">
                      <a:pos x="connsiteX1" y="connsiteY1"/>
                    </a:cxn>
                    <a:cxn ang="0">
                      <a:pos x="connsiteX2" y="connsiteY2"/>
                    </a:cxn>
                  </a:cxnLst>
                  <a:rect l="l" t="t" r="r" b="b"/>
                  <a:pathLst>
                    <a:path w="14573" h="3943">
                      <a:moveTo>
                        <a:pt x="0" y="0"/>
                      </a:moveTo>
                      <a:cubicBezTo>
                        <a:pt x="2143" y="686"/>
                        <a:pt x="4458" y="1371"/>
                        <a:pt x="6772" y="1886"/>
                      </a:cubicBezTo>
                      <a:cubicBezTo>
                        <a:pt x="9258" y="2657"/>
                        <a:pt x="11916" y="3343"/>
                        <a:pt x="14573" y="3944"/>
                      </a:cubicBezTo>
                    </a:path>
                  </a:pathLst>
                </a:custGeom>
                <a:noFill/>
                <a:ln w="11144" cap="rnd">
                  <a:solidFill>
                    <a:srgbClr val="000000"/>
                  </a:solidFill>
                  <a:prstDash val="solid"/>
                  <a:round/>
                </a:ln>
              </p:spPr>
              <p:txBody>
                <a:bodyPr rtlCol="0" anchor="ctr"/>
                <a:lstStyle/>
                <a:p>
                  <a:endParaRPr lang="en-US"/>
                </a:p>
              </p:txBody>
            </p:sp>
            <p:sp>
              <p:nvSpPr>
                <p:cNvPr id="59" name="Freeform: Shape 58">
                  <a:extLst>
                    <a:ext uri="{FF2B5EF4-FFF2-40B4-BE49-F238E27FC236}">
                      <a16:creationId xmlns:a16="http://schemas.microsoft.com/office/drawing/2014/main" id="{2D3F6A9E-9115-CD5E-3118-59F6CBC4C8F7}"/>
                    </a:ext>
                  </a:extLst>
                </p:cNvPr>
                <p:cNvSpPr/>
                <p:nvPr/>
              </p:nvSpPr>
              <p:spPr>
                <a:xfrm>
                  <a:off x="8105993" y="6116907"/>
                  <a:ext cx="35918" cy="16202"/>
                </a:xfrm>
                <a:custGeom>
                  <a:avLst/>
                  <a:gdLst>
                    <a:gd name="connsiteX0" fmla="*/ 0 w 35918"/>
                    <a:gd name="connsiteY0" fmla="*/ 0 h 16202"/>
                    <a:gd name="connsiteX1" fmla="*/ 4886 w 35918"/>
                    <a:gd name="connsiteY1" fmla="*/ 2743 h 16202"/>
                    <a:gd name="connsiteX2" fmla="*/ 16374 w 35918"/>
                    <a:gd name="connsiteY2" fmla="*/ 8487 h 16202"/>
                    <a:gd name="connsiteX3" fmla="*/ 35919 w 35918"/>
                    <a:gd name="connsiteY3" fmla="*/ 16202 h 16202"/>
                  </a:gdLst>
                  <a:ahLst/>
                  <a:cxnLst>
                    <a:cxn ang="0">
                      <a:pos x="connsiteX0" y="connsiteY0"/>
                    </a:cxn>
                    <a:cxn ang="0">
                      <a:pos x="connsiteX1" y="connsiteY1"/>
                    </a:cxn>
                    <a:cxn ang="0">
                      <a:pos x="connsiteX2" y="connsiteY2"/>
                    </a:cxn>
                    <a:cxn ang="0">
                      <a:pos x="connsiteX3" y="connsiteY3"/>
                    </a:cxn>
                  </a:cxnLst>
                  <a:rect l="l" t="t" r="r" b="b"/>
                  <a:pathLst>
                    <a:path w="35918" h="16202">
                      <a:moveTo>
                        <a:pt x="0" y="0"/>
                      </a:moveTo>
                      <a:cubicBezTo>
                        <a:pt x="1629" y="943"/>
                        <a:pt x="3172" y="1886"/>
                        <a:pt x="4886" y="2743"/>
                      </a:cubicBezTo>
                      <a:cubicBezTo>
                        <a:pt x="8487" y="4715"/>
                        <a:pt x="12259" y="6687"/>
                        <a:pt x="16374" y="8487"/>
                      </a:cubicBezTo>
                      <a:cubicBezTo>
                        <a:pt x="22375" y="11230"/>
                        <a:pt x="28890" y="13802"/>
                        <a:pt x="35919" y="16202"/>
                      </a:cubicBezTo>
                    </a:path>
                  </a:pathLst>
                </a:custGeom>
                <a:noFill/>
                <a:ln w="11144" cap="rnd">
                  <a:solidFill>
                    <a:srgbClr val="000000"/>
                  </a:solidFill>
                  <a:prstDash val="solid"/>
                  <a:round/>
                </a:ln>
              </p:spPr>
              <p:txBody>
                <a:bodyPr rtlCol="0" anchor="ctr"/>
                <a:lstStyle/>
                <a:p>
                  <a:endParaRPr lang="en-US"/>
                </a:p>
              </p:txBody>
            </p:sp>
            <p:sp>
              <p:nvSpPr>
                <p:cNvPr id="60" name="Freeform: Shape 59">
                  <a:extLst>
                    <a:ext uri="{FF2B5EF4-FFF2-40B4-BE49-F238E27FC236}">
                      <a16:creationId xmlns:a16="http://schemas.microsoft.com/office/drawing/2014/main" id="{679F5EEC-88C7-5E6D-AEA2-737AE4BE74AE}"/>
                    </a:ext>
                  </a:extLst>
                </p:cNvPr>
                <p:cNvSpPr/>
                <p:nvPr/>
              </p:nvSpPr>
              <p:spPr>
                <a:xfrm>
                  <a:off x="8247011" y="6078159"/>
                  <a:ext cx="8572" cy="342"/>
                </a:xfrm>
                <a:custGeom>
                  <a:avLst/>
                  <a:gdLst>
                    <a:gd name="connsiteX0" fmla="*/ 0 w 8572"/>
                    <a:gd name="connsiteY0" fmla="*/ 0 h 342"/>
                    <a:gd name="connsiteX1" fmla="*/ 8573 w 8572"/>
                    <a:gd name="connsiteY1" fmla="*/ 343 h 342"/>
                  </a:gdLst>
                  <a:ahLst/>
                  <a:cxnLst>
                    <a:cxn ang="0">
                      <a:pos x="connsiteX0" y="connsiteY0"/>
                    </a:cxn>
                    <a:cxn ang="0">
                      <a:pos x="connsiteX1" y="connsiteY1"/>
                    </a:cxn>
                  </a:cxnLst>
                  <a:rect l="l" t="t" r="r" b="b"/>
                  <a:pathLst>
                    <a:path w="8572" h="342">
                      <a:moveTo>
                        <a:pt x="0" y="0"/>
                      </a:moveTo>
                      <a:cubicBezTo>
                        <a:pt x="2829" y="85"/>
                        <a:pt x="5658" y="257"/>
                        <a:pt x="8573" y="343"/>
                      </a:cubicBezTo>
                    </a:path>
                  </a:pathLst>
                </a:custGeom>
                <a:noFill/>
                <a:ln w="11144" cap="rnd">
                  <a:solidFill>
                    <a:srgbClr val="000000"/>
                  </a:solidFill>
                  <a:prstDash val="solid"/>
                  <a:round/>
                </a:ln>
              </p:spPr>
              <p:txBody>
                <a:bodyPr rtlCol="0" anchor="ctr"/>
                <a:lstStyle/>
                <a:p>
                  <a:endParaRPr lang="en-US"/>
                </a:p>
              </p:txBody>
            </p:sp>
            <p:sp>
              <p:nvSpPr>
                <p:cNvPr id="61" name="Freeform: Shape 60">
                  <a:extLst>
                    <a:ext uri="{FF2B5EF4-FFF2-40B4-BE49-F238E27FC236}">
                      <a16:creationId xmlns:a16="http://schemas.microsoft.com/office/drawing/2014/main" id="{9574D37E-C5B5-D772-12B4-29A613BEBA22}"/>
                    </a:ext>
                  </a:extLst>
                </p:cNvPr>
                <p:cNvSpPr/>
                <p:nvPr/>
              </p:nvSpPr>
              <p:spPr>
                <a:xfrm>
                  <a:off x="8102393" y="6041040"/>
                  <a:ext cx="428" cy="342"/>
                </a:xfrm>
                <a:custGeom>
                  <a:avLst/>
                  <a:gdLst>
                    <a:gd name="connsiteX0" fmla="*/ 0 w 428"/>
                    <a:gd name="connsiteY0" fmla="*/ 343 h 342"/>
                    <a:gd name="connsiteX1" fmla="*/ 429 w 428"/>
                    <a:gd name="connsiteY1" fmla="*/ 0 h 342"/>
                  </a:gdLst>
                  <a:ahLst/>
                  <a:cxnLst>
                    <a:cxn ang="0">
                      <a:pos x="connsiteX0" y="connsiteY0"/>
                    </a:cxn>
                    <a:cxn ang="0">
                      <a:pos x="connsiteX1" y="connsiteY1"/>
                    </a:cxn>
                  </a:cxnLst>
                  <a:rect l="l" t="t" r="r" b="b"/>
                  <a:pathLst>
                    <a:path w="428" h="342">
                      <a:moveTo>
                        <a:pt x="0" y="343"/>
                      </a:moveTo>
                      <a:cubicBezTo>
                        <a:pt x="0" y="343"/>
                        <a:pt x="257" y="86"/>
                        <a:pt x="429" y="0"/>
                      </a:cubicBezTo>
                    </a:path>
                  </a:pathLst>
                </a:custGeom>
                <a:noFill/>
                <a:ln w="11144" cap="rnd">
                  <a:solidFill>
                    <a:srgbClr val="000000"/>
                  </a:solidFill>
                  <a:prstDash val="solid"/>
                  <a:round/>
                </a:ln>
              </p:spPr>
              <p:txBody>
                <a:bodyPr rtlCol="0" anchor="ctr"/>
                <a:lstStyle/>
                <a:p>
                  <a:endParaRPr lang="en-US"/>
                </a:p>
              </p:txBody>
            </p:sp>
            <p:sp>
              <p:nvSpPr>
                <p:cNvPr id="62" name="Freeform: Shape 61">
                  <a:extLst>
                    <a:ext uri="{FF2B5EF4-FFF2-40B4-BE49-F238E27FC236}">
                      <a16:creationId xmlns:a16="http://schemas.microsoft.com/office/drawing/2014/main" id="{BB81D928-D6FE-2CA5-F65B-1D7005681D31}"/>
                    </a:ext>
                  </a:extLst>
                </p:cNvPr>
                <p:cNvSpPr/>
                <p:nvPr/>
              </p:nvSpPr>
              <p:spPr>
                <a:xfrm>
                  <a:off x="8076933" y="6041040"/>
                  <a:ext cx="398192" cy="111699"/>
                </a:xfrm>
                <a:custGeom>
                  <a:avLst/>
                  <a:gdLst>
                    <a:gd name="connsiteX0" fmla="*/ 372389 w 398192"/>
                    <a:gd name="connsiteY0" fmla="*/ 0 h 111699"/>
                    <a:gd name="connsiteX1" fmla="*/ 395792 w 398192"/>
                    <a:gd name="connsiteY1" fmla="*/ 25374 h 111699"/>
                    <a:gd name="connsiteX2" fmla="*/ 398193 w 398192"/>
                    <a:gd name="connsiteY2" fmla="*/ 36947 h 111699"/>
                    <a:gd name="connsiteX3" fmla="*/ 352758 w 398192"/>
                    <a:gd name="connsiteY3" fmla="*/ 84439 h 111699"/>
                    <a:gd name="connsiteX4" fmla="*/ 333041 w 398192"/>
                    <a:gd name="connsiteY4" fmla="*/ 92240 h 111699"/>
                    <a:gd name="connsiteX5" fmla="*/ 325755 w 398192"/>
                    <a:gd name="connsiteY5" fmla="*/ 94554 h 111699"/>
                    <a:gd name="connsiteX6" fmla="*/ 303724 w 398192"/>
                    <a:gd name="connsiteY6" fmla="*/ 100469 h 111699"/>
                    <a:gd name="connsiteX7" fmla="*/ 288808 w 398192"/>
                    <a:gd name="connsiteY7" fmla="*/ 103556 h 111699"/>
                    <a:gd name="connsiteX8" fmla="*/ 277492 w 398192"/>
                    <a:gd name="connsiteY8" fmla="*/ 105613 h 111699"/>
                    <a:gd name="connsiteX9" fmla="*/ 262147 w 398192"/>
                    <a:gd name="connsiteY9" fmla="*/ 107756 h 111699"/>
                    <a:gd name="connsiteX10" fmla="*/ 252717 w 398192"/>
                    <a:gd name="connsiteY10" fmla="*/ 108871 h 111699"/>
                    <a:gd name="connsiteX11" fmla="*/ 243888 w 398192"/>
                    <a:gd name="connsiteY11" fmla="*/ 109728 h 111699"/>
                    <a:gd name="connsiteX12" fmla="*/ 199139 w 398192"/>
                    <a:gd name="connsiteY12" fmla="*/ 111699 h 111699"/>
                    <a:gd name="connsiteX13" fmla="*/ 178822 w 398192"/>
                    <a:gd name="connsiteY13" fmla="*/ 111271 h 111699"/>
                    <a:gd name="connsiteX14" fmla="*/ 169735 w 398192"/>
                    <a:gd name="connsiteY14" fmla="*/ 110842 h 111699"/>
                    <a:gd name="connsiteX15" fmla="*/ 152676 w 398192"/>
                    <a:gd name="connsiteY15" fmla="*/ 109556 h 111699"/>
                    <a:gd name="connsiteX16" fmla="*/ 145647 w 398192"/>
                    <a:gd name="connsiteY16" fmla="*/ 108871 h 111699"/>
                    <a:gd name="connsiteX17" fmla="*/ 136217 w 398192"/>
                    <a:gd name="connsiteY17" fmla="*/ 107756 h 111699"/>
                    <a:gd name="connsiteX18" fmla="*/ 120872 w 398192"/>
                    <a:gd name="connsiteY18" fmla="*/ 105613 h 111699"/>
                    <a:gd name="connsiteX19" fmla="*/ 109128 w 398192"/>
                    <a:gd name="connsiteY19" fmla="*/ 103556 h 111699"/>
                    <a:gd name="connsiteX20" fmla="*/ 87868 w 398192"/>
                    <a:gd name="connsiteY20" fmla="*/ 98841 h 111699"/>
                    <a:gd name="connsiteX21" fmla="*/ 80067 w 398192"/>
                    <a:gd name="connsiteY21" fmla="*/ 96783 h 111699"/>
                    <a:gd name="connsiteX22" fmla="*/ 73295 w 398192"/>
                    <a:gd name="connsiteY22" fmla="*/ 94898 h 111699"/>
                    <a:gd name="connsiteX23" fmla="*/ 65065 w 398192"/>
                    <a:gd name="connsiteY23" fmla="*/ 92240 h 111699"/>
                    <a:gd name="connsiteX24" fmla="*/ 45520 w 398192"/>
                    <a:gd name="connsiteY24" fmla="*/ 84525 h 111699"/>
                    <a:gd name="connsiteX25" fmla="*/ 34033 w 398192"/>
                    <a:gd name="connsiteY25" fmla="*/ 78781 h 111699"/>
                    <a:gd name="connsiteX26" fmla="*/ 29146 w 398192"/>
                    <a:gd name="connsiteY26" fmla="*/ 76038 h 111699"/>
                    <a:gd name="connsiteX27" fmla="*/ 28803 w 398192"/>
                    <a:gd name="connsiteY27" fmla="*/ 75781 h 111699"/>
                    <a:gd name="connsiteX28" fmla="*/ 3086 w 398192"/>
                    <a:gd name="connsiteY28" fmla="*/ 50149 h 111699"/>
                    <a:gd name="connsiteX29" fmla="*/ 0 w 398192"/>
                    <a:gd name="connsiteY29" fmla="*/ 37033 h 111699"/>
                    <a:gd name="connsiteX30" fmla="*/ 25460 w 398192"/>
                    <a:gd name="connsiteY30" fmla="*/ 514 h 11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8192" h="111699">
                      <a:moveTo>
                        <a:pt x="372389" y="0"/>
                      </a:moveTo>
                      <a:cubicBezTo>
                        <a:pt x="384048" y="7715"/>
                        <a:pt x="392106" y="16202"/>
                        <a:pt x="395792" y="25374"/>
                      </a:cubicBezTo>
                      <a:cubicBezTo>
                        <a:pt x="397335" y="29146"/>
                        <a:pt x="398193" y="33004"/>
                        <a:pt x="398193" y="36947"/>
                      </a:cubicBezTo>
                      <a:cubicBezTo>
                        <a:pt x="398193" y="55035"/>
                        <a:pt x="381133" y="71580"/>
                        <a:pt x="352758" y="84439"/>
                      </a:cubicBezTo>
                      <a:cubicBezTo>
                        <a:pt x="346758" y="87182"/>
                        <a:pt x="340071" y="89754"/>
                        <a:pt x="333041" y="92240"/>
                      </a:cubicBezTo>
                      <a:cubicBezTo>
                        <a:pt x="330727" y="93011"/>
                        <a:pt x="328241" y="93783"/>
                        <a:pt x="325755" y="94554"/>
                      </a:cubicBezTo>
                      <a:cubicBezTo>
                        <a:pt x="318811" y="96698"/>
                        <a:pt x="311353" y="98755"/>
                        <a:pt x="303724" y="100469"/>
                      </a:cubicBezTo>
                      <a:cubicBezTo>
                        <a:pt x="298837" y="101584"/>
                        <a:pt x="293951" y="102613"/>
                        <a:pt x="288808" y="103556"/>
                      </a:cubicBezTo>
                      <a:cubicBezTo>
                        <a:pt x="285121" y="104327"/>
                        <a:pt x="281350" y="105013"/>
                        <a:pt x="277492" y="105613"/>
                      </a:cubicBezTo>
                      <a:cubicBezTo>
                        <a:pt x="272520" y="106470"/>
                        <a:pt x="267291" y="107156"/>
                        <a:pt x="262147" y="107756"/>
                      </a:cubicBezTo>
                      <a:cubicBezTo>
                        <a:pt x="259061" y="108185"/>
                        <a:pt x="255889" y="108528"/>
                        <a:pt x="252717" y="108871"/>
                      </a:cubicBezTo>
                      <a:cubicBezTo>
                        <a:pt x="249802" y="109214"/>
                        <a:pt x="246888" y="109470"/>
                        <a:pt x="243888" y="109728"/>
                      </a:cubicBezTo>
                      <a:cubicBezTo>
                        <a:pt x="229485" y="111014"/>
                        <a:pt x="214569" y="111699"/>
                        <a:pt x="199139" y="111699"/>
                      </a:cubicBezTo>
                      <a:cubicBezTo>
                        <a:pt x="192281" y="111699"/>
                        <a:pt x="185509" y="111528"/>
                        <a:pt x="178822" y="111271"/>
                      </a:cubicBezTo>
                      <a:cubicBezTo>
                        <a:pt x="175736" y="111271"/>
                        <a:pt x="172736" y="111014"/>
                        <a:pt x="169735" y="110842"/>
                      </a:cubicBezTo>
                      <a:cubicBezTo>
                        <a:pt x="163992" y="110500"/>
                        <a:pt x="158334" y="110071"/>
                        <a:pt x="152676" y="109556"/>
                      </a:cubicBezTo>
                      <a:cubicBezTo>
                        <a:pt x="150361" y="109385"/>
                        <a:pt x="147961" y="109128"/>
                        <a:pt x="145647" y="108871"/>
                      </a:cubicBezTo>
                      <a:cubicBezTo>
                        <a:pt x="142475" y="108528"/>
                        <a:pt x="139303" y="108185"/>
                        <a:pt x="136217" y="107756"/>
                      </a:cubicBezTo>
                      <a:cubicBezTo>
                        <a:pt x="130988" y="107070"/>
                        <a:pt x="125844" y="106384"/>
                        <a:pt x="120872" y="105613"/>
                      </a:cubicBezTo>
                      <a:cubicBezTo>
                        <a:pt x="116843" y="104927"/>
                        <a:pt x="112985" y="104241"/>
                        <a:pt x="109128" y="103556"/>
                      </a:cubicBezTo>
                      <a:cubicBezTo>
                        <a:pt x="101756" y="102184"/>
                        <a:pt x="94640" y="100641"/>
                        <a:pt x="87868" y="98841"/>
                      </a:cubicBezTo>
                      <a:cubicBezTo>
                        <a:pt x="85296" y="98155"/>
                        <a:pt x="82724" y="97469"/>
                        <a:pt x="80067" y="96783"/>
                      </a:cubicBezTo>
                      <a:cubicBezTo>
                        <a:pt x="77838" y="96183"/>
                        <a:pt x="75524" y="95498"/>
                        <a:pt x="73295" y="94898"/>
                      </a:cubicBezTo>
                      <a:cubicBezTo>
                        <a:pt x="70466" y="93954"/>
                        <a:pt x="67637" y="93183"/>
                        <a:pt x="65065" y="92240"/>
                      </a:cubicBezTo>
                      <a:cubicBezTo>
                        <a:pt x="58035" y="89840"/>
                        <a:pt x="51521" y="87268"/>
                        <a:pt x="45520" y="84525"/>
                      </a:cubicBezTo>
                      <a:cubicBezTo>
                        <a:pt x="41491" y="82724"/>
                        <a:pt x="37633" y="80753"/>
                        <a:pt x="34033" y="78781"/>
                      </a:cubicBezTo>
                      <a:cubicBezTo>
                        <a:pt x="32318" y="77838"/>
                        <a:pt x="30775" y="76981"/>
                        <a:pt x="29146" y="76038"/>
                      </a:cubicBezTo>
                      <a:cubicBezTo>
                        <a:pt x="29146" y="75866"/>
                        <a:pt x="28889" y="75866"/>
                        <a:pt x="28803" y="75781"/>
                      </a:cubicBezTo>
                      <a:cubicBezTo>
                        <a:pt x="16287" y="68066"/>
                        <a:pt x="7372" y="59407"/>
                        <a:pt x="3086" y="50149"/>
                      </a:cubicBezTo>
                      <a:cubicBezTo>
                        <a:pt x="1114" y="45863"/>
                        <a:pt x="0" y="41491"/>
                        <a:pt x="0" y="37033"/>
                      </a:cubicBezTo>
                      <a:cubicBezTo>
                        <a:pt x="0" y="23831"/>
                        <a:pt x="9258" y="11316"/>
                        <a:pt x="25460" y="514"/>
                      </a:cubicBezTo>
                    </a:path>
                  </a:pathLst>
                </a:custGeom>
                <a:noFill/>
                <a:ln w="11144" cap="rnd">
                  <a:solidFill>
                    <a:srgbClr val="000000"/>
                  </a:solidFill>
                  <a:prstDash val="solid"/>
                  <a:round/>
                </a:ln>
              </p:spPr>
              <p:txBody>
                <a:bodyPr rtlCol="0" anchor="ctr"/>
                <a:lstStyle/>
                <a:p>
                  <a:endParaRPr lang="en-US"/>
                </a:p>
              </p:txBody>
            </p:sp>
            <p:sp>
              <p:nvSpPr>
                <p:cNvPr id="63" name="Freeform: Shape 62">
                  <a:extLst>
                    <a:ext uri="{FF2B5EF4-FFF2-40B4-BE49-F238E27FC236}">
                      <a16:creationId xmlns:a16="http://schemas.microsoft.com/office/drawing/2014/main" id="{2F932B07-5660-877C-CD81-ABCFA83FB6FF}"/>
                    </a:ext>
                  </a:extLst>
                </p:cNvPr>
                <p:cNvSpPr/>
                <p:nvPr/>
              </p:nvSpPr>
              <p:spPr>
                <a:xfrm>
                  <a:off x="8076504" y="5967488"/>
                  <a:ext cx="398535" cy="111356"/>
                </a:xfrm>
                <a:custGeom>
                  <a:avLst/>
                  <a:gdLst>
                    <a:gd name="connsiteX0" fmla="*/ 346843 w 398535"/>
                    <a:gd name="connsiteY0" fmla="*/ 13287 h 111356"/>
                    <a:gd name="connsiteX1" fmla="*/ 353101 w 398535"/>
                    <a:gd name="connsiteY1" fmla="*/ 10630 h 111356"/>
                    <a:gd name="connsiteX2" fmla="*/ 362273 w 398535"/>
                    <a:gd name="connsiteY2" fmla="*/ 6087 h 111356"/>
                    <a:gd name="connsiteX3" fmla="*/ 372732 w 398535"/>
                    <a:gd name="connsiteY3" fmla="*/ 0 h 111356"/>
                    <a:gd name="connsiteX4" fmla="*/ 398535 w 398535"/>
                    <a:gd name="connsiteY4" fmla="*/ 36776 h 111356"/>
                    <a:gd name="connsiteX5" fmla="*/ 396821 w 398535"/>
                    <a:gd name="connsiteY5" fmla="*/ 46634 h 111356"/>
                    <a:gd name="connsiteX6" fmla="*/ 372732 w 398535"/>
                    <a:gd name="connsiteY6" fmla="*/ 73552 h 111356"/>
                    <a:gd name="connsiteX7" fmla="*/ 362273 w 398535"/>
                    <a:gd name="connsiteY7" fmla="*/ 79724 h 111356"/>
                    <a:gd name="connsiteX8" fmla="*/ 354473 w 398535"/>
                    <a:gd name="connsiteY8" fmla="*/ 83582 h 111356"/>
                    <a:gd name="connsiteX9" fmla="*/ 350358 w 398535"/>
                    <a:gd name="connsiteY9" fmla="*/ 85382 h 111356"/>
                    <a:gd name="connsiteX10" fmla="*/ 345986 w 398535"/>
                    <a:gd name="connsiteY10" fmla="*/ 87182 h 111356"/>
                    <a:gd name="connsiteX11" fmla="*/ 341528 w 398535"/>
                    <a:gd name="connsiteY11" fmla="*/ 88983 h 111356"/>
                    <a:gd name="connsiteX12" fmla="*/ 336899 w 398535"/>
                    <a:gd name="connsiteY12" fmla="*/ 90611 h 111356"/>
                    <a:gd name="connsiteX13" fmla="*/ 288979 w 398535"/>
                    <a:gd name="connsiteY13" fmla="*/ 103299 h 111356"/>
                    <a:gd name="connsiteX14" fmla="*/ 277663 w 398535"/>
                    <a:gd name="connsiteY14" fmla="*/ 105271 h 111356"/>
                    <a:gd name="connsiteX15" fmla="*/ 276806 w 398535"/>
                    <a:gd name="connsiteY15" fmla="*/ 105442 h 111356"/>
                    <a:gd name="connsiteX16" fmla="*/ 265576 w 398535"/>
                    <a:gd name="connsiteY16" fmla="*/ 106985 h 111356"/>
                    <a:gd name="connsiteX17" fmla="*/ 265404 w 398535"/>
                    <a:gd name="connsiteY17" fmla="*/ 106985 h 111356"/>
                    <a:gd name="connsiteX18" fmla="*/ 252803 w 398535"/>
                    <a:gd name="connsiteY18" fmla="*/ 108528 h 111356"/>
                    <a:gd name="connsiteX19" fmla="*/ 239858 w 398535"/>
                    <a:gd name="connsiteY19" fmla="*/ 109728 h 111356"/>
                    <a:gd name="connsiteX20" fmla="*/ 229571 w 398535"/>
                    <a:gd name="connsiteY20" fmla="*/ 110500 h 111356"/>
                    <a:gd name="connsiteX21" fmla="*/ 199225 w 398535"/>
                    <a:gd name="connsiteY21" fmla="*/ 111357 h 111356"/>
                    <a:gd name="connsiteX22" fmla="*/ 178908 w 398535"/>
                    <a:gd name="connsiteY22" fmla="*/ 110928 h 111356"/>
                    <a:gd name="connsiteX23" fmla="*/ 170336 w 398535"/>
                    <a:gd name="connsiteY23" fmla="*/ 110585 h 111356"/>
                    <a:gd name="connsiteX24" fmla="*/ 168964 w 398535"/>
                    <a:gd name="connsiteY24" fmla="*/ 110585 h 111356"/>
                    <a:gd name="connsiteX25" fmla="*/ 158591 w 398535"/>
                    <a:gd name="connsiteY25" fmla="*/ 109814 h 111356"/>
                    <a:gd name="connsiteX26" fmla="*/ 145733 w 398535"/>
                    <a:gd name="connsiteY26" fmla="*/ 108613 h 111356"/>
                    <a:gd name="connsiteX27" fmla="*/ 133131 w 398535"/>
                    <a:gd name="connsiteY27" fmla="*/ 107070 h 111356"/>
                    <a:gd name="connsiteX28" fmla="*/ 121815 w 398535"/>
                    <a:gd name="connsiteY28" fmla="*/ 105527 h 111356"/>
                    <a:gd name="connsiteX29" fmla="*/ 120872 w 398535"/>
                    <a:gd name="connsiteY29" fmla="*/ 105356 h 111356"/>
                    <a:gd name="connsiteX30" fmla="*/ 109128 w 398535"/>
                    <a:gd name="connsiteY30" fmla="*/ 103299 h 111356"/>
                    <a:gd name="connsiteX31" fmla="*/ 81439 w 398535"/>
                    <a:gd name="connsiteY31" fmla="*/ 96955 h 111356"/>
                    <a:gd name="connsiteX32" fmla="*/ 76295 w 398535"/>
                    <a:gd name="connsiteY32" fmla="*/ 95412 h 111356"/>
                    <a:gd name="connsiteX33" fmla="*/ 61636 w 398535"/>
                    <a:gd name="connsiteY33" fmla="*/ 90611 h 111356"/>
                    <a:gd name="connsiteX34" fmla="*/ 48263 w 398535"/>
                    <a:gd name="connsiteY34" fmla="*/ 85382 h 111356"/>
                    <a:gd name="connsiteX35" fmla="*/ 44148 w 398535"/>
                    <a:gd name="connsiteY35" fmla="*/ 83582 h 111356"/>
                    <a:gd name="connsiteX36" fmla="*/ 36347 w 398535"/>
                    <a:gd name="connsiteY36" fmla="*/ 79724 h 111356"/>
                    <a:gd name="connsiteX37" fmla="*/ 32661 w 398535"/>
                    <a:gd name="connsiteY37" fmla="*/ 77753 h 111356"/>
                    <a:gd name="connsiteX38" fmla="*/ 25889 w 398535"/>
                    <a:gd name="connsiteY38" fmla="*/ 73552 h 111356"/>
                    <a:gd name="connsiteX39" fmla="*/ 0 w 398535"/>
                    <a:gd name="connsiteY39" fmla="*/ 36776 h 111356"/>
                    <a:gd name="connsiteX40" fmla="*/ 5400 w 398535"/>
                    <a:gd name="connsiteY40" fmla="*/ 19374 h 11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98535" h="111356">
                      <a:moveTo>
                        <a:pt x="346843" y="13287"/>
                      </a:moveTo>
                      <a:cubicBezTo>
                        <a:pt x="348986" y="12430"/>
                        <a:pt x="351129" y="11487"/>
                        <a:pt x="353101" y="10630"/>
                      </a:cubicBezTo>
                      <a:cubicBezTo>
                        <a:pt x="356358" y="9173"/>
                        <a:pt x="359359" y="7715"/>
                        <a:pt x="362273" y="6087"/>
                      </a:cubicBezTo>
                      <a:cubicBezTo>
                        <a:pt x="366045" y="4115"/>
                        <a:pt x="369560" y="2057"/>
                        <a:pt x="372732" y="0"/>
                      </a:cubicBezTo>
                      <a:cubicBezTo>
                        <a:pt x="389191" y="10887"/>
                        <a:pt x="398535" y="23403"/>
                        <a:pt x="398535" y="36776"/>
                      </a:cubicBezTo>
                      <a:cubicBezTo>
                        <a:pt x="398535" y="40119"/>
                        <a:pt x="397935" y="43463"/>
                        <a:pt x="396821" y="46634"/>
                      </a:cubicBezTo>
                      <a:cubicBezTo>
                        <a:pt x="393477" y="56321"/>
                        <a:pt x="385077" y="65494"/>
                        <a:pt x="372732" y="73552"/>
                      </a:cubicBezTo>
                      <a:cubicBezTo>
                        <a:pt x="369560" y="75695"/>
                        <a:pt x="366045" y="77838"/>
                        <a:pt x="362273" y="79724"/>
                      </a:cubicBezTo>
                      <a:cubicBezTo>
                        <a:pt x="359788" y="81096"/>
                        <a:pt x="357302" y="82382"/>
                        <a:pt x="354473" y="83582"/>
                      </a:cubicBezTo>
                      <a:cubicBezTo>
                        <a:pt x="353101" y="84268"/>
                        <a:pt x="351815" y="84868"/>
                        <a:pt x="350358" y="85382"/>
                      </a:cubicBezTo>
                      <a:cubicBezTo>
                        <a:pt x="348900" y="86068"/>
                        <a:pt x="347529" y="86668"/>
                        <a:pt x="345986" y="87182"/>
                      </a:cubicBezTo>
                      <a:cubicBezTo>
                        <a:pt x="344528" y="87868"/>
                        <a:pt x="343071" y="88468"/>
                        <a:pt x="341528" y="88983"/>
                      </a:cubicBezTo>
                      <a:cubicBezTo>
                        <a:pt x="340157" y="89583"/>
                        <a:pt x="338528" y="90183"/>
                        <a:pt x="336899" y="90611"/>
                      </a:cubicBezTo>
                      <a:cubicBezTo>
                        <a:pt x="322754" y="95755"/>
                        <a:pt x="306638" y="100041"/>
                        <a:pt x="288979" y="103299"/>
                      </a:cubicBezTo>
                      <a:cubicBezTo>
                        <a:pt x="285293" y="104070"/>
                        <a:pt x="281521" y="104756"/>
                        <a:pt x="277663" y="105271"/>
                      </a:cubicBezTo>
                      <a:cubicBezTo>
                        <a:pt x="277320" y="105271"/>
                        <a:pt x="277063" y="105271"/>
                        <a:pt x="276806" y="105442"/>
                      </a:cubicBezTo>
                      <a:cubicBezTo>
                        <a:pt x="273120" y="106042"/>
                        <a:pt x="269348" y="106556"/>
                        <a:pt x="265576" y="106985"/>
                      </a:cubicBezTo>
                      <a:lnTo>
                        <a:pt x="265404" y="106985"/>
                      </a:lnTo>
                      <a:cubicBezTo>
                        <a:pt x="261290" y="107585"/>
                        <a:pt x="257089" y="108099"/>
                        <a:pt x="252803" y="108528"/>
                      </a:cubicBezTo>
                      <a:cubicBezTo>
                        <a:pt x="248517" y="109042"/>
                        <a:pt x="244230" y="109385"/>
                        <a:pt x="239858" y="109728"/>
                      </a:cubicBezTo>
                      <a:cubicBezTo>
                        <a:pt x="236429" y="110071"/>
                        <a:pt x="233000" y="110242"/>
                        <a:pt x="229571" y="110500"/>
                      </a:cubicBezTo>
                      <a:cubicBezTo>
                        <a:pt x="219713" y="111014"/>
                        <a:pt x="209511" y="111357"/>
                        <a:pt x="199225" y="111357"/>
                      </a:cubicBezTo>
                      <a:cubicBezTo>
                        <a:pt x="192366" y="111357"/>
                        <a:pt x="185594" y="111186"/>
                        <a:pt x="178908" y="110928"/>
                      </a:cubicBezTo>
                      <a:cubicBezTo>
                        <a:pt x="175993" y="110928"/>
                        <a:pt x="173164" y="110671"/>
                        <a:pt x="170336" y="110585"/>
                      </a:cubicBezTo>
                      <a:cubicBezTo>
                        <a:pt x="169821" y="110585"/>
                        <a:pt x="169392" y="110585"/>
                        <a:pt x="168964" y="110585"/>
                      </a:cubicBezTo>
                      <a:cubicBezTo>
                        <a:pt x="165449" y="110328"/>
                        <a:pt x="162020" y="110156"/>
                        <a:pt x="158591" y="109814"/>
                      </a:cubicBezTo>
                      <a:cubicBezTo>
                        <a:pt x="154219" y="109471"/>
                        <a:pt x="149933" y="109128"/>
                        <a:pt x="145733" y="108613"/>
                      </a:cubicBezTo>
                      <a:cubicBezTo>
                        <a:pt x="141446" y="108185"/>
                        <a:pt x="137160" y="107671"/>
                        <a:pt x="133131" y="107070"/>
                      </a:cubicBezTo>
                      <a:cubicBezTo>
                        <a:pt x="129273" y="106556"/>
                        <a:pt x="125501" y="106042"/>
                        <a:pt x="121815" y="105527"/>
                      </a:cubicBezTo>
                      <a:cubicBezTo>
                        <a:pt x="121472" y="105527"/>
                        <a:pt x="121129" y="105527"/>
                        <a:pt x="120872" y="105356"/>
                      </a:cubicBezTo>
                      <a:cubicBezTo>
                        <a:pt x="116843" y="104670"/>
                        <a:pt x="112985" y="103984"/>
                        <a:pt x="109128" y="103299"/>
                      </a:cubicBezTo>
                      <a:cubicBezTo>
                        <a:pt x="99355" y="101499"/>
                        <a:pt x="90182" y="99356"/>
                        <a:pt x="81439" y="96955"/>
                      </a:cubicBezTo>
                      <a:cubicBezTo>
                        <a:pt x="79638" y="96526"/>
                        <a:pt x="78010" y="96012"/>
                        <a:pt x="76295" y="95412"/>
                      </a:cubicBezTo>
                      <a:cubicBezTo>
                        <a:pt x="71237" y="93955"/>
                        <a:pt x="66265" y="92412"/>
                        <a:pt x="61636" y="90611"/>
                      </a:cubicBezTo>
                      <a:cubicBezTo>
                        <a:pt x="56921" y="88983"/>
                        <a:pt x="52464" y="87268"/>
                        <a:pt x="48263" y="85382"/>
                      </a:cubicBezTo>
                      <a:cubicBezTo>
                        <a:pt x="46891" y="84868"/>
                        <a:pt x="45520" y="84182"/>
                        <a:pt x="44148" y="83582"/>
                      </a:cubicBezTo>
                      <a:cubicBezTo>
                        <a:pt x="41491" y="82382"/>
                        <a:pt x="38919" y="81182"/>
                        <a:pt x="36347" y="79724"/>
                      </a:cubicBezTo>
                      <a:cubicBezTo>
                        <a:pt x="35061" y="79124"/>
                        <a:pt x="33861" y="78439"/>
                        <a:pt x="32661" y="77753"/>
                      </a:cubicBezTo>
                      <a:cubicBezTo>
                        <a:pt x="30261" y="76381"/>
                        <a:pt x="27946" y="75095"/>
                        <a:pt x="25889" y="73552"/>
                      </a:cubicBezTo>
                      <a:cubicBezTo>
                        <a:pt x="9430" y="62751"/>
                        <a:pt x="0" y="50235"/>
                        <a:pt x="0" y="36776"/>
                      </a:cubicBezTo>
                      <a:cubicBezTo>
                        <a:pt x="0" y="30776"/>
                        <a:pt x="1886" y="24946"/>
                        <a:pt x="5400" y="19374"/>
                      </a:cubicBezTo>
                    </a:path>
                  </a:pathLst>
                </a:custGeom>
                <a:noFill/>
                <a:ln w="11144" cap="rnd">
                  <a:solidFill>
                    <a:srgbClr val="000000"/>
                  </a:solidFill>
                  <a:prstDash val="solid"/>
                  <a:round/>
                </a:ln>
              </p:spPr>
              <p:txBody>
                <a:bodyPr rtlCol="0" anchor="ctr"/>
                <a:lstStyle/>
                <a:p>
                  <a:endParaRPr lang="en-US"/>
                </a:p>
              </p:txBody>
            </p:sp>
            <p:sp>
              <p:nvSpPr>
                <p:cNvPr id="64" name="Freeform: Shape 63">
                  <a:extLst>
                    <a:ext uri="{FF2B5EF4-FFF2-40B4-BE49-F238E27FC236}">
                      <a16:creationId xmlns:a16="http://schemas.microsoft.com/office/drawing/2014/main" id="{6E683114-D766-5D62-3CEE-4942D603E9FE}"/>
                    </a:ext>
                  </a:extLst>
                </p:cNvPr>
                <p:cNvSpPr/>
                <p:nvPr/>
              </p:nvSpPr>
              <p:spPr>
                <a:xfrm>
                  <a:off x="8380571" y="5990377"/>
                  <a:ext cx="14573" cy="3771"/>
                </a:xfrm>
                <a:custGeom>
                  <a:avLst/>
                  <a:gdLst>
                    <a:gd name="connsiteX0" fmla="*/ 0 w 14573"/>
                    <a:gd name="connsiteY0" fmla="*/ 3772 h 3771"/>
                    <a:gd name="connsiteX1" fmla="*/ 14573 w 14573"/>
                    <a:gd name="connsiteY1" fmla="*/ 0 h 3771"/>
                  </a:gdLst>
                  <a:ahLst/>
                  <a:cxnLst>
                    <a:cxn ang="0">
                      <a:pos x="connsiteX0" y="connsiteY0"/>
                    </a:cxn>
                    <a:cxn ang="0">
                      <a:pos x="connsiteX1" y="connsiteY1"/>
                    </a:cxn>
                  </a:cxnLst>
                  <a:rect l="l" t="t" r="r" b="b"/>
                  <a:pathLst>
                    <a:path w="14573" h="3771">
                      <a:moveTo>
                        <a:pt x="0" y="3772"/>
                      </a:moveTo>
                      <a:cubicBezTo>
                        <a:pt x="4972" y="2572"/>
                        <a:pt x="9859" y="1372"/>
                        <a:pt x="14573" y="0"/>
                      </a:cubicBezTo>
                    </a:path>
                  </a:pathLst>
                </a:custGeom>
                <a:noFill/>
                <a:ln w="11144" cap="rnd">
                  <a:solidFill>
                    <a:srgbClr val="000000"/>
                  </a:solidFill>
                  <a:prstDash val="solid"/>
                  <a:round/>
                </a:ln>
              </p:spPr>
              <p:txBody>
                <a:bodyPr rtlCol="0" anchor="ctr"/>
                <a:lstStyle/>
                <a:p>
                  <a:endParaRPr lang="en-US"/>
                </a:p>
              </p:txBody>
            </p:sp>
            <p:sp>
              <p:nvSpPr>
                <p:cNvPr id="65" name="Freeform: Shape 64">
                  <a:extLst>
                    <a:ext uri="{FF2B5EF4-FFF2-40B4-BE49-F238E27FC236}">
                      <a16:creationId xmlns:a16="http://schemas.microsoft.com/office/drawing/2014/main" id="{38F72F0E-1025-328C-C48D-5F371258AEB2}"/>
                    </a:ext>
                  </a:extLst>
                </p:cNvPr>
                <p:cNvSpPr/>
                <p:nvPr/>
              </p:nvSpPr>
              <p:spPr>
                <a:xfrm>
                  <a:off x="8247011" y="6004521"/>
                  <a:ext cx="8572" cy="342"/>
                </a:xfrm>
                <a:custGeom>
                  <a:avLst/>
                  <a:gdLst>
                    <a:gd name="connsiteX0" fmla="*/ 0 w 8572"/>
                    <a:gd name="connsiteY0" fmla="*/ 0 h 342"/>
                    <a:gd name="connsiteX1" fmla="*/ 8573 w 8572"/>
                    <a:gd name="connsiteY1" fmla="*/ 343 h 342"/>
                  </a:gdLst>
                  <a:ahLst/>
                  <a:cxnLst>
                    <a:cxn ang="0">
                      <a:pos x="connsiteX0" y="connsiteY0"/>
                    </a:cxn>
                    <a:cxn ang="0">
                      <a:pos x="connsiteX1" y="connsiteY1"/>
                    </a:cxn>
                  </a:cxnLst>
                  <a:rect l="l" t="t" r="r" b="b"/>
                  <a:pathLst>
                    <a:path w="8572" h="342">
                      <a:moveTo>
                        <a:pt x="0" y="0"/>
                      </a:moveTo>
                      <a:cubicBezTo>
                        <a:pt x="2829" y="86"/>
                        <a:pt x="5658" y="257"/>
                        <a:pt x="8573" y="343"/>
                      </a:cubicBezTo>
                    </a:path>
                  </a:pathLst>
                </a:custGeom>
                <a:noFill/>
                <a:ln w="11144" cap="rnd">
                  <a:solidFill>
                    <a:srgbClr val="000000"/>
                  </a:solidFill>
                  <a:prstDash val="solid"/>
                  <a:round/>
                </a:ln>
              </p:spPr>
              <p:txBody>
                <a:bodyPr rtlCol="0" anchor="ctr"/>
                <a:lstStyle/>
                <a:p>
                  <a:endParaRPr lang="en-US"/>
                </a:p>
              </p:txBody>
            </p:sp>
            <p:sp>
              <p:nvSpPr>
                <p:cNvPr id="66" name="Freeform: Shape 65">
                  <a:extLst>
                    <a:ext uri="{FF2B5EF4-FFF2-40B4-BE49-F238E27FC236}">
                      <a16:creationId xmlns:a16="http://schemas.microsoft.com/office/drawing/2014/main" id="{6956C7BE-CA9D-6A30-73ED-22BD198DA691}"/>
                    </a:ext>
                  </a:extLst>
                </p:cNvPr>
                <p:cNvSpPr/>
                <p:nvPr/>
              </p:nvSpPr>
              <p:spPr>
                <a:xfrm>
                  <a:off x="8156914" y="5990377"/>
                  <a:ext cx="7801" cy="2057"/>
                </a:xfrm>
                <a:custGeom>
                  <a:avLst/>
                  <a:gdLst>
                    <a:gd name="connsiteX0" fmla="*/ 0 w 7801"/>
                    <a:gd name="connsiteY0" fmla="*/ 0 h 2057"/>
                    <a:gd name="connsiteX1" fmla="*/ 7801 w 7801"/>
                    <a:gd name="connsiteY1" fmla="*/ 2058 h 2057"/>
                  </a:gdLst>
                  <a:ahLst/>
                  <a:cxnLst>
                    <a:cxn ang="0">
                      <a:pos x="connsiteX0" y="connsiteY0"/>
                    </a:cxn>
                    <a:cxn ang="0">
                      <a:pos x="connsiteX1" y="connsiteY1"/>
                    </a:cxn>
                  </a:cxnLst>
                  <a:rect l="l" t="t" r="r" b="b"/>
                  <a:pathLst>
                    <a:path w="7801" h="2057">
                      <a:moveTo>
                        <a:pt x="0" y="0"/>
                      </a:moveTo>
                      <a:cubicBezTo>
                        <a:pt x="2486" y="772"/>
                        <a:pt x="5144" y="1458"/>
                        <a:pt x="7801" y="2058"/>
                      </a:cubicBezTo>
                    </a:path>
                  </a:pathLst>
                </a:custGeom>
                <a:noFill/>
                <a:ln w="11144" cap="rnd">
                  <a:solidFill>
                    <a:srgbClr val="000000"/>
                  </a:solidFill>
                  <a:prstDash val="solid"/>
                  <a:round/>
                </a:ln>
              </p:spPr>
              <p:txBody>
                <a:bodyPr rtlCol="0" anchor="ctr"/>
                <a:lstStyle/>
                <a:p>
                  <a:endParaRPr lang="en-US"/>
                </a:p>
              </p:txBody>
            </p:sp>
            <p:sp>
              <p:nvSpPr>
                <p:cNvPr id="67" name="Freeform: Shape 66">
                  <a:extLst>
                    <a:ext uri="{FF2B5EF4-FFF2-40B4-BE49-F238E27FC236}">
                      <a16:creationId xmlns:a16="http://schemas.microsoft.com/office/drawing/2014/main" id="{62CAB4DB-8E76-7E37-8BDE-72F9C41BDB6C}"/>
                    </a:ext>
                  </a:extLst>
                </p:cNvPr>
                <p:cNvSpPr/>
                <p:nvPr/>
              </p:nvSpPr>
              <p:spPr>
                <a:xfrm>
                  <a:off x="8113280" y="5973575"/>
                  <a:ext cx="15173" cy="7114"/>
                </a:xfrm>
                <a:custGeom>
                  <a:avLst/>
                  <a:gdLst>
                    <a:gd name="connsiteX0" fmla="*/ 0 w 15173"/>
                    <a:gd name="connsiteY0" fmla="*/ 0 h 7114"/>
                    <a:gd name="connsiteX1" fmla="*/ 9087 w 15173"/>
                    <a:gd name="connsiteY1" fmla="*/ 4543 h 7114"/>
                    <a:gd name="connsiteX2" fmla="*/ 15173 w 15173"/>
                    <a:gd name="connsiteY2" fmla="*/ 7115 h 7114"/>
                  </a:gdLst>
                  <a:ahLst/>
                  <a:cxnLst>
                    <a:cxn ang="0">
                      <a:pos x="connsiteX0" y="connsiteY0"/>
                    </a:cxn>
                    <a:cxn ang="0">
                      <a:pos x="connsiteX1" y="connsiteY1"/>
                    </a:cxn>
                    <a:cxn ang="0">
                      <a:pos x="connsiteX2" y="connsiteY2"/>
                    </a:cxn>
                  </a:cxnLst>
                  <a:rect l="l" t="t" r="r" b="b"/>
                  <a:pathLst>
                    <a:path w="15173" h="7114">
                      <a:moveTo>
                        <a:pt x="0" y="0"/>
                      </a:moveTo>
                      <a:cubicBezTo>
                        <a:pt x="2829" y="1543"/>
                        <a:pt x="5915" y="3000"/>
                        <a:pt x="9087" y="4543"/>
                      </a:cubicBezTo>
                      <a:cubicBezTo>
                        <a:pt x="10973" y="5486"/>
                        <a:pt x="13116" y="6258"/>
                        <a:pt x="15173" y="7115"/>
                      </a:cubicBezTo>
                    </a:path>
                  </a:pathLst>
                </a:custGeom>
                <a:noFill/>
                <a:ln w="11144" cap="rnd">
                  <a:solidFill>
                    <a:srgbClr val="000000"/>
                  </a:solidFill>
                  <a:prstDash val="solid"/>
                  <a:round/>
                </a:ln>
              </p:spPr>
              <p:txBody>
                <a:bodyPr rtlCol="0" anchor="ctr"/>
                <a:lstStyle/>
                <a:p>
                  <a:endParaRPr lang="en-US"/>
                </a:p>
              </p:txBody>
            </p:sp>
            <p:sp>
              <p:nvSpPr>
                <p:cNvPr id="68" name="Freeform: Shape 67">
                  <a:extLst>
                    <a:ext uri="{FF2B5EF4-FFF2-40B4-BE49-F238E27FC236}">
                      <a16:creationId xmlns:a16="http://schemas.microsoft.com/office/drawing/2014/main" id="{24D8C330-C012-37A1-A3DB-44E7C34E816E}"/>
                    </a:ext>
                  </a:extLst>
                </p:cNvPr>
                <p:cNvSpPr/>
                <p:nvPr/>
              </p:nvSpPr>
              <p:spPr>
                <a:xfrm>
                  <a:off x="8105993" y="5969545"/>
                  <a:ext cx="4886" cy="2743"/>
                </a:xfrm>
                <a:custGeom>
                  <a:avLst/>
                  <a:gdLst>
                    <a:gd name="connsiteX0" fmla="*/ 0 w 4886"/>
                    <a:gd name="connsiteY0" fmla="*/ 0 h 2743"/>
                    <a:gd name="connsiteX1" fmla="*/ 4886 w 4886"/>
                    <a:gd name="connsiteY1" fmla="*/ 2743 h 2743"/>
                  </a:gdLst>
                  <a:ahLst/>
                  <a:cxnLst>
                    <a:cxn ang="0">
                      <a:pos x="connsiteX0" y="connsiteY0"/>
                    </a:cxn>
                    <a:cxn ang="0">
                      <a:pos x="connsiteX1" y="connsiteY1"/>
                    </a:cxn>
                  </a:cxnLst>
                  <a:rect l="l" t="t" r="r" b="b"/>
                  <a:pathLst>
                    <a:path w="4886" h="2743">
                      <a:moveTo>
                        <a:pt x="0" y="0"/>
                      </a:moveTo>
                      <a:cubicBezTo>
                        <a:pt x="1629" y="943"/>
                        <a:pt x="3172" y="1800"/>
                        <a:pt x="4886" y="2743"/>
                      </a:cubicBezTo>
                    </a:path>
                  </a:pathLst>
                </a:custGeom>
                <a:noFill/>
                <a:ln w="11144" cap="rnd">
                  <a:solidFill>
                    <a:srgbClr val="000000"/>
                  </a:solidFill>
                  <a:prstDash val="solid"/>
                  <a:round/>
                </a:ln>
              </p:spPr>
              <p:txBody>
                <a:bodyPr rtlCol="0" anchor="ctr"/>
                <a:lstStyle/>
                <a:p>
                  <a:endParaRPr lang="en-US"/>
                </a:p>
              </p:txBody>
            </p:sp>
            <p:sp>
              <p:nvSpPr>
                <p:cNvPr id="69" name="Freeform: Shape 68">
                  <a:extLst>
                    <a:ext uri="{FF2B5EF4-FFF2-40B4-BE49-F238E27FC236}">
                      <a16:creationId xmlns:a16="http://schemas.microsoft.com/office/drawing/2014/main" id="{CF203720-A982-FEDC-7FF9-3B9F4A08CC94}"/>
                    </a:ext>
                  </a:extLst>
                </p:cNvPr>
                <p:cNvSpPr/>
                <p:nvPr/>
              </p:nvSpPr>
              <p:spPr>
                <a:xfrm>
                  <a:off x="8082334" y="5967488"/>
                  <a:ext cx="23316" cy="19373"/>
                </a:xfrm>
                <a:custGeom>
                  <a:avLst/>
                  <a:gdLst>
                    <a:gd name="connsiteX0" fmla="*/ 0 w 23316"/>
                    <a:gd name="connsiteY0" fmla="*/ 19374 h 19373"/>
                    <a:gd name="connsiteX1" fmla="*/ 20403 w 23316"/>
                    <a:gd name="connsiteY1" fmla="*/ 0 h 19373"/>
                    <a:gd name="connsiteX2" fmla="*/ 23317 w 23316"/>
                    <a:gd name="connsiteY2" fmla="*/ 1800 h 19373"/>
                  </a:gdLst>
                  <a:ahLst/>
                  <a:cxnLst>
                    <a:cxn ang="0">
                      <a:pos x="connsiteX0" y="connsiteY0"/>
                    </a:cxn>
                    <a:cxn ang="0">
                      <a:pos x="connsiteX1" y="connsiteY1"/>
                    </a:cxn>
                    <a:cxn ang="0">
                      <a:pos x="connsiteX2" y="connsiteY2"/>
                    </a:cxn>
                  </a:cxnLst>
                  <a:rect l="l" t="t" r="r" b="b"/>
                  <a:pathLst>
                    <a:path w="23316" h="19373">
                      <a:moveTo>
                        <a:pt x="0" y="19374"/>
                      </a:moveTo>
                      <a:cubicBezTo>
                        <a:pt x="4372" y="12430"/>
                        <a:pt x="11316" y="6001"/>
                        <a:pt x="20403" y="0"/>
                      </a:cubicBezTo>
                      <a:cubicBezTo>
                        <a:pt x="21345" y="686"/>
                        <a:pt x="22288" y="1286"/>
                        <a:pt x="23317" y="1800"/>
                      </a:cubicBezTo>
                    </a:path>
                  </a:pathLst>
                </a:custGeom>
                <a:noFill/>
                <a:ln w="11144" cap="rnd">
                  <a:solidFill>
                    <a:srgbClr val="000000"/>
                  </a:solidFill>
                  <a:prstDash val="solid"/>
                  <a:round/>
                </a:ln>
              </p:spPr>
              <p:txBody>
                <a:bodyPr rtlCol="0" anchor="ctr"/>
                <a:lstStyle/>
                <a:p>
                  <a:endParaRPr lang="en-US"/>
                </a:p>
              </p:txBody>
            </p:sp>
            <p:sp>
              <p:nvSpPr>
                <p:cNvPr id="70" name="Freeform: Shape 69">
                  <a:extLst>
                    <a:ext uri="{FF2B5EF4-FFF2-40B4-BE49-F238E27FC236}">
                      <a16:creationId xmlns:a16="http://schemas.microsoft.com/office/drawing/2014/main" id="{DC5DFBDB-A83D-7E17-E740-E76B913802DC}"/>
                    </a:ext>
                  </a:extLst>
                </p:cNvPr>
                <p:cNvSpPr/>
                <p:nvPr/>
              </p:nvSpPr>
              <p:spPr>
                <a:xfrm>
                  <a:off x="8436978" y="5899508"/>
                  <a:ext cx="4028" cy="2143"/>
                </a:xfrm>
                <a:custGeom>
                  <a:avLst/>
                  <a:gdLst>
                    <a:gd name="connsiteX0" fmla="*/ 0 w 4028"/>
                    <a:gd name="connsiteY0" fmla="*/ 2143 h 2143"/>
                    <a:gd name="connsiteX1" fmla="*/ 4029 w 4028"/>
                    <a:gd name="connsiteY1" fmla="*/ 0 h 2143"/>
                  </a:gdLst>
                  <a:ahLst/>
                  <a:cxnLst>
                    <a:cxn ang="0">
                      <a:pos x="connsiteX0" y="connsiteY0"/>
                    </a:cxn>
                    <a:cxn ang="0">
                      <a:pos x="connsiteX1" y="connsiteY1"/>
                    </a:cxn>
                  </a:cxnLst>
                  <a:rect l="l" t="t" r="r" b="b"/>
                  <a:pathLst>
                    <a:path w="4028" h="2143">
                      <a:moveTo>
                        <a:pt x="0" y="2143"/>
                      </a:moveTo>
                      <a:cubicBezTo>
                        <a:pt x="1371" y="1457"/>
                        <a:pt x="2743" y="772"/>
                        <a:pt x="4029" y="0"/>
                      </a:cubicBezTo>
                    </a:path>
                  </a:pathLst>
                </a:custGeom>
                <a:noFill/>
                <a:ln w="11144" cap="rnd">
                  <a:solidFill>
                    <a:srgbClr val="000000"/>
                  </a:solidFill>
                  <a:prstDash val="solid"/>
                  <a:round/>
                </a:ln>
              </p:spPr>
              <p:txBody>
                <a:bodyPr rtlCol="0" anchor="ctr"/>
                <a:lstStyle/>
                <a:p>
                  <a:endParaRPr lang="en-US"/>
                </a:p>
              </p:txBody>
            </p:sp>
            <p:sp>
              <p:nvSpPr>
                <p:cNvPr id="71" name="Freeform: Shape 70">
                  <a:extLst>
                    <a:ext uri="{FF2B5EF4-FFF2-40B4-BE49-F238E27FC236}">
                      <a16:creationId xmlns:a16="http://schemas.microsoft.com/office/drawing/2014/main" id="{279B502D-FF0C-B767-FDE4-98C651745A27}"/>
                    </a:ext>
                  </a:extLst>
                </p:cNvPr>
                <p:cNvSpPr/>
                <p:nvPr/>
              </p:nvSpPr>
              <p:spPr>
                <a:xfrm>
                  <a:off x="8429691" y="5903023"/>
                  <a:ext cx="4715" cy="2228"/>
                </a:xfrm>
                <a:custGeom>
                  <a:avLst/>
                  <a:gdLst>
                    <a:gd name="connsiteX0" fmla="*/ 0 w 4715"/>
                    <a:gd name="connsiteY0" fmla="*/ 2229 h 2228"/>
                    <a:gd name="connsiteX1" fmla="*/ 4715 w 4715"/>
                    <a:gd name="connsiteY1" fmla="*/ 0 h 2228"/>
                  </a:gdLst>
                  <a:ahLst/>
                  <a:cxnLst>
                    <a:cxn ang="0">
                      <a:pos x="connsiteX0" y="connsiteY0"/>
                    </a:cxn>
                    <a:cxn ang="0">
                      <a:pos x="connsiteX1" y="connsiteY1"/>
                    </a:cxn>
                  </a:cxnLst>
                  <a:rect l="l" t="t" r="r" b="b"/>
                  <a:pathLst>
                    <a:path w="4715" h="2228">
                      <a:moveTo>
                        <a:pt x="0" y="2229"/>
                      </a:moveTo>
                      <a:cubicBezTo>
                        <a:pt x="1629" y="1458"/>
                        <a:pt x="3172" y="772"/>
                        <a:pt x="4715" y="0"/>
                      </a:cubicBezTo>
                    </a:path>
                  </a:pathLst>
                </a:custGeom>
                <a:noFill/>
                <a:ln w="11144" cap="rnd">
                  <a:solidFill>
                    <a:srgbClr val="000000"/>
                  </a:solidFill>
                  <a:prstDash val="solid"/>
                  <a:round/>
                </a:ln>
              </p:spPr>
              <p:txBody>
                <a:bodyPr rtlCol="0" anchor="ctr"/>
                <a:lstStyle/>
                <a:p>
                  <a:endParaRPr lang="en-US"/>
                </a:p>
              </p:txBody>
            </p:sp>
            <p:sp>
              <p:nvSpPr>
                <p:cNvPr id="72" name="Freeform: Shape 71">
                  <a:extLst>
                    <a:ext uri="{FF2B5EF4-FFF2-40B4-BE49-F238E27FC236}">
                      <a16:creationId xmlns:a16="http://schemas.microsoft.com/office/drawing/2014/main" id="{CD1E803B-EDEA-C56A-3FE8-BA151A2A31C4}"/>
                    </a:ext>
                  </a:extLst>
                </p:cNvPr>
                <p:cNvSpPr/>
                <p:nvPr/>
              </p:nvSpPr>
              <p:spPr>
                <a:xfrm>
                  <a:off x="8379199" y="5908081"/>
                  <a:ext cx="44062" cy="13544"/>
                </a:xfrm>
                <a:custGeom>
                  <a:avLst/>
                  <a:gdLst>
                    <a:gd name="connsiteX0" fmla="*/ 0 w 44062"/>
                    <a:gd name="connsiteY0" fmla="*/ 13545 h 13544"/>
                    <a:gd name="connsiteX1" fmla="*/ 23403 w 44062"/>
                    <a:gd name="connsiteY1" fmla="*/ 7286 h 13544"/>
                    <a:gd name="connsiteX2" fmla="*/ 30603 w 44062"/>
                    <a:gd name="connsiteY2" fmla="*/ 4972 h 13544"/>
                    <a:gd name="connsiteX3" fmla="*/ 37547 w 44062"/>
                    <a:gd name="connsiteY3" fmla="*/ 2486 h 13544"/>
                    <a:gd name="connsiteX4" fmla="*/ 44062 w 44062"/>
                    <a:gd name="connsiteY4" fmla="*/ 0 h 13544"/>
                    <a:gd name="connsiteX5" fmla="*/ 44062 w 44062"/>
                    <a:gd name="connsiteY5" fmla="*/ 0 h 13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62" h="13544">
                      <a:moveTo>
                        <a:pt x="0" y="13545"/>
                      </a:moveTo>
                      <a:cubicBezTo>
                        <a:pt x="8143" y="11744"/>
                        <a:pt x="16031" y="9601"/>
                        <a:pt x="23403" y="7286"/>
                      </a:cubicBezTo>
                      <a:cubicBezTo>
                        <a:pt x="25803" y="6601"/>
                        <a:pt x="28289" y="5829"/>
                        <a:pt x="30603" y="4972"/>
                      </a:cubicBezTo>
                      <a:cubicBezTo>
                        <a:pt x="33004" y="4200"/>
                        <a:pt x="35319" y="3429"/>
                        <a:pt x="37547" y="2486"/>
                      </a:cubicBezTo>
                      <a:cubicBezTo>
                        <a:pt x="39776" y="1715"/>
                        <a:pt x="41919" y="943"/>
                        <a:pt x="44062" y="0"/>
                      </a:cubicBezTo>
                      <a:lnTo>
                        <a:pt x="44062" y="0"/>
                      </a:lnTo>
                    </a:path>
                  </a:pathLst>
                </a:custGeom>
                <a:noFill/>
                <a:ln w="11144" cap="rnd">
                  <a:solidFill>
                    <a:srgbClr val="000000"/>
                  </a:solidFill>
                  <a:prstDash val="solid"/>
                  <a:round/>
                </a:ln>
              </p:spPr>
              <p:txBody>
                <a:bodyPr rtlCol="0" anchor="ctr"/>
                <a:lstStyle/>
                <a:p>
                  <a:endParaRPr lang="en-US"/>
                </a:p>
              </p:txBody>
            </p:sp>
            <p:sp>
              <p:nvSpPr>
                <p:cNvPr id="73" name="Freeform: Shape 72">
                  <a:extLst>
                    <a:ext uri="{FF2B5EF4-FFF2-40B4-BE49-F238E27FC236}">
                      <a16:creationId xmlns:a16="http://schemas.microsoft.com/office/drawing/2014/main" id="{2D2CD153-5D79-021F-60A5-094AAF7A0F7C}"/>
                    </a:ext>
                  </a:extLst>
                </p:cNvPr>
                <p:cNvSpPr/>
                <p:nvPr/>
              </p:nvSpPr>
              <p:spPr>
                <a:xfrm>
                  <a:off x="8296389" y="5931655"/>
                  <a:ext cx="8829" cy="342"/>
                </a:xfrm>
                <a:custGeom>
                  <a:avLst/>
                  <a:gdLst>
                    <a:gd name="connsiteX0" fmla="*/ 0 w 8829"/>
                    <a:gd name="connsiteY0" fmla="*/ 343 h 342"/>
                    <a:gd name="connsiteX1" fmla="*/ 8830 w 8829"/>
                    <a:gd name="connsiteY1" fmla="*/ 0 h 342"/>
                  </a:gdLst>
                  <a:ahLst/>
                  <a:cxnLst>
                    <a:cxn ang="0">
                      <a:pos x="connsiteX0" y="connsiteY0"/>
                    </a:cxn>
                    <a:cxn ang="0">
                      <a:pos x="connsiteX1" y="connsiteY1"/>
                    </a:cxn>
                  </a:cxnLst>
                  <a:rect l="l" t="t" r="r" b="b"/>
                  <a:pathLst>
                    <a:path w="8829" h="342">
                      <a:moveTo>
                        <a:pt x="0" y="343"/>
                      </a:moveTo>
                      <a:cubicBezTo>
                        <a:pt x="3001" y="343"/>
                        <a:pt x="5915" y="86"/>
                        <a:pt x="8830" y="0"/>
                      </a:cubicBezTo>
                    </a:path>
                  </a:pathLst>
                </a:custGeom>
                <a:noFill/>
                <a:ln w="11144" cap="rnd">
                  <a:solidFill>
                    <a:srgbClr val="000000"/>
                  </a:solidFill>
                  <a:prstDash val="solid"/>
                  <a:round/>
                </a:ln>
              </p:spPr>
              <p:txBody>
                <a:bodyPr rtlCol="0" anchor="ctr"/>
                <a:lstStyle/>
                <a:p>
                  <a:endParaRPr lang="en-US"/>
                </a:p>
              </p:txBody>
            </p:sp>
            <p:sp>
              <p:nvSpPr>
                <p:cNvPr id="74" name="Freeform: Shape 73">
                  <a:extLst>
                    <a:ext uri="{FF2B5EF4-FFF2-40B4-BE49-F238E27FC236}">
                      <a16:creationId xmlns:a16="http://schemas.microsoft.com/office/drawing/2014/main" id="{B0F9D7F9-6F48-0BE5-56E3-E127AB2122B3}"/>
                    </a:ext>
                  </a:extLst>
                </p:cNvPr>
                <p:cNvSpPr/>
                <p:nvPr/>
              </p:nvSpPr>
              <p:spPr>
                <a:xfrm>
                  <a:off x="8246497" y="5931569"/>
                  <a:ext cx="9086" cy="428"/>
                </a:xfrm>
                <a:custGeom>
                  <a:avLst/>
                  <a:gdLst>
                    <a:gd name="connsiteX0" fmla="*/ 0 w 9086"/>
                    <a:gd name="connsiteY0" fmla="*/ 0 h 428"/>
                    <a:gd name="connsiteX1" fmla="*/ 9087 w 9086"/>
                    <a:gd name="connsiteY1" fmla="*/ 429 h 428"/>
                  </a:gdLst>
                  <a:ahLst/>
                  <a:cxnLst>
                    <a:cxn ang="0">
                      <a:pos x="connsiteX0" y="connsiteY0"/>
                    </a:cxn>
                    <a:cxn ang="0">
                      <a:pos x="connsiteX1" y="connsiteY1"/>
                    </a:cxn>
                  </a:cxnLst>
                  <a:rect l="l" t="t" r="r" b="b"/>
                  <a:pathLst>
                    <a:path w="9086" h="428">
                      <a:moveTo>
                        <a:pt x="0" y="0"/>
                      </a:moveTo>
                      <a:cubicBezTo>
                        <a:pt x="3001" y="172"/>
                        <a:pt x="6001" y="343"/>
                        <a:pt x="9087" y="429"/>
                      </a:cubicBezTo>
                    </a:path>
                  </a:pathLst>
                </a:custGeom>
                <a:noFill/>
                <a:ln w="11144" cap="rnd">
                  <a:solidFill>
                    <a:srgbClr val="000000"/>
                  </a:solidFill>
                  <a:prstDash val="solid"/>
                  <a:round/>
                </a:ln>
              </p:spPr>
              <p:txBody>
                <a:bodyPr rtlCol="0" anchor="ctr"/>
                <a:lstStyle/>
                <a:p>
                  <a:endParaRPr lang="en-US"/>
                </a:p>
              </p:txBody>
            </p:sp>
            <p:sp>
              <p:nvSpPr>
                <p:cNvPr id="75" name="Freeform: Shape 74">
                  <a:extLst>
                    <a:ext uri="{FF2B5EF4-FFF2-40B4-BE49-F238E27FC236}">
                      <a16:creationId xmlns:a16="http://schemas.microsoft.com/office/drawing/2014/main" id="{B805C752-AFB5-3FF6-0071-65B2E36E8559}"/>
                    </a:ext>
                  </a:extLst>
                </p:cNvPr>
                <p:cNvSpPr/>
                <p:nvPr/>
              </p:nvSpPr>
              <p:spPr>
                <a:xfrm>
                  <a:off x="8157686" y="5917768"/>
                  <a:ext cx="15173" cy="3771"/>
                </a:xfrm>
                <a:custGeom>
                  <a:avLst/>
                  <a:gdLst>
                    <a:gd name="connsiteX0" fmla="*/ 0 w 15173"/>
                    <a:gd name="connsiteY0" fmla="*/ 0 h 3771"/>
                    <a:gd name="connsiteX1" fmla="*/ 7030 w 15173"/>
                    <a:gd name="connsiteY1" fmla="*/ 1800 h 3771"/>
                    <a:gd name="connsiteX2" fmla="*/ 15173 w 15173"/>
                    <a:gd name="connsiteY2" fmla="*/ 3772 h 3771"/>
                  </a:gdLst>
                  <a:ahLst/>
                  <a:cxnLst>
                    <a:cxn ang="0">
                      <a:pos x="connsiteX0" y="connsiteY0"/>
                    </a:cxn>
                    <a:cxn ang="0">
                      <a:pos x="connsiteX1" y="connsiteY1"/>
                    </a:cxn>
                    <a:cxn ang="0">
                      <a:pos x="connsiteX2" y="connsiteY2"/>
                    </a:cxn>
                  </a:cxnLst>
                  <a:rect l="l" t="t" r="r" b="b"/>
                  <a:pathLst>
                    <a:path w="15173" h="3771">
                      <a:moveTo>
                        <a:pt x="0" y="0"/>
                      </a:moveTo>
                      <a:cubicBezTo>
                        <a:pt x="2229" y="686"/>
                        <a:pt x="4629" y="1286"/>
                        <a:pt x="7030" y="1800"/>
                      </a:cubicBezTo>
                      <a:cubicBezTo>
                        <a:pt x="9687" y="2572"/>
                        <a:pt x="12344" y="3258"/>
                        <a:pt x="15173" y="3772"/>
                      </a:cubicBezTo>
                    </a:path>
                  </a:pathLst>
                </a:custGeom>
                <a:noFill/>
                <a:ln w="11144" cap="rnd">
                  <a:solidFill>
                    <a:srgbClr val="000000"/>
                  </a:solidFill>
                  <a:prstDash val="solid"/>
                  <a:round/>
                </a:ln>
              </p:spPr>
              <p:txBody>
                <a:bodyPr rtlCol="0" anchor="ctr"/>
                <a:lstStyle/>
                <a:p>
                  <a:endParaRPr lang="en-US"/>
                </a:p>
              </p:txBody>
            </p:sp>
            <p:sp>
              <p:nvSpPr>
                <p:cNvPr id="76" name="Freeform: Shape 75">
                  <a:extLst>
                    <a:ext uri="{FF2B5EF4-FFF2-40B4-BE49-F238E27FC236}">
                      <a16:creationId xmlns:a16="http://schemas.microsoft.com/office/drawing/2014/main" id="{CF39EA19-24F1-EA08-BCBB-51883635FE41}"/>
                    </a:ext>
                  </a:extLst>
                </p:cNvPr>
                <p:cNvSpPr/>
                <p:nvPr/>
              </p:nvSpPr>
              <p:spPr>
                <a:xfrm>
                  <a:off x="8149371" y="5915367"/>
                  <a:ext cx="7543" cy="2143"/>
                </a:xfrm>
                <a:custGeom>
                  <a:avLst/>
                  <a:gdLst>
                    <a:gd name="connsiteX0" fmla="*/ 0 w 7543"/>
                    <a:gd name="connsiteY0" fmla="*/ 0 h 2143"/>
                    <a:gd name="connsiteX1" fmla="*/ 7543 w 7543"/>
                    <a:gd name="connsiteY1" fmla="*/ 2143 h 2143"/>
                  </a:gdLst>
                  <a:ahLst/>
                  <a:cxnLst>
                    <a:cxn ang="0">
                      <a:pos x="connsiteX0" y="connsiteY0"/>
                    </a:cxn>
                    <a:cxn ang="0">
                      <a:pos x="connsiteX1" y="connsiteY1"/>
                    </a:cxn>
                  </a:cxnLst>
                  <a:rect l="l" t="t" r="r" b="b"/>
                  <a:pathLst>
                    <a:path w="7543" h="2143">
                      <a:moveTo>
                        <a:pt x="0" y="0"/>
                      </a:moveTo>
                      <a:cubicBezTo>
                        <a:pt x="2400" y="772"/>
                        <a:pt x="4972" y="1543"/>
                        <a:pt x="7543" y="2143"/>
                      </a:cubicBezTo>
                    </a:path>
                  </a:pathLst>
                </a:custGeom>
                <a:noFill/>
                <a:ln w="11144" cap="rnd">
                  <a:solidFill>
                    <a:srgbClr val="000000"/>
                  </a:solidFill>
                  <a:prstDash val="solid"/>
                  <a:round/>
                </a:ln>
              </p:spPr>
              <p:txBody>
                <a:bodyPr rtlCol="0" anchor="ctr"/>
                <a:lstStyle/>
                <a:p>
                  <a:endParaRPr lang="en-US"/>
                </a:p>
              </p:txBody>
            </p:sp>
            <p:sp>
              <p:nvSpPr>
                <p:cNvPr id="77" name="Freeform: Shape 76">
                  <a:extLst>
                    <a:ext uri="{FF2B5EF4-FFF2-40B4-BE49-F238E27FC236}">
                      <a16:creationId xmlns:a16="http://schemas.microsoft.com/office/drawing/2014/main" id="{8148D587-893A-52DF-A1A0-EBC3567781E2}"/>
                    </a:ext>
                  </a:extLst>
                </p:cNvPr>
                <p:cNvSpPr/>
                <p:nvPr/>
              </p:nvSpPr>
              <p:spPr>
                <a:xfrm>
                  <a:off x="8135226" y="5910481"/>
                  <a:ext cx="12172" cy="4286"/>
                </a:xfrm>
                <a:custGeom>
                  <a:avLst/>
                  <a:gdLst>
                    <a:gd name="connsiteX0" fmla="*/ 0 w 12172"/>
                    <a:gd name="connsiteY0" fmla="*/ 0 h 4286"/>
                    <a:gd name="connsiteX1" fmla="*/ 6944 w 12172"/>
                    <a:gd name="connsiteY1" fmla="*/ 2486 h 4286"/>
                    <a:gd name="connsiteX2" fmla="*/ 12173 w 12172"/>
                    <a:gd name="connsiteY2" fmla="*/ 4286 h 4286"/>
                  </a:gdLst>
                  <a:ahLst/>
                  <a:cxnLst>
                    <a:cxn ang="0">
                      <a:pos x="connsiteX0" y="connsiteY0"/>
                    </a:cxn>
                    <a:cxn ang="0">
                      <a:pos x="connsiteX1" y="connsiteY1"/>
                    </a:cxn>
                    <a:cxn ang="0">
                      <a:pos x="connsiteX2" y="connsiteY2"/>
                    </a:cxn>
                  </a:cxnLst>
                  <a:rect l="l" t="t" r="r" b="b"/>
                  <a:pathLst>
                    <a:path w="12172" h="4286">
                      <a:moveTo>
                        <a:pt x="0" y="0"/>
                      </a:moveTo>
                      <a:cubicBezTo>
                        <a:pt x="2229" y="943"/>
                        <a:pt x="4629" y="1800"/>
                        <a:pt x="6944" y="2486"/>
                      </a:cubicBezTo>
                      <a:cubicBezTo>
                        <a:pt x="8744" y="3172"/>
                        <a:pt x="10458" y="3687"/>
                        <a:pt x="12173" y="4286"/>
                      </a:cubicBezTo>
                    </a:path>
                  </a:pathLst>
                </a:custGeom>
                <a:noFill/>
                <a:ln w="11144" cap="rnd">
                  <a:solidFill>
                    <a:srgbClr val="000000"/>
                  </a:solidFill>
                  <a:prstDash val="solid"/>
                  <a:round/>
                </a:ln>
              </p:spPr>
              <p:txBody>
                <a:bodyPr rtlCol="0" anchor="ctr"/>
                <a:lstStyle/>
                <a:p>
                  <a:endParaRPr lang="en-US"/>
                </a:p>
              </p:txBody>
            </p:sp>
            <p:sp>
              <p:nvSpPr>
                <p:cNvPr id="78" name="Freeform: Shape 77">
                  <a:extLst>
                    <a:ext uri="{FF2B5EF4-FFF2-40B4-BE49-F238E27FC236}">
                      <a16:creationId xmlns:a16="http://schemas.microsoft.com/office/drawing/2014/main" id="{99F7EA75-BF40-EA0E-1EF1-C5CD1DD62DF3}"/>
                    </a:ext>
                  </a:extLst>
                </p:cNvPr>
                <p:cNvSpPr/>
                <p:nvPr/>
              </p:nvSpPr>
              <p:spPr>
                <a:xfrm>
                  <a:off x="8116538" y="5902423"/>
                  <a:ext cx="5829" cy="2828"/>
                </a:xfrm>
                <a:custGeom>
                  <a:avLst/>
                  <a:gdLst>
                    <a:gd name="connsiteX0" fmla="*/ 0 w 5829"/>
                    <a:gd name="connsiteY0" fmla="*/ 0 h 2828"/>
                    <a:gd name="connsiteX1" fmla="*/ 5829 w 5829"/>
                    <a:gd name="connsiteY1" fmla="*/ 2829 h 2828"/>
                  </a:gdLst>
                  <a:ahLst/>
                  <a:cxnLst>
                    <a:cxn ang="0">
                      <a:pos x="connsiteX0" y="connsiteY0"/>
                    </a:cxn>
                    <a:cxn ang="0">
                      <a:pos x="connsiteX1" y="connsiteY1"/>
                    </a:cxn>
                  </a:cxnLst>
                  <a:rect l="l" t="t" r="r" b="b"/>
                  <a:pathLst>
                    <a:path w="5829" h="2828">
                      <a:moveTo>
                        <a:pt x="0" y="0"/>
                      </a:moveTo>
                      <a:cubicBezTo>
                        <a:pt x="1886" y="1029"/>
                        <a:pt x="3858" y="1886"/>
                        <a:pt x="5829" y="2829"/>
                      </a:cubicBezTo>
                    </a:path>
                  </a:pathLst>
                </a:custGeom>
                <a:noFill/>
                <a:ln w="11144" cap="rnd">
                  <a:solidFill>
                    <a:srgbClr val="000000"/>
                  </a:solidFill>
                  <a:prstDash val="solid"/>
                  <a:round/>
                </a:ln>
              </p:spPr>
              <p:txBody>
                <a:bodyPr rtlCol="0" anchor="ctr"/>
                <a:lstStyle/>
                <a:p>
                  <a:endParaRPr lang="en-US"/>
                </a:p>
              </p:txBody>
            </p:sp>
            <p:sp>
              <p:nvSpPr>
                <p:cNvPr id="79" name="Freeform: Shape 78">
                  <a:extLst>
                    <a:ext uri="{FF2B5EF4-FFF2-40B4-BE49-F238E27FC236}">
                      <a16:creationId xmlns:a16="http://schemas.microsoft.com/office/drawing/2014/main" id="{43141A36-9B01-B6F2-0720-8861BFBF0197}"/>
                    </a:ext>
                  </a:extLst>
                </p:cNvPr>
                <p:cNvSpPr/>
                <p:nvPr/>
              </p:nvSpPr>
              <p:spPr>
                <a:xfrm>
                  <a:off x="8110966" y="5899508"/>
                  <a:ext cx="5314" cy="2829"/>
                </a:xfrm>
                <a:custGeom>
                  <a:avLst/>
                  <a:gdLst>
                    <a:gd name="connsiteX0" fmla="*/ 0 w 5314"/>
                    <a:gd name="connsiteY0" fmla="*/ 0 h 2829"/>
                    <a:gd name="connsiteX1" fmla="*/ 5315 w 5314"/>
                    <a:gd name="connsiteY1" fmla="*/ 2829 h 2829"/>
                  </a:gdLst>
                  <a:ahLst/>
                  <a:cxnLst>
                    <a:cxn ang="0">
                      <a:pos x="connsiteX0" y="connsiteY0"/>
                    </a:cxn>
                    <a:cxn ang="0">
                      <a:pos x="connsiteX1" y="connsiteY1"/>
                    </a:cxn>
                  </a:cxnLst>
                  <a:rect l="l" t="t" r="r" b="b"/>
                  <a:pathLst>
                    <a:path w="5314" h="2829">
                      <a:moveTo>
                        <a:pt x="0" y="0"/>
                      </a:moveTo>
                      <a:cubicBezTo>
                        <a:pt x="1800" y="1029"/>
                        <a:pt x="3515" y="1886"/>
                        <a:pt x="5315" y="2829"/>
                      </a:cubicBezTo>
                    </a:path>
                  </a:pathLst>
                </a:custGeom>
                <a:noFill/>
                <a:ln w="11144" cap="rnd">
                  <a:solidFill>
                    <a:srgbClr val="000000"/>
                  </a:solidFill>
                  <a:prstDash val="solid"/>
                  <a:round/>
                </a:ln>
              </p:spPr>
              <p:txBody>
                <a:bodyPr rtlCol="0" anchor="ctr"/>
                <a:lstStyle/>
                <a:p>
                  <a:endParaRPr lang="en-US"/>
                </a:p>
              </p:txBody>
            </p:sp>
            <p:sp>
              <p:nvSpPr>
                <p:cNvPr id="80" name="Freeform: Shape 79">
                  <a:extLst>
                    <a:ext uri="{FF2B5EF4-FFF2-40B4-BE49-F238E27FC236}">
                      <a16:creationId xmlns:a16="http://schemas.microsoft.com/office/drawing/2014/main" id="{709C4710-BE15-9DD6-92D7-1021A3DCF205}"/>
                    </a:ext>
                  </a:extLst>
                </p:cNvPr>
                <p:cNvSpPr/>
                <p:nvPr/>
              </p:nvSpPr>
              <p:spPr>
                <a:xfrm>
                  <a:off x="8076847" y="5894193"/>
                  <a:ext cx="25288" cy="39604"/>
                </a:xfrm>
                <a:custGeom>
                  <a:avLst/>
                  <a:gdLst>
                    <a:gd name="connsiteX0" fmla="*/ 172 w 25288"/>
                    <a:gd name="connsiteY0" fmla="*/ 39605 h 39604"/>
                    <a:gd name="connsiteX1" fmla="*/ 172 w 25288"/>
                    <a:gd name="connsiteY1" fmla="*/ 39605 h 39604"/>
                    <a:gd name="connsiteX2" fmla="*/ 0 w 25288"/>
                    <a:gd name="connsiteY2" fmla="*/ 36433 h 39604"/>
                    <a:gd name="connsiteX3" fmla="*/ 25289 w 25288"/>
                    <a:gd name="connsiteY3" fmla="*/ 0 h 39604"/>
                  </a:gdLst>
                  <a:ahLst/>
                  <a:cxnLst>
                    <a:cxn ang="0">
                      <a:pos x="connsiteX0" y="connsiteY0"/>
                    </a:cxn>
                    <a:cxn ang="0">
                      <a:pos x="connsiteX1" y="connsiteY1"/>
                    </a:cxn>
                    <a:cxn ang="0">
                      <a:pos x="connsiteX2" y="connsiteY2"/>
                    </a:cxn>
                    <a:cxn ang="0">
                      <a:pos x="connsiteX3" y="connsiteY3"/>
                    </a:cxn>
                  </a:cxnLst>
                  <a:rect l="l" t="t" r="r" b="b"/>
                  <a:pathLst>
                    <a:path w="25288" h="39604">
                      <a:moveTo>
                        <a:pt x="172" y="39605"/>
                      </a:moveTo>
                      <a:lnTo>
                        <a:pt x="172" y="39605"/>
                      </a:lnTo>
                      <a:cubicBezTo>
                        <a:pt x="86" y="38490"/>
                        <a:pt x="0" y="37462"/>
                        <a:pt x="0" y="36433"/>
                      </a:cubicBezTo>
                      <a:cubicBezTo>
                        <a:pt x="0" y="23232"/>
                        <a:pt x="9173" y="10801"/>
                        <a:pt x="25289" y="0"/>
                      </a:cubicBezTo>
                    </a:path>
                  </a:pathLst>
                </a:custGeom>
                <a:noFill/>
                <a:ln w="11144" cap="rnd">
                  <a:solidFill>
                    <a:srgbClr val="000000"/>
                  </a:solidFill>
                  <a:prstDash val="solid"/>
                  <a:round/>
                </a:ln>
              </p:spPr>
              <p:txBody>
                <a:bodyPr rtlCol="0" anchor="ctr"/>
                <a:lstStyle/>
                <a:p>
                  <a:endParaRPr lang="en-US"/>
                </a:p>
              </p:txBody>
            </p:sp>
            <p:sp>
              <p:nvSpPr>
                <p:cNvPr id="81" name="Freeform: Shape 80">
                  <a:extLst>
                    <a:ext uri="{FF2B5EF4-FFF2-40B4-BE49-F238E27FC236}">
                      <a16:creationId xmlns:a16="http://schemas.microsoft.com/office/drawing/2014/main" id="{351C71AC-4E4C-CCF8-7E44-BA2C3C345379}"/>
                    </a:ext>
                  </a:extLst>
                </p:cNvPr>
                <p:cNvSpPr/>
                <p:nvPr/>
              </p:nvSpPr>
              <p:spPr>
                <a:xfrm>
                  <a:off x="8077019" y="5894108"/>
                  <a:ext cx="398106" cy="111099"/>
                </a:xfrm>
                <a:custGeom>
                  <a:avLst/>
                  <a:gdLst>
                    <a:gd name="connsiteX0" fmla="*/ 372818 w 398106"/>
                    <a:gd name="connsiteY0" fmla="*/ 0 h 111099"/>
                    <a:gd name="connsiteX1" fmla="*/ 398107 w 398106"/>
                    <a:gd name="connsiteY1" fmla="*/ 36433 h 111099"/>
                    <a:gd name="connsiteX2" fmla="*/ 381647 w 398106"/>
                    <a:gd name="connsiteY2" fmla="*/ 66094 h 111099"/>
                    <a:gd name="connsiteX3" fmla="*/ 361845 w 398106"/>
                    <a:gd name="connsiteY3" fmla="*/ 79381 h 111099"/>
                    <a:gd name="connsiteX4" fmla="*/ 352672 w 398106"/>
                    <a:gd name="connsiteY4" fmla="*/ 83925 h 111099"/>
                    <a:gd name="connsiteX5" fmla="*/ 346415 w 398106"/>
                    <a:gd name="connsiteY5" fmla="*/ 86582 h 111099"/>
                    <a:gd name="connsiteX6" fmla="*/ 318125 w 398106"/>
                    <a:gd name="connsiteY6" fmla="*/ 96184 h 111099"/>
                    <a:gd name="connsiteX7" fmla="*/ 303552 w 398106"/>
                    <a:gd name="connsiteY7" fmla="*/ 99955 h 111099"/>
                    <a:gd name="connsiteX8" fmla="*/ 288636 w 398106"/>
                    <a:gd name="connsiteY8" fmla="*/ 103042 h 111099"/>
                    <a:gd name="connsiteX9" fmla="*/ 277320 w 398106"/>
                    <a:gd name="connsiteY9" fmla="*/ 105013 h 111099"/>
                    <a:gd name="connsiteX10" fmla="*/ 275863 w 398106"/>
                    <a:gd name="connsiteY10" fmla="*/ 105271 h 111099"/>
                    <a:gd name="connsiteX11" fmla="*/ 265318 w 398106"/>
                    <a:gd name="connsiteY11" fmla="*/ 106814 h 111099"/>
                    <a:gd name="connsiteX12" fmla="*/ 265147 w 398106"/>
                    <a:gd name="connsiteY12" fmla="*/ 106814 h 111099"/>
                    <a:gd name="connsiteX13" fmla="*/ 252546 w 398106"/>
                    <a:gd name="connsiteY13" fmla="*/ 108271 h 111099"/>
                    <a:gd name="connsiteX14" fmla="*/ 239601 w 398106"/>
                    <a:gd name="connsiteY14" fmla="*/ 109471 h 111099"/>
                    <a:gd name="connsiteX15" fmla="*/ 229314 w 398106"/>
                    <a:gd name="connsiteY15" fmla="*/ 110242 h 111099"/>
                    <a:gd name="connsiteX16" fmla="*/ 198967 w 398106"/>
                    <a:gd name="connsiteY16" fmla="*/ 111100 h 111099"/>
                    <a:gd name="connsiteX17" fmla="*/ 178651 w 398106"/>
                    <a:gd name="connsiteY17" fmla="*/ 110671 h 111099"/>
                    <a:gd name="connsiteX18" fmla="*/ 170078 w 398106"/>
                    <a:gd name="connsiteY18" fmla="*/ 110328 h 111099"/>
                    <a:gd name="connsiteX19" fmla="*/ 168707 w 398106"/>
                    <a:gd name="connsiteY19" fmla="*/ 110328 h 111099"/>
                    <a:gd name="connsiteX20" fmla="*/ 158334 w 398106"/>
                    <a:gd name="connsiteY20" fmla="*/ 109557 h 111099"/>
                    <a:gd name="connsiteX21" fmla="*/ 145475 w 398106"/>
                    <a:gd name="connsiteY21" fmla="*/ 108357 h 111099"/>
                    <a:gd name="connsiteX22" fmla="*/ 132874 w 398106"/>
                    <a:gd name="connsiteY22" fmla="*/ 106899 h 111099"/>
                    <a:gd name="connsiteX23" fmla="*/ 122243 w 398106"/>
                    <a:gd name="connsiteY23" fmla="*/ 105356 h 111099"/>
                    <a:gd name="connsiteX24" fmla="*/ 120615 w 398106"/>
                    <a:gd name="connsiteY24" fmla="*/ 105099 h 111099"/>
                    <a:gd name="connsiteX25" fmla="*/ 108870 w 398106"/>
                    <a:gd name="connsiteY25" fmla="*/ 103042 h 111099"/>
                    <a:gd name="connsiteX26" fmla="*/ 87611 w 398106"/>
                    <a:gd name="connsiteY26" fmla="*/ 98327 h 111099"/>
                    <a:gd name="connsiteX27" fmla="*/ 79810 w 398106"/>
                    <a:gd name="connsiteY27" fmla="*/ 96269 h 111099"/>
                    <a:gd name="connsiteX28" fmla="*/ 51349 w 398106"/>
                    <a:gd name="connsiteY28" fmla="*/ 86582 h 111099"/>
                    <a:gd name="connsiteX29" fmla="*/ 45263 w 398106"/>
                    <a:gd name="connsiteY29" fmla="*/ 84010 h 111099"/>
                    <a:gd name="connsiteX30" fmla="*/ 36176 w 398106"/>
                    <a:gd name="connsiteY30" fmla="*/ 79467 h 111099"/>
                    <a:gd name="connsiteX31" fmla="*/ 33861 w 398106"/>
                    <a:gd name="connsiteY31" fmla="*/ 78181 h 111099"/>
                    <a:gd name="connsiteX32" fmla="*/ 28975 w 398106"/>
                    <a:gd name="connsiteY32" fmla="*/ 75438 h 111099"/>
                    <a:gd name="connsiteX33" fmla="*/ 28632 w 398106"/>
                    <a:gd name="connsiteY33" fmla="*/ 75181 h 111099"/>
                    <a:gd name="connsiteX34" fmla="*/ 0 w 398106"/>
                    <a:gd name="connsiteY34" fmla="*/ 39605 h 111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98106" h="111099">
                      <a:moveTo>
                        <a:pt x="372818" y="0"/>
                      </a:moveTo>
                      <a:cubicBezTo>
                        <a:pt x="388848" y="10887"/>
                        <a:pt x="398107" y="23232"/>
                        <a:pt x="398107" y="36433"/>
                      </a:cubicBezTo>
                      <a:cubicBezTo>
                        <a:pt x="398107" y="46977"/>
                        <a:pt x="392277" y="57093"/>
                        <a:pt x="381647" y="66094"/>
                      </a:cubicBezTo>
                      <a:cubicBezTo>
                        <a:pt x="376247" y="70895"/>
                        <a:pt x="369560" y="75267"/>
                        <a:pt x="361845" y="79381"/>
                      </a:cubicBezTo>
                      <a:cubicBezTo>
                        <a:pt x="358931" y="80839"/>
                        <a:pt x="355844" y="82382"/>
                        <a:pt x="352672" y="83925"/>
                      </a:cubicBezTo>
                      <a:cubicBezTo>
                        <a:pt x="350615" y="84868"/>
                        <a:pt x="348558" y="85725"/>
                        <a:pt x="346415" y="86582"/>
                      </a:cubicBezTo>
                      <a:cubicBezTo>
                        <a:pt x="337842" y="90183"/>
                        <a:pt x="328412" y="93355"/>
                        <a:pt x="318125" y="96184"/>
                      </a:cubicBezTo>
                      <a:cubicBezTo>
                        <a:pt x="313411" y="97555"/>
                        <a:pt x="308610" y="98755"/>
                        <a:pt x="303552" y="99955"/>
                      </a:cubicBezTo>
                      <a:cubicBezTo>
                        <a:pt x="298666" y="100984"/>
                        <a:pt x="293779" y="102098"/>
                        <a:pt x="288636" y="103042"/>
                      </a:cubicBezTo>
                      <a:cubicBezTo>
                        <a:pt x="284950" y="103813"/>
                        <a:pt x="281178" y="104499"/>
                        <a:pt x="277320" y="105013"/>
                      </a:cubicBezTo>
                      <a:cubicBezTo>
                        <a:pt x="276806" y="105013"/>
                        <a:pt x="276292" y="105185"/>
                        <a:pt x="275863" y="105271"/>
                      </a:cubicBezTo>
                      <a:cubicBezTo>
                        <a:pt x="272348" y="105870"/>
                        <a:pt x="268919" y="106384"/>
                        <a:pt x="265318" y="106814"/>
                      </a:cubicBezTo>
                      <a:lnTo>
                        <a:pt x="265147" y="106814"/>
                      </a:lnTo>
                      <a:cubicBezTo>
                        <a:pt x="261032" y="107414"/>
                        <a:pt x="256832" y="107928"/>
                        <a:pt x="252546" y="108271"/>
                      </a:cubicBezTo>
                      <a:cubicBezTo>
                        <a:pt x="248259" y="108785"/>
                        <a:pt x="243973" y="109128"/>
                        <a:pt x="239601" y="109471"/>
                      </a:cubicBezTo>
                      <a:cubicBezTo>
                        <a:pt x="236172" y="109814"/>
                        <a:pt x="232743" y="109985"/>
                        <a:pt x="229314" y="110242"/>
                      </a:cubicBezTo>
                      <a:cubicBezTo>
                        <a:pt x="219456" y="110757"/>
                        <a:pt x="209255" y="111100"/>
                        <a:pt x="198967" y="111100"/>
                      </a:cubicBezTo>
                      <a:cubicBezTo>
                        <a:pt x="192110" y="111100"/>
                        <a:pt x="185337" y="110928"/>
                        <a:pt x="178651" y="110671"/>
                      </a:cubicBezTo>
                      <a:cubicBezTo>
                        <a:pt x="175736" y="110671"/>
                        <a:pt x="172907" y="110414"/>
                        <a:pt x="170078" y="110328"/>
                      </a:cubicBezTo>
                      <a:cubicBezTo>
                        <a:pt x="169564" y="110328"/>
                        <a:pt x="169135" y="110328"/>
                        <a:pt x="168707" y="110328"/>
                      </a:cubicBezTo>
                      <a:cubicBezTo>
                        <a:pt x="165192" y="110071"/>
                        <a:pt x="161763" y="109900"/>
                        <a:pt x="158334" y="109557"/>
                      </a:cubicBezTo>
                      <a:cubicBezTo>
                        <a:pt x="153962" y="109214"/>
                        <a:pt x="149676" y="108871"/>
                        <a:pt x="145475" y="108357"/>
                      </a:cubicBezTo>
                      <a:cubicBezTo>
                        <a:pt x="141189" y="107928"/>
                        <a:pt x="136903" y="107414"/>
                        <a:pt x="132874" y="106899"/>
                      </a:cubicBezTo>
                      <a:cubicBezTo>
                        <a:pt x="129273" y="106470"/>
                        <a:pt x="125673" y="105956"/>
                        <a:pt x="122243" y="105356"/>
                      </a:cubicBezTo>
                      <a:cubicBezTo>
                        <a:pt x="121644" y="105356"/>
                        <a:pt x="121129" y="105185"/>
                        <a:pt x="120615" y="105099"/>
                      </a:cubicBezTo>
                      <a:cubicBezTo>
                        <a:pt x="116586" y="104413"/>
                        <a:pt x="112728" y="103727"/>
                        <a:pt x="108870" y="103042"/>
                      </a:cubicBezTo>
                      <a:cubicBezTo>
                        <a:pt x="101498" y="101756"/>
                        <a:pt x="94383" y="100127"/>
                        <a:pt x="87611" y="98327"/>
                      </a:cubicBezTo>
                      <a:cubicBezTo>
                        <a:pt x="85039" y="97641"/>
                        <a:pt x="82467" y="97041"/>
                        <a:pt x="79810" y="96269"/>
                      </a:cubicBezTo>
                      <a:cubicBezTo>
                        <a:pt x="69523" y="93440"/>
                        <a:pt x="60008" y="90183"/>
                        <a:pt x="51349" y="86582"/>
                      </a:cubicBezTo>
                      <a:cubicBezTo>
                        <a:pt x="49292" y="85725"/>
                        <a:pt x="47234" y="84782"/>
                        <a:pt x="45263" y="84010"/>
                      </a:cubicBezTo>
                      <a:cubicBezTo>
                        <a:pt x="42091" y="82553"/>
                        <a:pt x="39005" y="81096"/>
                        <a:pt x="36176" y="79467"/>
                      </a:cubicBezTo>
                      <a:cubicBezTo>
                        <a:pt x="35404" y="79039"/>
                        <a:pt x="34547" y="78610"/>
                        <a:pt x="33861" y="78181"/>
                      </a:cubicBezTo>
                      <a:cubicBezTo>
                        <a:pt x="32147" y="77238"/>
                        <a:pt x="30603" y="76295"/>
                        <a:pt x="28975" y="75438"/>
                      </a:cubicBezTo>
                      <a:cubicBezTo>
                        <a:pt x="28975" y="75267"/>
                        <a:pt x="28718" y="75267"/>
                        <a:pt x="28632" y="75181"/>
                      </a:cubicBezTo>
                      <a:cubicBezTo>
                        <a:pt x="11744" y="64722"/>
                        <a:pt x="1371" y="52635"/>
                        <a:pt x="0" y="39605"/>
                      </a:cubicBezTo>
                    </a:path>
                  </a:pathLst>
                </a:custGeom>
                <a:noFill/>
                <a:ln w="11144" cap="rnd">
                  <a:solidFill>
                    <a:srgbClr val="000000"/>
                  </a:solidFill>
                  <a:prstDash val="solid"/>
                  <a:round/>
                </a:ln>
              </p:spPr>
              <p:txBody>
                <a:bodyPr rtlCol="0" anchor="ctr"/>
                <a:lstStyle/>
                <a:p>
                  <a:endParaRPr lang="en-US"/>
                </a:p>
              </p:txBody>
            </p:sp>
            <p:sp>
              <p:nvSpPr>
                <p:cNvPr id="82" name="Freeform: Shape 81">
                  <a:extLst>
                    <a:ext uri="{FF2B5EF4-FFF2-40B4-BE49-F238E27FC236}">
                      <a16:creationId xmlns:a16="http://schemas.microsoft.com/office/drawing/2014/main" id="{398FE6CE-A20E-7691-22DA-E9738DF2502A}"/>
                    </a:ext>
                  </a:extLst>
                </p:cNvPr>
                <p:cNvSpPr/>
                <p:nvPr/>
              </p:nvSpPr>
              <p:spPr>
                <a:xfrm>
                  <a:off x="8076847" y="5783179"/>
                  <a:ext cx="398278" cy="149161"/>
                </a:xfrm>
                <a:custGeom>
                  <a:avLst/>
                  <a:gdLst>
                    <a:gd name="connsiteX0" fmla="*/ 12430 w 398278"/>
                    <a:gd name="connsiteY0" fmla="*/ 100555 h 149161"/>
                    <a:gd name="connsiteX1" fmla="*/ 0 w 398278"/>
                    <a:gd name="connsiteY1" fmla="*/ 74581 h 149161"/>
                    <a:gd name="connsiteX2" fmla="*/ 127387 w 398278"/>
                    <a:gd name="connsiteY2" fmla="*/ 4972 h 149161"/>
                    <a:gd name="connsiteX3" fmla="*/ 199139 w 398278"/>
                    <a:gd name="connsiteY3" fmla="*/ 0 h 149161"/>
                    <a:gd name="connsiteX4" fmla="*/ 398279 w 398278"/>
                    <a:gd name="connsiteY4" fmla="*/ 74667 h 149161"/>
                    <a:gd name="connsiteX5" fmla="*/ 398021 w 398278"/>
                    <a:gd name="connsiteY5" fmla="*/ 78524 h 149161"/>
                    <a:gd name="connsiteX6" fmla="*/ 372990 w 398278"/>
                    <a:gd name="connsiteY6" fmla="*/ 111014 h 149161"/>
                    <a:gd name="connsiteX7" fmla="*/ 364160 w 398278"/>
                    <a:gd name="connsiteY7" fmla="*/ 116329 h 149161"/>
                    <a:gd name="connsiteX8" fmla="*/ 360131 w 398278"/>
                    <a:gd name="connsiteY8" fmla="*/ 118472 h 149161"/>
                    <a:gd name="connsiteX9" fmla="*/ 357473 w 398278"/>
                    <a:gd name="connsiteY9" fmla="*/ 119843 h 149161"/>
                    <a:gd name="connsiteX10" fmla="*/ 352758 w 398278"/>
                    <a:gd name="connsiteY10" fmla="*/ 122072 h 149161"/>
                    <a:gd name="connsiteX11" fmla="*/ 346500 w 398278"/>
                    <a:gd name="connsiteY11" fmla="*/ 124730 h 149161"/>
                    <a:gd name="connsiteX12" fmla="*/ 346500 w 398278"/>
                    <a:gd name="connsiteY12" fmla="*/ 124730 h 149161"/>
                    <a:gd name="connsiteX13" fmla="*/ 339985 w 398278"/>
                    <a:gd name="connsiteY13" fmla="*/ 127216 h 149161"/>
                    <a:gd name="connsiteX14" fmla="*/ 333041 w 398278"/>
                    <a:gd name="connsiteY14" fmla="*/ 129702 h 149161"/>
                    <a:gd name="connsiteX15" fmla="*/ 325841 w 398278"/>
                    <a:gd name="connsiteY15" fmla="*/ 132017 h 149161"/>
                    <a:gd name="connsiteX16" fmla="*/ 302438 w 398278"/>
                    <a:gd name="connsiteY16" fmla="*/ 138274 h 149161"/>
                    <a:gd name="connsiteX17" fmla="*/ 288636 w 398278"/>
                    <a:gd name="connsiteY17" fmla="*/ 141104 h 149161"/>
                    <a:gd name="connsiteX18" fmla="*/ 278092 w 398278"/>
                    <a:gd name="connsiteY18" fmla="*/ 142989 h 149161"/>
                    <a:gd name="connsiteX19" fmla="*/ 267633 w 398278"/>
                    <a:gd name="connsiteY19" fmla="*/ 144532 h 149161"/>
                    <a:gd name="connsiteX20" fmla="*/ 263861 w 398278"/>
                    <a:gd name="connsiteY20" fmla="*/ 145047 h 149161"/>
                    <a:gd name="connsiteX21" fmla="*/ 254518 w 398278"/>
                    <a:gd name="connsiteY21" fmla="*/ 146161 h 149161"/>
                    <a:gd name="connsiteX22" fmla="*/ 252117 w 398278"/>
                    <a:gd name="connsiteY22" fmla="*/ 146418 h 149161"/>
                    <a:gd name="connsiteX23" fmla="*/ 240116 w 398278"/>
                    <a:gd name="connsiteY23" fmla="*/ 147533 h 149161"/>
                    <a:gd name="connsiteX24" fmla="*/ 228457 w 398278"/>
                    <a:gd name="connsiteY24" fmla="*/ 148390 h 149161"/>
                    <a:gd name="connsiteX25" fmla="*/ 219627 w 398278"/>
                    <a:gd name="connsiteY25" fmla="*/ 148733 h 149161"/>
                    <a:gd name="connsiteX26" fmla="*/ 199225 w 398278"/>
                    <a:gd name="connsiteY26" fmla="*/ 149162 h 149161"/>
                    <a:gd name="connsiteX27" fmla="*/ 178908 w 398278"/>
                    <a:gd name="connsiteY27" fmla="*/ 148733 h 149161"/>
                    <a:gd name="connsiteX28" fmla="*/ 169821 w 398278"/>
                    <a:gd name="connsiteY28" fmla="*/ 148304 h 149161"/>
                    <a:gd name="connsiteX29" fmla="*/ 158420 w 398278"/>
                    <a:gd name="connsiteY29" fmla="*/ 147533 h 149161"/>
                    <a:gd name="connsiteX30" fmla="*/ 146418 w 398278"/>
                    <a:gd name="connsiteY30" fmla="*/ 146418 h 149161"/>
                    <a:gd name="connsiteX31" fmla="*/ 144104 w 398278"/>
                    <a:gd name="connsiteY31" fmla="*/ 146161 h 149161"/>
                    <a:gd name="connsiteX32" fmla="*/ 133560 w 398278"/>
                    <a:gd name="connsiteY32" fmla="*/ 144875 h 149161"/>
                    <a:gd name="connsiteX33" fmla="*/ 130902 w 398278"/>
                    <a:gd name="connsiteY33" fmla="*/ 144532 h 149161"/>
                    <a:gd name="connsiteX34" fmla="*/ 120529 w 398278"/>
                    <a:gd name="connsiteY34" fmla="*/ 142989 h 149161"/>
                    <a:gd name="connsiteX35" fmla="*/ 109471 w 398278"/>
                    <a:gd name="connsiteY35" fmla="*/ 141104 h 149161"/>
                    <a:gd name="connsiteX36" fmla="*/ 96098 w 398278"/>
                    <a:gd name="connsiteY36" fmla="*/ 138360 h 149161"/>
                    <a:gd name="connsiteX37" fmla="*/ 87954 w 398278"/>
                    <a:gd name="connsiteY37" fmla="*/ 136389 h 149161"/>
                    <a:gd name="connsiteX38" fmla="*/ 80924 w 398278"/>
                    <a:gd name="connsiteY38" fmla="*/ 134588 h 149161"/>
                    <a:gd name="connsiteX39" fmla="*/ 80153 w 398278"/>
                    <a:gd name="connsiteY39" fmla="*/ 134331 h 149161"/>
                    <a:gd name="connsiteX40" fmla="*/ 72609 w 398278"/>
                    <a:gd name="connsiteY40" fmla="*/ 132188 h 149161"/>
                    <a:gd name="connsiteX41" fmla="*/ 70723 w 398278"/>
                    <a:gd name="connsiteY41" fmla="*/ 131588 h 149161"/>
                    <a:gd name="connsiteX42" fmla="*/ 65494 w 398278"/>
                    <a:gd name="connsiteY42" fmla="*/ 129788 h 149161"/>
                    <a:gd name="connsiteX43" fmla="*/ 58550 w 398278"/>
                    <a:gd name="connsiteY43" fmla="*/ 127301 h 149161"/>
                    <a:gd name="connsiteX44" fmla="*/ 45692 w 398278"/>
                    <a:gd name="connsiteY44" fmla="*/ 122072 h 149161"/>
                    <a:gd name="connsiteX45" fmla="*/ 39862 w 398278"/>
                    <a:gd name="connsiteY45" fmla="*/ 119244 h 149161"/>
                    <a:gd name="connsiteX46" fmla="*/ 39691 w 398278"/>
                    <a:gd name="connsiteY46" fmla="*/ 119244 h 149161"/>
                    <a:gd name="connsiteX47" fmla="*/ 34376 w 398278"/>
                    <a:gd name="connsiteY47" fmla="*/ 116415 h 149161"/>
                    <a:gd name="connsiteX48" fmla="*/ 26403 w 398278"/>
                    <a:gd name="connsiteY48" fmla="*/ 111614 h 14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98278" h="149161">
                      <a:moveTo>
                        <a:pt x="12430" y="100555"/>
                      </a:moveTo>
                      <a:cubicBezTo>
                        <a:pt x="4372" y="92412"/>
                        <a:pt x="0" y="83668"/>
                        <a:pt x="0" y="74581"/>
                      </a:cubicBezTo>
                      <a:cubicBezTo>
                        <a:pt x="0" y="42863"/>
                        <a:pt x="52806" y="15688"/>
                        <a:pt x="127387" y="4972"/>
                      </a:cubicBezTo>
                      <a:cubicBezTo>
                        <a:pt x="149590" y="1715"/>
                        <a:pt x="173765" y="0"/>
                        <a:pt x="199139" y="0"/>
                      </a:cubicBezTo>
                      <a:cubicBezTo>
                        <a:pt x="309124" y="0"/>
                        <a:pt x="398279" y="33433"/>
                        <a:pt x="398279" y="74667"/>
                      </a:cubicBezTo>
                      <a:cubicBezTo>
                        <a:pt x="398279" y="75952"/>
                        <a:pt x="398279" y="77238"/>
                        <a:pt x="398021" y="78524"/>
                      </a:cubicBezTo>
                      <a:cubicBezTo>
                        <a:pt x="396392" y="90354"/>
                        <a:pt x="387563" y="101327"/>
                        <a:pt x="372990" y="111014"/>
                      </a:cubicBezTo>
                      <a:cubicBezTo>
                        <a:pt x="370246" y="112814"/>
                        <a:pt x="367331" y="114700"/>
                        <a:pt x="364160" y="116329"/>
                      </a:cubicBezTo>
                      <a:cubicBezTo>
                        <a:pt x="362959" y="117101"/>
                        <a:pt x="361588" y="117872"/>
                        <a:pt x="360131" y="118472"/>
                      </a:cubicBezTo>
                      <a:cubicBezTo>
                        <a:pt x="359273" y="118986"/>
                        <a:pt x="358330" y="119415"/>
                        <a:pt x="357473" y="119843"/>
                      </a:cubicBezTo>
                      <a:cubicBezTo>
                        <a:pt x="355930" y="120615"/>
                        <a:pt x="354387" y="121301"/>
                        <a:pt x="352758" y="122072"/>
                      </a:cubicBezTo>
                      <a:cubicBezTo>
                        <a:pt x="350701" y="123015"/>
                        <a:pt x="348643" y="123873"/>
                        <a:pt x="346500" y="124730"/>
                      </a:cubicBezTo>
                      <a:cubicBezTo>
                        <a:pt x="346500" y="124730"/>
                        <a:pt x="346500" y="124730"/>
                        <a:pt x="346500" y="124730"/>
                      </a:cubicBezTo>
                      <a:cubicBezTo>
                        <a:pt x="344357" y="125587"/>
                        <a:pt x="342214" y="126444"/>
                        <a:pt x="339985" y="127216"/>
                      </a:cubicBezTo>
                      <a:cubicBezTo>
                        <a:pt x="337756" y="128073"/>
                        <a:pt x="335442" y="128930"/>
                        <a:pt x="333041" y="129702"/>
                      </a:cubicBezTo>
                      <a:cubicBezTo>
                        <a:pt x="330727" y="130474"/>
                        <a:pt x="328327" y="131331"/>
                        <a:pt x="325841" y="132017"/>
                      </a:cubicBezTo>
                      <a:cubicBezTo>
                        <a:pt x="318468" y="134246"/>
                        <a:pt x="310753" y="136389"/>
                        <a:pt x="302438" y="138274"/>
                      </a:cubicBezTo>
                      <a:cubicBezTo>
                        <a:pt x="297980" y="139303"/>
                        <a:pt x="293437" y="140160"/>
                        <a:pt x="288636" y="141104"/>
                      </a:cubicBezTo>
                      <a:cubicBezTo>
                        <a:pt x="285207" y="141789"/>
                        <a:pt x="281692" y="142389"/>
                        <a:pt x="278092" y="142989"/>
                      </a:cubicBezTo>
                      <a:cubicBezTo>
                        <a:pt x="274663" y="143589"/>
                        <a:pt x="271148" y="144104"/>
                        <a:pt x="267633" y="144532"/>
                      </a:cubicBezTo>
                      <a:cubicBezTo>
                        <a:pt x="266433" y="144704"/>
                        <a:pt x="265147" y="144875"/>
                        <a:pt x="263861" y="145047"/>
                      </a:cubicBezTo>
                      <a:cubicBezTo>
                        <a:pt x="260775" y="145476"/>
                        <a:pt x="257689" y="145818"/>
                        <a:pt x="254518" y="146161"/>
                      </a:cubicBezTo>
                      <a:cubicBezTo>
                        <a:pt x="253660" y="146161"/>
                        <a:pt x="252803" y="146333"/>
                        <a:pt x="252117" y="146418"/>
                      </a:cubicBezTo>
                      <a:cubicBezTo>
                        <a:pt x="248088" y="146847"/>
                        <a:pt x="244230" y="147190"/>
                        <a:pt x="240116" y="147533"/>
                      </a:cubicBezTo>
                      <a:cubicBezTo>
                        <a:pt x="236258" y="147876"/>
                        <a:pt x="232400" y="148133"/>
                        <a:pt x="228457" y="148390"/>
                      </a:cubicBezTo>
                      <a:cubicBezTo>
                        <a:pt x="225542" y="148390"/>
                        <a:pt x="222542" y="148647"/>
                        <a:pt x="219627" y="148733"/>
                      </a:cubicBezTo>
                      <a:cubicBezTo>
                        <a:pt x="212941" y="148990"/>
                        <a:pt x="206083" y="149162"/>
                        <a:pt x="199225" y="149162"/>
                      </a:cubicBezTo>
                      <a:cubicBezTo>
                        <a:pt x="192367" y="149162"/>
                        <a:pt x="185594" y="148990"/>
                        <a:pt x="178908" y="148733"/>
                      </a:cubicBezTo>
                      <a:cubicBezTo>
                        <a:pt x="175822" y="148733"/>
                        <a:pt x="172821" y="148476"/>
                        <a:pt x="169821" y="148304"/>
                      </a:cubicBezTo>
                      <a:cubicBezTo>
                        <a:pt x="165963" y="148133"/>
                        <a:pt x="162192" y="147876"/>
                        <a:pt x="158420" y="147533"/>
                      </a:cubicBezTo>
                      <a:cubicBezTo>
                        <a:pt x="154391" y="147190"/>
                        <a:pt x="150361" y="146847"/>
                        <a:pt x="146418" y="146418"/>
                      </a:cubicBezTo>
                      <a:cubicBezTo>
                        <a:pt x="145647" y="146418"/>
                        <a:pt x="144875" y="146247"/>
                        <a:pt x="144104" y="146161"/>
                      </a:cubicBezTo>
                      <a:cubicBezTo>
                        <a:pt x="140503" y="145818"/>
                        <a:pt x="136988" y="145390"/>
                        <a:pt x="133560" y="144875"/>
                      </a:cubicBezTo>
                      <a:cubicBezTo>
                        <a:pt x="132616" y="144875"/>
                        <a:pt x="131759" y="144618"/>
                        <a:pt x="130902" y="144532"/>
                      </a:cubicBezTo>
                      <a:cubicBezTo>
                        <a:pt x="127387" y="144018"/>
                        <a:pt x="123873" y="143504"/>
                        <a:pt x="120529" y="142989"/>
                      </a:cubicBezTo>
                      <a:cubicBezTo>
                        <a:pt x="116757" y="142389"/>
                        <a:pt x="113071" y="141704"/>
                        <a:pt x="109471" y="141104"/>
                      </a:cubicBezTo>
                      <a:cubicBezTo>
                        <a:pt x="104842" y="140246"/>
                        <a:pt x="100469" y="139389"/>
                        <a:pt x="96098" y="138360"/>
                      </a:cubicBezTo>
                      <a:cubicBezTo>
                        <a:pt x="93355" y="137674"/>
                        <a:pt x="90697" y="136988"/>
                        <a:pt x="87954" y="136389"/>
                      </a:cubicBezTo>
                      <a:cubicBezTo>
                        <a:pt x="85639" y="135789"/>
                        <a:pt x="83239" y="135189"/>
                        <a:pt x="80924" y="134588"/>
                      </a:cubicBezTo>
                      <a:cubicBezTo>
                        <a:pt x="80667" y="134588"/>
                        <a:pt x="80410" y="134417"/>
                        <a:pt x="80153" y="134331"/>
                      </a:cubicBezTo>
                      <a:cubicBezTo>
                        <a:pt x="77667" y="133646"/>
                        <a:pt x="75181" y="132874"/>
                        <a:pt x="72609" y="132188"/>
                      </a:cubicBezTo>
                      <a:cubicBezTo>
                        <a:pt x="71923" y="131931"/>
                        <a:pt x="71237" y="131759"/>
                        <a:pt x="70723" y="131588"/>
                      </a:cubicBezTo>
                      <a:cubicBezTo>
                        <a:pt x="68837" y="130988"/>
                        <a:pt x="67123" y="130388"/>
                        <a:pt x="65494" y="129788"/>
                      </a:cubicBezTo>
                      <a:cubicBezTo>
                        <a:pt x="63179" y="128930"/>
                        <a:pt x="60779" y="128159"/>
                        <a:pt x="58550" y="127301"/>
                      </a:cubicBezTo>
                      <a:cubicBezTo>
                        <a:pt x="54007" y="125673"/>
                        <a:pt x="49806" y="123873"/>
                        <a:pt x="45692" y="122072"/>
                      </a:cubicBezTo>
                      <a:cubicBezTo>
                        <a:pt x="43634" y="121129"/>
                        <a:pt x="41662" y="120272"/>
                        <a:pt x="39862" y="119244"/>
                      </a:cubicBezTo>
                      <a:cubicBezTo>
                        <a:pt x="39862" y="119244"/>
                        <a:pt x="39802" y="119244"/>
                        <a:pt x="39691" y="119244"/>
                      </a:cubicBezTo>
                      <a:cubicBezTo>
                        <a:pt x="37804" y="118300"/>
                        <a:pt x="36090" y="117358"/>
                        <a:pt x="34376" y="116415"/>
                      </a:cubicBezTo>
                      <a:cubicBezTo>
                        <a:pt x="31547" y="114958"/>
                        <a:pt x="28975" y="113329"/>
                        <a:pt x="26403" y="111614"/>
                      </a:cubicBezTo>
                    </a:path>
                  </a:pathLst>
                </a:custGeom>
                <a:noFill/>
                <a:ln w="11144" cap="rnd">
                  <a:solidFill>
                    <a:srgbClr val="000000"/>
                  </a:solidFill>
                  <a:prstDash val="solid"/>
                  <a:round/>
                </a:ln>
              </p:spPr>
              <p:txBody>
                <a:bodyPr rtlCol="0" anchor="ctr"/>
                <a:lstStyle/>
                <a:p>
                  <a:endParaRPr lang="en-US"/>
                </a:p>
              </p:txBody>
            </p:sp>
            <p:sp>
              <p:nvSpPr>
                <p:cNvPr id="83" name="Freeform: Shape 82">
                  <a:extLst>
                    <a:ext uri="{FF2B5EF4-FFF2-40B4-BE49-F238E27FC236}">
                      <a16:creationId xmlns:a16="http://schemas.microsoft.com/office/drawing/2014/main" id="{7D301832-B3E0-0AF6-6693-B721E84B4C69}"/>
                    </a:ext>
                  </a:extLst>
                </p:cNvPr>
                <p:cNvSpPr/>
                <p:nvPr/>
              </p:nvSpPr>
              <p:spPr>
                <a:xfrm>
                  <a:off x="8089448" y="5883820"/>
                  <a:ext cx="12687" cy="10287"/>
                </a:xfrm>
                <a:custGeom>
                  <a:avLst/>
                  <a:gdLst>
                    <a:gd name="connsiteX0" fmla="*/ 12688 w 12687"/>
                    <a:gd name="connsiteY0" fmla="*/ 10287 h 10287"/>
                    <a:gd name="connsiteX1" fmla="*/ 9773 w 12687"/>
                    <a:gd name="connsiteY1" fmla="*/ 8230 h 10287"/>
                    <a:gd name="connsiteX2" fmla="*/ 6258 w 12687"/>
                    <a:gd name="connsiteY2" fmla="*/ 5572 h 10287"/>
                    <a:gd name="connsiteX3" fmla="*/ 0 w 12687"/>
                    <a:gd name="connsiteY3" fmla="*/ 0 h 10287"/>
                  </a:gdLst>
                  <a:ahLst/>
                  <a:cxnLst>
                    <a:cxn ang="0">
                      <a:pos x="connsiteX0" y="connsiteY0"/>
                    </a:cxn>
                    <a:cxn ang="0">
                      <a:pos x="connsiteX1" y="connsiteY1"/>
                    </a:cxn>
                    <a:cxn ang="0">
                      <a:pos x="connsiteX2" y="connsiteY2"/>
                    </a:cxn>
                    <a:cxn ang="0">
                      <a:pos x="connsiteX3" y="connsiteY3"/>
                    </a:cxn>
                  </a:cxnLst>
                  <a:rect l="l" t="t" r="r" b="b"/>
                  <a:pathLst>
                    <a:path w="12687" h="10287">
                      <a:moveTo>
                        <a:pt x="12688" y="10287"/>
                      </a:moveTo>
                      <a:cubicBezTo>
                        <a:pt x="11659" y="9601"/>
                        <a:pt x="10716" y="8916"/>
                        <a:pt x="9773" y="8230"/>
                      </a:cubicBezTo>
                      <a:cubicBezTo>
                        <a:pt x="8573" y="7458"/>
                        <a:pt x="7373" y="6515"/>
                        <a:pt x="6258" y="5572"/>
                      </a:cubicBezTo>
                      <a:cubicBezTo>
                        <a:pt x="3944" y="3858"/>
                        <a:pt x="1800" y="1972"/>
                        <a:pt x="0" y="0"/>
                      </a:cubicBezTo>
                    </a:path>
                  </a:pathLst>
                </a:custGeom>
                <a:noFill/>
                <a:ln w="11144" cap="rnd">
                  <a:solidFill>
                    <a:srgbClr val="000000"/>
                  </a:solidFill>
                  <a:prstDash val="solid"/>
                  <a:round/>
                </a:ln>
              </p:spPr>
              <p:txBody>
                <a:bodyPr rtlCol="0" anchor="ctr"/>
                <a:lstStyle/>
                <a:p>
                  <a:endParaRPr lang="en-US"/>
                </a:p>
              </p:txBody>
            </p:sp>
            <p:sp>
              <p:nvSpPr>
                <p:cNvPr id="84" name="Freeform: Shape 83">
                  <a:extLst>
                    <a:ext uri="{FF2B5EF4-FFF2-40B4-BE49-F238E27FC236}">
                      <a16:creationId xmlns:a16="http://schemas.microsoft.com/office/drawing/2014/main" id="{D2CD89FA-A8DD-33CE-C11F-D26AB045DE8D}"/>
                    </a:ext>
                  </a:extLst>
                </p:cNvPr>
                <p:cNvSpPr/>
                <p:nvPr/>
              </p:nvSpPr>
              <p:spPr>
                <a:xfrm>
                  <a:off x="8468782" y="6094533"/>
                  <a:ext cx="190052" cy="79124"/>
                </a:xfrm>
                <a:custGeom>
                  <a:avLst/>
                  <a:gdLst>
                    <a:gd name="connsiteX0" fmla="*/ 161935 w 190052"/>
                    <a:gd name="connsiteY0" fmla="*/ 5572 h 79124"/>
                    <a:gd name="connsiteX1" fmla="*/ 171622 w 190052"/>
                    <a:gd name="connsiteY1" fmla="*/ 0 h 79124"/>
                    <a:gd name="connsiteX2" fmla="*/ 190053 w 190052"/>
                    <a:gd name="connsiteY2" fmla="*/ 26232 h 79124"/>
                    <a:gd name="connsiteX3" fmla="*/ 48692 w 190052"/>
                    <a:gd name="connsiteY3" fmla="*/ 79124 h 79124"/>
                    <a:gd name="connsiteX4" fmla="*/ 0 w 190052"/>
                    <a:gd name="connsiteY4" fmla="*/ 75866 h 7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052" h="79124">
                      <a:moveTo>
                        <a:pt x="161935" y="5572"/>
                      </a:moveTo>
                      <a:cubicBezTo>
                        <a:pt x="165450" y="3772"/>
                        <a:pt x="168707" y="1886"/>
                        <a:pt x="171622" y="0"/>
                      </a:cubicBezTo>
                      <a:cubicBezTo>
                        <a:pt x="183280" y="7801"/>
                        <a:pt x="190053" y="16631"/>
                        <a:pt x="190053" y="26232"/>
                      </a:cubicBezTo>
                      <a:cubicBezTo>
                        <a:pt x="190053" y="55464"/>
                        <a:pt x="126788" y="79124"/>
                        <a:pt x="48692" y="79124"/>
                      </a:cubicBezTo>
                      <a:cubicBezTo>
                        <a:pt x="31547" y="79124"/>
                        <a:pt x="15173" y="77924"/>
                        <a:pt x="0" y="75866"/>
                      </a:cubicBezTo>
                    </a:path>
                  </a:pathLst>
                </a:custGeom>
                <a:noFill/>
                <a:ln w="11144" cap="rnd">
                  <a:solidFill>
                    <a:srgbClr val="000000"/>
                  </a:solidFill>
                  <a:prstDash val="solid"/>
                  <a:round/>
                </a:ln>
              </p:spPr>
              <p:txBody>
                <a:bodyPr rtlCol="0" anchor="ctr"/>
                <a:lstStyle/>
                <a:p>
                  <a:endParaRPr lang="en-US"/>
                </a:p>
              </p:txBody>
            </p:sp>
            <p:sp>
              <p:nvSpPr>
                <p:cNvPr id="85" name="Freeform: Shape 84">
                  <a:extLst>
                    <a:ext uri="{FF2B5EF4-FFF2-40B4-BE49-F238E27FC236}">
                      <a16:creationId xmlns:a16="http://schemas.microsoft.com/office/drawing/2014/main" id="{DFC82A02-1F9A-3FE9-0FEB-784FC99B0BA2}"/>
                    </a:ext>
                  </a:extLst>
                </p:cNvPr>
                <p:cNvSpPr/>
                <p:nvPr/>
              </p:nvSpPr>
              <p:spPr>
                <a:xfrm>
                  <a:off x="8624715" y="6100276"/>
                  <a:ext cx="5658" cy="2657"/>
                </a:xfrm>
                <a:custGeom>
                  <a:avLst/>
                  <a:gdLst>
                    <a:gd name="connsiteX0" fmla="*/ 0 w 5658"/>
                    <a:gd name="connsiteY0" fmla="*/ 2657 h 2657"/>
                    <a:gd name="connsiteX1" fmla="*/ 5658 w 5658"/>
                    <a:gd name="connsiteY1" fmla="*/ 0 h 2657"/>
                  </a:gdLst>
                  <a:ahLst/>
                  <a:cxnLst>
                    <a:cxn ang="0">
                      <a:pos x="connsiteX0" y="connsiteY0"/>
                    </a:cxn>
                    <a:cxn ang="0">
                      <a:pos x="connsiteX1" y="connsiteY1"/>
                    </a:cxn>
                  </a:cxnLst>
                  <a:rect l="l" t="t" r="r" b="b"/>
                  <a:pathLst>
                    <a:path w="5658" h="2657">
                      <a:moveTo>
                        <a:pt x="0" y="2657"/>
                      </a:moveTo>
                      <a:cubicBezTo>
                        <a:pt x="1972" y="1715"/>
                        <a:pt x="3858" y="943"/>
                        <a:pt x="5658" y="0"/>
                      </a:cubicBezTo>
                    </a:path>
                  </a:pathLst>
                </a:custGeom>
                <a:noFill/>
                <a:ln w="11144" cap="rnd">
                  <a:solidFill>
                    <a:srgbClr val="000000"/>
                  </a:solidFill>
                  <a:prstDash val="solid"/>
                  <a:round/>
                </a:ln>
              </p:spPr>
              <p:txBody>
                <a:bodyPr rtlCol="0" anchor="ctr"/>
                <a:lstStyle/>
                <a:p>
                  <a:endParaRPr lang="en-US"/>
                </a:p>
              </p:txBody>
            </p:sp>
            <p:sp>
              <p:nvSpPr>
                <p:cNvPr id="86" name="Freeform: Shape 85">
                  <a:extLst>
                    <a:ext uri="{FF2B5EF4-FFF2-40B4-BE49-F238E27FC236}">
                      <a16:creationId xmlns:a16="http://schemas.microsoft.com/office/drawing/2014/main" id="{D25F9785-FF7D-23D9-28FF-61C2F5F6632D}"/>
                    </a:ext>
                  </a:extLst>
                </p:cNvPr>
                <p:cNvSpPr/>
                <p:nvPr/>
              </p:nvSpPr>
              <p:spPr>
                <a:xfrm>
                  <a:off x="8618458" y="6102934"/>
                  <a:ext cx="6086" cy="2486"/>
                </a:xfrm>
                <a:custGeom>
                  <a:avLst/>
                  <a:gdLst>
                    <a:gd name="connsiteX0" fmla="*/ 0 w 6086"/>
                    <a:gd name="connsiteY0" fmla="*/ 2486 h 2486"/>
                    <a:gd name="connsiteX1" fmla="*/ 6087 w 6086"/>
                    <a:gd name="connsiteY1" fmla="*/ 0 h 2486"/>
                  </a:gdLst>
                  <a:ahLst/>
                  <a:cxnLst>
                    <a:cxn ang="0">
                      <a:pos x="connsiteX0" y="connsiteY0"/>
                    </a:cxn>
                    <a:cxn ang="0">
                      <a:pos x="connsiteX1" y="connsiteY1"/>
                    </a:cxn>
                  </a:cxnLst>
                  <a:rect l="l" t="t" r="r" b="b"/>
                  <a:pathLst>
                    <a:path w="6086" h="2486">
                      <a:moveTo>
                        <a:pt x="0" y="2486"/>
                      </a:moveTo>
                      <a:cubicBezTo>
                        <a:pt x="2057" y="1629"/>
                        <a:pt x="4115" y="943"/>
                        <a:pt x="6087" y="0"/>
                      </a:cubicBezTo>
                    </a:path>
                  </a:pathLst>
                </a:custGeom>
                <a:noFill/>
                <a:ln w="11144" cap="rnd">
                  <a:solidFill>
                    <a:srgbClr val="000000"/>
                  </a:solidFill>
                  <a:prstDash val="solid"/>
                  <a:round/>
                </a:ln>
              </p:spPr>
              <p:txBody>
                <a:bodyPr rtlCol="0" anchor="ctr"/>
                <a:lstStyle/>
                <a:p>
                  <a:endParaRPr lang="en-US"/>
                </a:p>
              </p:txBody>
            </p:sp>
            <p:sp>
              <p:nvSpPr>
                <p:cNvPr id="87" name="Freeform: Shape 86">
                  <a:extLst>
                    <a:ext uri="{FF2B5EF4-FFF2-40B4-BE49-F238E27FC236}">
                      <a16:creationId xmlns:a16="http://schemas.microsoft.com/office/drawing/2014/main" id="{BCFB1295-CD80-6B2C-939F-4CB6BD4FA541}"/>
                    </a:ext>
                  </a:extLst>
                </p:cNvPr>
                <p:cNvSpPr/>
                <p:nvPr/>
              </p:nvSpPr>
              <p:spPr>
                <a:xfrm>
                  <a:off x="8597369" y="6110049"/>
                  <a:ext cx="7458" cy="2057"/>
                </a:xfrm>
                <a:custGeom>
                  <a:avLst/>
                  <a:gdLst>
                    <a:gd name="connsiteX0" fmla="*/ 0 w 7458"/>
                    <a:gd name="connsiteY0" fmla="*/ 2057 h 2057"/>
                    <a:gd name="connsiteX1" fmla="*/ 7458 w 7458"/>
                    <a:gd name="connsiteY1" fmla="*/ 0 h 2057"/>
                  </a:gdLst>
                  <a:ahLst/>
                  <a:cxnLst>
                    <a:cxn ang="0">
                      <a:pos x="connsiteX0" y="connsiteY0"/>
                    </a:cxn>
                    <a:cxn ang="0">
                      <a:pos x="connsiteX1" y="connsiteY1"/>
                    </a:cxn>
                  </a:cxnLst>
                  <a:rect l="l" t="t" r="r" b="b"/>
                  <a:pathLst>
                    <a:path w="7458" h="2057">
                      <a:moveTo>
                        <a:pt x="0" y="2057"/>
                      </a:moveTo>
                      <a:cubicBezTo>
                        <a:pt x="2572" y="1371"/>
                        <a:pt x="5058" y="686"/>
                        <a:pt x="7458" y="0"/>
                      </a:cubicBezTo>
                    </a:path>
                  </a:pathLst>
                </a:custGeom>
                <a:noFill/>
                <a:ln w="11144" cap="rnd">
                  <a:solidFill>
                    <a:srgbClr val="000000"/>
                  </a:solidFill>
                  <a:prstDash val="solid"/>
                  <a:round/>
                </a:ln>
              </p:spPr>
              <p:txBody>
                <a:bodyPr rtlCol="0" anchor="ctr"/>
                <a:lstStyle/>
                <a:p>
                  <a:endParaRPr lang="en-US"/>
                </a:p>
              </p:txBody>
            </p:sp>
            <p:sp>
              <p:nvSpPr>
                <p:cNvPr id="88" name="Freeform: Shape 87">
                  <a:extLst>
                    <a:ext uri="{FF2B5EF4-FFF2-40B4-BE49-F238E27FC236}">
                      <a16:creationId xmlns:a16="http://schemas.microsoft.com/office/drawing/2014/main" id="{52A71747-3E31-CC88-4FED-2818F4A6FD66}"/>
                    </a:ext>
                  </a:extLst>
                </p:cNvPr>
                <p:cNvSpPr/>
                <p:nvPr/>
              </p:nvSpPr>
              <p:spPr>
                <a:xfrm>
                  <a:off x="8564537" y="6118107"/>
                  <a:ext cx="1628" cy="256"/>
                </a:xfrm>
                <a:custGeom>
                  <a:avLst/>
                  <a:gdLst>
                    <a:gd name="connsiteX0" fmla="*/ 0 w 1628"/>
                    <a:gd name="connsiteY0" fmla="*/ 257 h 256"/>
                    <a:gd name="connsiteX1" fmla="*/ 1629 w 1628"/>
                    <a:gd name="connsiteY1" fmla="*/ 0 h 256"/>
                  </a:gdLst>
                  <a:ahLst/>
                  <a:cxnLst>
                    <a:cxn ang="0">
                      <a:pos x="connsiteX0" y="connsiteY0"/>
                    </a:cxn>
                    <a:cxn ang="0">
                      <a:pos x="connsiteX1" y="connsiteY1"/>
                    </a:cxn>
                  </a:cxnLst>
                  <a:rect l="l" t="t" r="r" b="b"/>
                  <a:pathLst>
                    <a:path w="1628" h="256">
                      <a:moveTo>
                        <a:pt x="0" y="257"/>
                      </a:moveTo>
                      <a:cubicBezTo>
                        <a:pt x="600" y="257"/>
                        <a:pt x="1114" y="86"/>
                        <a:pt x="1629" y="0"/>
                      </a:cubicBezTo>
                    </a:path>
                  </a:pathLst>
                </a:custGeom>
                <a:noFill/>
                <a:ln w="11144" cap="rnd">
                  <a:solidFill>
                    <a:srgbClr val="000000"/>
                  </a:solidFill>
                  <a:prstDash val="solid"/>
                  <a:round/>
                </a:ln>
              </p:spPr>
              <p:txBody>
                <a:bodyPr rtlCol="0" anchor="ctr"/>
                <a:lstStyle/>
                <a:p>
                  <a:endParaRPr lang="en-US"/>
                </a:p>
              </p:txBody>
            </p:sp>
            <p:sp>
              <p:nvSpPr>
                <p:cNvPr id="89" name="Freeform: Shape 88">
                  <a:extLst>
                    <a:ext uri="{FF2B5EF4-FFF2-40B4-BE49-F238E27FC236}">
                      <a16:creationId xmlns:a16="http://schemas.microsoft.com/office/drawing/2014/main" id="{CA028072-A358-7765-2E71-D29CA7221608}"/>
                    </a:ext>
                  </a:extLst>
                </p:cNvPr>
                <p:cNvSpPr/>
                <p:nvPr/>
              </p:nvSpPr>
              <p:spPr>
                <a:xfrm>
                  <a:off x="8552793" y="6118964"/>
                  <a:ext cx="6772" cy="771"/>
                </a:xfrm>
                <a:custGeom>
                  <a:avLst/>
                  <a:gdLst>
                    <a:gd name="connsiteX0" fmla="*/ 0 w 6772"/>
                    <a:gd name="connsiteY0" fmla="*/ 772 h 771"/>
                    <a:gd name="connsiteX1" fmla="*/ 6772 w 6772"/>
                    <a:gd name="connsiteY1" fmla="*/ 0 h 771"/>
                  </a:gdLst>
                  <a:ahLst/>
                  <a:cxnLst>
                    <a:cxn ang="0">
                      <a:pos x="connsiteX0" y="connsiteY0"/>
                    </a:cxn>
                    <a:cxn ang="0">
                      <a:pos x="connsiteX1" y="connsiteY1"/>
                    </a:cxn>
                  </a:cxnLst>
                  <a:rect l="l" t="t" r="r" b="b"/>
                  <a:pathLst>
                    <a:path w="6772" h="771">
                      <a:moveTo>
                        <a:pt x="0" y="772"/>
                      </a:moveTo>
                      <a:cubicBezTo>
                        <a:pt x="2314" y="514"/>
                        <a:pt x="4543" y="257"/>
                        <a:pt x="6772" y="0"/>
                      </a:cubicBezTo>
                    </a:path>
                  </a:pathLst>
                </a:custGeom>
                <a:noFill/>
                <a:ln w="11144" cap="rnd">
                  <a:solidFill>
                    <a:srgbClr val="000000"/>
                  </a:solidFill>
                  <a:prstDash val="solid"/>
                  <a:round/>
                </a:ln>
              </p:spPr>
              <p:txBody>
                <a:bodyPr rtlCol="0" anchor="ctr"/>
                <a:lstStyle/>
                <a:p>
                  <a:endParaRPr lang="en-US"/>
                </a:p>
              </p:txBody>
            </p:sp>
            <p:sp>
              <p:nvSpPr>
                <p:cNvPr id="90" name="Freeform: Shape 89">
                  <a:extLst>
                    <a:ext uri="{FF2B5EF4-FFF2-40B4-BE49-F238E27FC236}">
                      <a16:creationId xmlns:a16="http://schemas.microsoft.com/office/drawing/2014/main" id="{64DD64D7-79B9-8CDC-3590-EB4D91667750}"/>
                    </a:ext>
                  </a:extLst>
                </p:cNvPr>
                <p:cNvSpPr/>
                <p:nvPr/>
              </p:nvSpPr>
              <p:spPr>
                <a:xfrm>
                  <a:off x="8536933" y="6120593"/>
                  <a:ext cx="5314" cy="343"/>
                </a:xfrm>
                <a:custGeom>
                  <a:avLst/>
                  <a:gdLst>
                    <a:gd name="connsiteX0" fmla="*/ 0 w 5314"/>
                    <a:gd name="connsiteY0" fmla="*/ 343 h 343"/>
                    <a:gd name="connsiteX1" fmla="*/ 5315 w 5314"/>
                    <a:gd name="connsiteY1" fmla="*/ 0 h 343"/>
                  </a:gdLst>
                  <a:ahLst/>
                  <a:cxnLst>
                    <a:cxn ang="0">
                      <a:pos x="connsiteX0" y="connsiteY0"/>
                    </a:cxn>
                    <a:cxn ang="0">
                      <a:pos x="connsiteX1" y="connsiteY1"/>
                    </a:cxn>
                  </a:cxnLst>
                  <a:rect l="l" t="t" r="r" b="b"/>
                  <a:pathLst>
                    <a:path w="5314" h="343">
                      <a:moveTo>
                        <a:pt x="0" y="343"/>
                      </a:moveTo>
                      <a:cubicBezTo>
                        <a:pt x="1800" y="343"/>
                        <a:pt x="3600" y="172"/>
                        <a:pt x="5315" y="0"/>
                      </a:cubicBezTo>
                    </a:path>
                  </a:pathLst>
                </a:custGeom>
                <a:noFill/>
                <a:ln w="11144" cap="rnd">
                  <a:solidFill>
                    <a:srgbClr val="000000"/>
                  </a:solidFill>
                  <a:prstDash val="solid"/>
                  <a:round/>
                </a:ln>
              </p:spPr>
              <p:txBody>
                <a:bodyPr rtlCol="0" anchor="ctr"/>
                <a:lstStyle/>
                <a:p>
                  <a:endParaRPr lang="en-US"/>
                </a:p>
              </p:txBody>
            </p:sp>
            <p:sp>
              <p:nvSpPr>
                <p:cNvPr id="91" name="Freeform: Shape 90">
                  <a:extLst>
                    <a:ext uri="{FF2B5EF4-FFF2-40B4-BE49-F238E27FC236}">
                      <a16:creationId xmlns:a16="http://schemas.microsoft.com/office/drawing/2014/main" id="{22D38C84-D2C3-AF8D-1256-0A59CAE412DC}"/>
                    </a:ext>
                  </a:extLst>
                </p:cNvPr>
                <p:cNvSpPr/>
                <p:nvPr/>
              </p:nvSpPr>
              <p:spPr>
                <a:xfrm>
                  <a:off x="8524846" y="6121279"/>
                  <a:ext cx="5400" cy="8572"/>
                </a:xfrm>
                <a:custGeom>
                  <a:avLst/>
                  <a:gdLst>
                    <a:gd name="connsiteX0" fmla="*/ 0 w 5400"/>
                    <a:gd name="connsiteY0" fmla="*/ 0 h 8572"/>
                    <a:gd name="connsiteX1" fmla="*/ 5401 w 5400"/>
                    <a:gd name="connsiteY1" fmla="*/ 0 h 8572"/>
                  </a:gdLst>
                  <a:ahLst/>
                  <a:cxnLst>
                    <a:cxn ang="0">
                      <a:pos x="connsiteX0" y="connsiteY0"/>
                    </a:cxn>
                    <a:cxn ang="0">
                      <a:pos x="connsiteX1" y="connsiteY1"/>
                    </a:cxn>
                  </a:cxnLst>
                  <a:rect l="l" t="t" r="r" b="b"/>
                  <a:pathLst>
                    <a:path w="5400" h="8572">
                      <a:moveTo>
                        <a:pt x="0" y="0"/>
                      </a:moveTo>
                      <a:cubicBezTo>
                        <a:pt x="1800" y="0"/>
                        <a:pt x="3686" y="0"/>
                        <a:pt x="5401" y="0"/>
                      </a:cubicBezTo>
                    </a:path>
                  </a:pathLst>
                </a:custGeom>
                <a:noFill/>
                <a:ln w="11144" cap="rnd">
                  <a:solidFill>
                    <a:srgbClr val="000000"/>
                  </a:solidFill>
                  <a:prstDash val="solid"/>
                  <a:round/>
                </a:ln>
              </p:spPr>
              <p:txBody>
                <a:bodyPr rtlCol="0" anchor="ctr"/>
                <a:lstStyle/>
                <a:p>
                  <a:endParaRPr lang="en-US"/>
                </a:p>
              </p:txBody>
            </p:sp>
            <p:sp>
              <p:nvSpPr>
                <p:cNvPr id="92" name="Freeform: Shape 91">
                  <a:extLst>
                    <a:ext uri="{FF2B5EF4-FFF2-40B4-BE49-F238E27FC236}">
                      <a16:creationId xmlns:a16="http://schemas.microsoft.com/office/drawing/2014/main" id="{3AA70E0F-CCB6-6309-BE15-01B7FBEE3BD7}"/>
                    </a:ext>
                  </a:extLst>
                </p:cNvPr>
                <p:cNvSpPr/>
                <p:nvPr/>
              </p:nvSpPr>
              <p:spPr>
                <a:xfrm>
                  <a:off x="8449322" y="6042241"/>
                  <a:ext cx="209597" cy="79038"/>
                </a:xfrm>
                <a:custGeom>
                  <a:avLst/>
                  <a:gdLst>
                    <a:gd name="connsiteX0" fmla="*/ 191167 w 209597"/>
                    <a:gd name="connsiteY0" fmla="*/ 0 h 79038"/>
                    <a:gd name="connsiteX1" fmla="*/ 209597 w 209597"/>
                    <a:gd name="connsiteY1" fmla="*/ 26146 h 79038"/>
                    <a:gd name="connsiteX2" fmla="*/ 191167 w 209597"/>
                    <a:gd name="connsiteY2" fmla="*/ 52292 h 79038"/>
                    <a:gd name="connsiteX3" fmla="*/ 181480 w 209597"/>
                    <a:gd name="connsiteY3" fmla="*/ 57864 h 79038"/>
                    <a:gd name="connsiteX4" fmla="*/ 181051 w 209597"/>
                    <a:gd name="connsiteY4" fmla="*/ 58035 h 79038"/>
                    <a:gd name="connsiteX5" fmla="*/ 175393 w 209597"/>
                    <a:gd name="connsiteY5" fmla="*/ 60693 h 79038"/>
                    <a:gd name="connsiteX6" fmla="*/ 175222 w 209597"/>
                    <a:gd name="connsiteY6" fmla="*/ 60693 h 79038"/>
                    <a:gd name="connsiteX7" fmla="*/ 169135 w 209597"/>
                    <a:gd name="connsiteY7" fmla="*/ 63179 h 79038"/>
                    <a:gd name="connsiteX8" fmla="*/ 155505 w 209597"/>
                    <a:gd name="connsiteY8" fmla="*/ 67808 h 79038"/>
                    <a:gd name="connsiteX9" fmla="*/ 148047 w 209597"/>
                    <a:gd name="connsiteY9" fmla="*/ 69866 h 79038"/>
                    <a:gd name="connsiteX10" fmla="*/ 116757 w 209597"/>
                    <a:gd name="connsiteY10" fmla="*/ 75866 h 79038"/>
                    <a:gd name="connsiteX11" fmla="*/ 115129 w 209597"/>
                    <a:gd name="connsiteY11" fmla="*/ 76123 h 79038"/>
                    <a:gd name="connsiteX12" fmla="*/ 110242 w 209597"/>
                    <a:gd name="connsiteY12" fmla="*/ 76723 h 79038"/>
                    <a:gd name="connsiteX13" fmla="*/ 103470 w 209597"/>
                    <a:gd name="connsiteY13" fmla="*/ 77495 h 79038"/>
                    <a:gd name="connsiteX14" fmla="*/ 92926 w 209597"/>
                    <a:gd name="connsiteY14" fmla="*/ 78352 h 79038"/>
                    <a:gd name="connsiteX15" fmla="*/ 87611 w 209597"/>
                    <a:gd name="connsiteY15" fmla="*/ 78695 h 79038"/>
                    <a:gd name="connsiteX16" fmla="*/ 80924 w 209597"/>
                    <a:gd name="connsiteY16" fmla="*/ 79038 h 79038"/>
                    <a:gd name="connsiteX17" fmla="*/ 75524 w 209597"/>
                    <a:gd name="connsiteY17" fmla="*/ 79038 h 79038"/>
                    <a:gd name="connsiteX18" fmla="*/ 68237 w 209597"/>
                    <a:gd name="connsiteY18" fmla="*/ 79038 h 79038"/>
                    <a:gd name="connsiteX19" fmla="*/ 0 w 209597"/>
                    <a:gd name="connsiteY19" fmla="*/ 72437 h 7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9597" h="79038">
                      <a:moveTo>
                        <a:pt x="191167" y="0"/>
                      </a:moveTo>
                      <a:cubicBezTo>
                        <a:pt x="202825" y="7801"/>
                        <a:pt x="209597" y="16631"/>
                        <a:pt x="209597" y="26146"/>
                      </a:cubicBezTo>
                      <a:cubicBezTo>
                        <a:pt x="209597" y="35661"/>
                        <a:pt x="202911" y="44662"/>
                        <a:pt x="191167" y="52292"/>
                      </a:cubicBezTo>
                      <a:cubicBezTo>
                        <a:pt x="188252" y="54264"/>
                        <a:pt x="184994" y="56150"/>
                        <a:pt x="181480" y="57864"/>
                      </a:cubicBezTo>
                      <a:cubicBezTo>
                        <a:pt x="181480" y="57864"/>
                        <a:pt x="181222" y="58035"/>
                        <a:pt x="181051" y="58035"/>
                      </a:cubicBezTo>
                      <a:cubicBezTo>
                        <a:pt x="179251" y="58978"/>
                        <a:pt x="177450" y="59836"/>
                        <a:pt x="175393" y="60693"/>
                      </a:cubicBezTo>
                      <a:lnTo>
                        <a:pt x="175222" y="60693"/>
                      </a:lnTo>
                      <a:cubicBezTo>
                        <a:pt x="173250" y="61636"/>
                        <a:pt x="171193" y="62493"/>
                        <a:pt x="169135" y="63179"/>
                      </a:cubicBezTo>
                      <a:cubicBezTo>
                        <a:pt x="164849" y="64893"/>
                        <a:pt x="160391" y="66351"/>
                        <a:pt x="155505" y="67808"/>
                      </a:cubicBezTo>
                      <a:cubicBezTo>
                        <a:pt x="153105" y="68580"/>
                        <a:pt x="150619" y="69265"/>
                        <a:pt x="148047" y="69866"/>
                      </a:cubicBezTo>
                      <a:cubicBezTo>
                        <a:pt x="138446" y="72352"/>
                        <a:pt x="127902" y="74409"/>
                        <a:pt x="116757" y="75866"/>
                      </a:cubicBezTo>
                      <a:cubicBezTo>
                        <a:pt x="116243" y="75866"/>
                        <a:pt x="115729" y="76038"/>
                        <a:pt x="115129" y="76123"/>
                      </a:cubicBezTo>
                      <a:cubicBezTo>
                        <a:pt x="113586" y="76381"/>
                        <a:pt x="111871" y="76552"/>
                        <a:pt x="110242" y="76723"/>
                      </a:cubicBezTo>
                      <a:cubicBezTo>
                        <a:pt x="108013" y="77067"/>
                        <a:pt x="105699" y="77238"/>
                        <a:pt x="103470" y="77495"/>
                      </a:cubicBezTo>
                      <a:cubicBezTo>
                        <a:pt x="100041" y="77838"/>
                        <a:pt x="96526" y="78095"/>
                        <a:pt x="92926" y="78352"/>
                      </a:cubicBezTo>
                      <a:cubicBezTo>
                        <a:pt x="91211" y="78524"/>
                        <a:pt x="89411" y="78610"/>
                        <a:pt x="87611" y="78695"/>
                      </a:cubicBezTo>
                      <a:cubicBezTo>
                        <a:pt x="85382" y="78695"/>
                        <a:pt x="83153" y="78952"/>
                        <a:pt x="80924" y="79038"/>
                      </a:cubicBezTo>
                      <a:cubicBezTo>
                        <a:pt x="79124" y="79038"/>
                        <a:pt x="77324" y="79038"/>
                        <a:pt x="75524" y="79038"/>
                      </a:cubicBezTo>
                      <a:cubicBezTo>
                        <a:pt x="73123" y="79038"/>
                        <a:pt x="70637" y="79038"/>
                        <a:pt x="68237" y="79038"/>
                      </a:cubicBezTo>
                      <a:cubicBezTo>
                        <a:pt x="43548" y="79038"/>
                        <a:pt x="20231" y="76723"/>
                        <a:pt x="0" y="72437"/>
                      </a:cubicBezTo>
                    </a:path>
                  </a:pathLst>
                </a:custGeom>
                <a:noFill/>
                <a:ln w="11144" cap="rnd">
                  <a:solidFill>
                    <a:srgbClr val="000000"/>
                  </a:solidFill>
                  <a:prstDash val="solid"/>
                  <a:round/>
                </a:ln>
              </p:spPr>
              <p:txBody>
                <a:bodyPr rtlCol="0" anchor="ctr"/>
                <a:lstStyle/>
                <a:p>
                  <a:endParaRPr lang="en-US"/>
                </a:p>
              </p:txBody>
            </p:sp>
            <p:sp>
              <p:nvSpPr>
                <p:cNvPr id="93" name="Freeform: Shape 92">
                  <a:extLst>
                    <a:ext uri="{FF2B5EF4-FFF2-40B4-BE49-F238E27FC236}">
                      <a16:creationId xmlns:a16="http://schemas.microsoft.com/office/drawing/2014/main" id="{97E9D319-FAFF-373D-396A-350508D8B258}"/>
                    </a:ext>
                  </a:extLst>
                </p:cNvPr>
                <p:cNvSpPr/>
                <p:nvPr/>
              </p:nvSpPr>
              <p:spPr>
                <a:xfrm>
                  <a:off x="8624715" y="6047984"/>
                  <a:ext cx="5658" cy="2657"/>
                </a:xfrm>
                <a:custGeom>
                  <a:avLst/>
                  <a:gdLst>
                    <a:gd name="connsiteX0" fmla="*/ 0 w 5658"/>
                    <a:gd name="connsiteY0" fmla="*/ 2657 h 2657"/>
                    <a:gd name="connsiteX1" fmla="*/ 5658 w 5658"/>
                    <a:gd name="connsiteY1" fmla="*/ 0 h 2657"/>
                  </a:gdLst>
                  <a:ahLst/>
                  <a:cxnLst>
                    <a:cxn ang="0">
                      <a:pos x="connsiteX0" y="connsiteY0"/>
                    </a:cxn>
                    <a:cxn ang="0">
                      <a:pos x="connsiteX1" y="connsiteY1"/>
                    </a:cxn>
                  </a:cxnLst>
                  <a:rect l="l" t="t" r="r" b="b"/>
                  <a:pathLst>
                    <a:path w="5658" h="2657">
                      <a:moveTo>
                        <a:pt x="0" y="2657"/>
                      </a:moveTo>
                      <a:cubicBezTo>
                        <a:pt x="1972" y="1715"/>
                        <a:pt x="3858" y="943"/>
                        <a:pt x="5658" y="0"/>
                      </a:cubicBezTo>
                    </a:path>
                  </a:pathLst>
                </a:custGeom>
                <a:noFill/>
                <a:ln w="11144" cap="rnd">
                  <a:solidFill>
                    <a:srgbClr val="000000"/>
                  </a:solidFill>
                  <a:prstDash val="solid"/>
                  <a:round/>
                </a:ln>
              </p:spPr>
              <p:txBody>
                <a:bodyPr rtlCol="0" anchor="ctr"/>
                <a:lstStyle/>
                <a:p>
                  <a:endParaRPr lang="en-US"/>
                </a:p>
              </p:txBody>
            </p:sp>
            <p:sp>
              <p:nvSpPr>
                <p:cNvPr id="94" name="Freeform: Shape 93">
                  <a:extLst>
                    <a:ext uri="{FF2B5EF4-FFF2-40B4-BE49-F238E27FC236}">
                      <a16:creationId xmlns:a16="http://schemas.microsoft.com/office/drawing/2014/main" id="{3A639CF6-F19A-1113-B82D-801E0685CAE6}"/>
                    </a:ext>
                  </a:extLst>
                </p:cNvPr>
                <p:cNvSpPr/>
                <p:nvPr/>
              </p:nvSpPr>
              <p:spPr>
                <a:xfrm>
                  <a:off x="8618458" y="6050727"/>
                  <a:ext cx="6086" cy="2485"/>
                </a:xfrm>
                <a:custGeom>
                  <a:avLst/>
                  <a:gdLst>
                    <a:gd name="connsiteX0" fmla="*/ 0 w 6086"/>
                    <a:gd name="connsiteY0" fmla="*/ 2486 h 2485"/>
                    <a:gd name="connsiteX1" fmla="*/ 6087 w 6086"/>
                    <a:gd name="connsiteY1" fmla="*/ 0 h 2485"/>
                  </a:gdLst>
                  <a:ahLst/>
                  <a:cxnLst>
                    <a:cxn ang="0">
                      <a:pos x="connsiteX0" y="connsiteY0"/>
                    </a:cxn>
                    <a:cxn ang="0">
                      <a:pos x="connsiteX1" y="connsiteY1"/>
                    </a:cxn>
                  </a:cxnLst>
                  <a:rect l="l" t="t" r="r" b="b"/>
                  <a:pathLst>
                    <a:path w="6086" h="2485">
                      <a:moveTo>
                        <a:pt x="0" y="2486"/>
                      </a:moveTo>
                      <a:cubicBezTo>
                        <a:pt x="2057" y="1715"/>
                        <a:pt x="4115" y="857"/>
                        <a:pt x="6087" y="0"/>
                      </a:cubicBezTo>
                    </a:path>
                  </a:pathLst>
                </a:custGeom>
                <a:noFill/>
                <a:ln w="11144" cap="rnd">
                  <a:solidFill>
                    <a:srgbClr val="000000"/>
                  </a:solidFill>
                  <a:prstDash val="solid"/>
                  <a:round/>
                </a:ln>
              </p:spPr>
              <p:txBody>
                <a:bodyPr rtlCol="0" anchor="ctr"/>
                <a:lstStyle/>
                <a:p>
                  <a:endParaRPr lang="en-US"/>
                </a:p>
              </p:txBody>
            </p:sp>
            <p:sp>
              <p:nvSpPr>
                <p:cNvPr id="95" name="Freeform: Shape 94">
                  <a:extLst>
                    <a:ext uri="{FF2B5EF4-FFF2-40B4-BE49-F238E27FC236}">
                      <a16:creationId xmlns:a16="http://schemas.microsoft.com/office/drawing/2014/main" id="{A9632923-8D07-83B9-A539-E5265094C268}"/>
                    </a:ext>
                  </a:extLst>
                </p:cNvPr>
                <p:cNvSpPr/>
                <p:nvPr/>
              </p:nvSpPr>
              <p:spPr>
                <a:xfrm>
                  <a:off x="8597369" y="6057842"/>
                  <a:ext cx="7458" cy="2057"/>
                </a:xfrm>
                <a:custGeom>
                  <a:avLst/>
                  <a:gdLst>
                    <a:gd name="connsiteX0" fmla="*/ 0 w 7458"/>
                    <a:gd name="connsiteY0" fmla="*/ 2058 h 2057"/>
                    <a:gd name="connsiteX1" fmla="*/ 7458 w 7458"/>
                    <a:gd name="connsiteY1" fmla="*/ 0 h 2057"/>
                  </a:gdLst>
                  <a:ahLst/>
                  <a:cxnLst>
                    <a:cxn ang="0">
                      <a:pos x="connsiteX0" y="connsiteY0"/>
                    </a:cxn>
                    <a:cxn ang="0">
                      <a:pos x="connsiteX1" y="connsiteY1"/>
                    </a:cxn>
                  </a:cxnLst>
                  <a:rect l="l" t="t" r="r" b="b"/>
                  <a:pathLst>
                    <a:path w="7458" h="2057">
                      <a:moveTo>
                        <a:pt x="0" y="2058"/>
                      </a:moveTo>
                      <a:cubicBezTo>
                        <a:pt x="2572" y="1372"/>
                        <a:pt x="5058" y="686"/>
                        <a:pt x="7458" y="0"/>
                      </a:cubicBezTo>
                    </a:path>
                  </a:pathLst>
                </a:custGeom>
                <a:noFill/>
                <a:ln w="11144" cap="rnd">
                  <a:solidFill>
                    <a:srgbClr val="000000"/>
                  </a:solidFill>
                  <a:prstDash val="solid"/>
                  <a:round/>
                </a:ln>
              </p:spPr>
              <p:txBody>
                <a:bodyPr rtlCol="0" anchor="ctr"/>
                <a:lstStyle/>
                <a:p>
                  <a:endParaRPr lang="en-US"/>
                </a:p>
              </p:txBody>
            </p:sp>
            <p:sp>
              <p:nvSpPr>
                <p:cNvPr id="96" name="Freeform: Shape 95">
                  <a:extLst>
                    <a:ext uri="{FF2B5EF4-FFF2-40B4-BE49-F238E27FC236}">
                      <a16:creationId xmlns:a16="http://schemas.microsoft.com/office/drawing/2014/main" id="{A93BE567-CF4E-ADFC-E646-450FE166F0B2}"/>
                    </a:ext>
                  </a:extLst>
                </p:cNvPr>
                <p:cNvSpPr/>
                <p:nvPr/>
              </p:nvSpPr>
              <p:spPr>
                <a:xfrm>
                  <a:off x="8564537" y="6065900"/>
                  <a:ext cx="1628" cy="257"/>
                </a:xfrm>
                <a:custGeom>
                  <a:avLst/>
                  <a:gdLst>
                    <a:gd name="connsiteX0" fmla="*/ 0 w 1628"/>
                    <a:gd name="connsiteY0" fmla="*/ 257 h 257"/>
                    <a:gd name="connsiteX1" fmla="*/ 1629 w 1628"/>
                    <a:gd name="connsiteY1" fmla="*/ 0 h 257"/>
                  </a:gdLst>
                  <a:ahLst/>
                  <a:cxnLst>
                    <a:cxn ang="0">
                      <a:pos x="connsiteX0" y="connsiteY0"/>
                    </a:cxn>
                    <a:cxn ang="0">
                      <a:pos x="connsiteX1" y="connsiteY1"/>
                    </a:cxn>
                  </a:cxnLst>
                  <a:rect l="l" t="t" r="r" b="b"/>
                  <a:pathLst>
                    <a:path w="1628" h="257">
                      <a:moveTo>
                        <a:pt x="0" y="257"/>
                      </a:moveTo>
                      <a:cubicBezTo>
                        <a:pt x="600" y="257"/>
                        <a:pt x="1114" y="86"/>
                        <a:pt x="1629" y="0"/>
                      </a:cubicBezTo>
                    </a:path>
                  </a:pathLst>
                </a:custGeom>
                <a:noFill/>
                <a:ln w="11144" cap="rnd">
                  <a:solidFill>
                    <a:srgbClr val="000000"/>
                  </a:solidFill>
                  <a:prstDash val="solid"/>
                  <a:round/>
                </a:ln>
              </p:spPr>
              <p:txBody>
                <a:bodyPr rtlCol="0" anchor="ctr"/>
                <a:lstStyle/>
                <a:p>
                  <a:endParaRPr lang="en-US"/>
                </a:p>
              </p:txBody>
            </p:sp>
            <p:sp>
              <p:nvSpPr>
                <p:cNvPr id="97" name="Freeform: Shape 96">
                  <a:extLst>
                    <a:ext uri="{FF2B5EF4-FFF2-40B4-BE49-F238E27FC236}">
                      <a16:creationId xmlns:a16="http://schemas.microsoft.com/office/drawing/2014/main" id="{88BA5676-E1CA-1F1A-45A8-417C9BB704ED}"/>
                    </a:ext>
                  </a:extLst>
                </p:cNvPr>
                <p:cNvSpPr/>
                <p:nvPr/>
              </p:nvSpPr>
              <p:spPr>
                <a:xfrm>
                  <a:off x="8552793" y="6066672"/>
                  <a:ext cx="6772" cy="771"/>
                </a:xfrm>
                <a:custGeom>
                  <a:avLst/>
                  <a:gdLst>
                    <a:gd name="connsiteX0" fmla="*/ 0 w 6772"/>
                    <a:gd name="connsiteY0" fmla="*/ 772 h 771"/>
                    <a:gd name="connsiteX1" fmla="*/ 6772 w 6772"/>
                    <a:gd name="connsiteY1" fmla="*/ 0 h 771"/>
                  </a:gdLst>
                  <a:ahLst/>
                  <a:cxnLst>
                    <a:cxn ang="0">
                      <a:pos x="connsiteX0" y="connsiteY0"/>
                    </a:cxn>
                    <a:cxn ang="0">
                      <a:pos x="connsiteX1" y="connsiteY1"/>
                    </a:cxn>
                  </a:cxnLst>
                  <a:rect l="l" t="t" r="r" b="b"/>
                  <a:pathLst>
                    <a:path w="6772" h="771">
                      <a:moveTo>
                        <a:pt x="0" y="772"/>
                      </a:moveTo>
                      <a:cubicBezTo>
                        <a:pt x="2314" y="514"/>
                        <a:pt x="4543" y="257"/>
                        <a:pt x="6772" y="0"/>
                      </a:cubicBezTo>
                    </a:path>
                  </a:pathLst>
                </a:custGeom>
                <a:noFill/>
                <a:ln w="11144" cap="rnd">
                  <a:solidFill>
                    <a:srgbClr val="000000"/>
                  </a:solidFill>
                  <a:prstDash val="solid"/>
                  <a:round/>
                </a:ln>
              </p:spPr>
              <p:txBody>
                <a:bodyPr rtlCol="0" anchor="ctr"/>
                <a:lstStyle/>
                <a:p>
                  <a:endParaRPr lang="en-US"/>
                </a:p>
              </p:txBody>
            </p:sp>
            <p:sp>
              <p:nvSpPr>
                <p:cNvPr id="98" name="Freeform: Shape 97">
                  <a:extLst>
                    <a:ext uri="{FF2B5EF4-FFF2-40B4-BE49-F238E27FC236}">
                      <a16:creationId xmlns:a16="http://schemas.microsoft.com/office/drawing/2014/main" id="{86061121-3C54-3B6A-E3DE-69B1F11916EA}"/>
                    </a:ext>
                  </a:extLst>
                </p:cNvPr>
                <p:cNvSpPr/>
                <p:nvPr/>
              </p:nvSpPr>
              <p:spPr>
                <a:xfrm>
                  <a:off x="8527332" y="6068301"/>
                  <a:ext cx="14916" cy="685"/>
                </a:xfrm>
                <a:custGeom>
                  <a:avLst/>
                  <a:gdLst>
                    <a:gd name="connsiteX0" fmla="*/ 0 w 14916"/>
                    <a:gd name="connsiteY0" fmla="*/ 686 h 685"/>
                    <a:gd name="connsiteX1" fmla="*/ 9601 w 14916"/>
                    <a:gd name="connsiteY1" fmla="*/ 343 h 685"/>
                    <a:gd name="connsiteX2" fmla="*/ 14916 w 14916"/>
                    <a:gd name="connsiteY2" fmla="*/ 0 h 685"/>
                  </a:gdLst>
                  <a:ahLst/>
                  <a:cxnLst>
                    <a:cxn ang="0">
                      <a:pos x="connsiteX0" y="connsiteY0"/>
                    </a:cxn>
                    <a:cxn ang="0">
                      <a:pos x="connsiteX1" y="connsiteY1"/>
                    </a:cxn>
                    <a:cxn ang="0">
                      <a:pos x="connsiteX2" y="connsiteY2"/>
                    </a:cxn>
                  </a:cxnLst>
                  <a:rect l="l" t="t" r="r" b="b"/>
                  <a:pathLst>
                    <a:path w="14916" h="685">
                      <a:moveTo>
                        <a:pt x="0" y="686"/>
                      </a:moveTo>
                      <a:cubicBezTo>
                        <a:pt x="3258" y="686"/>
                        <a:pt x="6429" y="514"/>
                        <a:pt x="9601" y="343"/>
                      </a:cubicBezTo>
                      <a:cubicBezTo>
                        <a:pt x="11402" y="343"/>
                        <a:pt x="13201" y="172"/>
                        <a:pt x="14916" y="0"/>
                      </a:cubicBezTo>
                    </a:path>
                  </a:pathLst>
                </a:custGeom>
                <a:noFill/>
                <a:ln w="11144" cap="rnd">
                  <a:solidFill>
                    <a:srgbClr val="000000"/>
                  </a:solidFill>
                  <a:prstDash val="solid"/>
                  <a:round/>
                </a:ln>
              </p:spPr>
              <p:txBody>
                <a:bodyPr rtlCol="0" anchor="ctr"/>
                <a:lstStyle/>
                <a:p>
                  <a:endParaRPr lang="en-US"/>
                </a:p>
              </p:txBody>
            </p:sp>
            <p:sp>
              <p:nvSpPr>
                <p:cNvPr id="99" name="Freeform: Shape 98">
                  <a:extLst>
                    <a:ext uri="{FF2B5EF4-FFF2-40B4-BE49-F238E27FC236}">
                      <a16:creationId xmlns:a16="http://schemas.microsoft.com/office/drawing/2014/main" id="{7443DB82-9360-CA94-F3A6-12E768DDE417}"/>
                    </a:ext>
                  </a:extLst>
                </p:cNvPr>
                <p:cNvSpPr/>
                <p:nvPr/>
              </p:nvSpPr>
              <p:spPr>
                <a:xfrm>
                  <a:off x="8472725" y="5989862"/>
                  <a:ext cx="186194" cy="79209"/>
                </a:xfrm>
                <a:custGeom>
                  <a:avLst/>
                  <a:gdLst>
                    <a:gd name="connsiteX0" fmla="*/ 167764 w 186194"/>
                    <a:gd name="connsiteY0" fmla="*/ 0 h 79209"/>
                    <a:gd name="connsiteX1" fmla="*/ 186194 w 186194"/>
                    <a:gd name="connsiteY1" fmla="*/ 26232 h 79209"/>
                    <a:gd name="connsiteX2" fmla="*/ 167764 w 186194"/>
                    <a:gd name="connsiteY2" fmla="*/ 52293 h 79209"/>
                    <a:gd name="connsiteX3" fmla="*/ 157648 w 186194"/>
                    <a:gd name="connsiteY3" fmla="*/ 58036 h 79209"/>
                    <a:gd name="connsiteX4" fmla="*/ 151990 w 186194"/>
                    <a:gd name="connsiteY4" fmla="*/ 60693 h 79209"/>
                    <a:gd name="connsiteX5" fmla="*/ 151819 w 186194"/>
                    <a:gd name="connsiteY5" fmla="*/ 60693 h 79209"/>
                    <a:gd name="connsiteX6" fmla="*/ 145733 w 186194"/>
                    <a:gd name="connsiteY6" fmla="*/ 63179 h 79209"/>
                    <a:gd name="connsiteX7" fmla="*/ 132102 w 186194"/>
                    <a:gd name="connsiteY7" fmla="*/ 67809 h 79209"/>
                    <a:gd name="connsiteX8" fmla="*/ 124644 w 186194"/>
                    <a:gd name="connsiteY8" fmla="*/ 69866 h 79209"/>
                    <a:gd name="connsiteX9" fmla="*/ 93355 w 186194"/>
                    <a:gd name="connsiteY9" fmla="*/ 75867 h 79209"/>
                    <a:gd name="connsiteX10" fmla="*/ 91726 w 186194"/>
                    <a:gd name="connsiteY10" fmla="*/ 76124 h 79209"/>
                    <a:gd name="connsiteX11" fmla="*/ 86839 w 186194"/>
                    <a:gd name="connsiteY11" fmla="*/ 76724 h 79209"/>
                    <a:gd name="connsiteX12" fmla="*/ 80067 w 186194"/>
                    <a:gd name="connsiteY12" fmla="*/ 77496 h 79209"/>
                    <a:gd name="connsiteX13" fmla="*/ 69523 w 186194"/>
                    <a:gd name="connsiteY13" fmla="*/ 78353 h 79209"/>
                    <a:gd name="connsiteX14" fmla="*/ 64208 w 186194"/>
                    <a:gd name="connsiteY14" fmla="*/ 78695 h 79209"/>
                    <a:gd name="connsiteX15" fmla="*/ 54607 w 186194"/>
                    <a:gd name="connsiteY15" fmla="*/ 79039 h 79209"/>
                    <a:gd name="connsiteX16" fmla="*/ 44834 w 186194"/>
                    <a:gd name="connsiteY16" fmla="*/ 79210 h 79209"/>
                    <a:gd name="connsiteX17" fmla="*/ 0 w 186194"/>
                    <a:gd name="connsiteY17" fmla="*/ 76467 h 7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94" h="79209">
                      <a:moveTo>
                        <a:pt x="167764" y="0"/>
                      </a:moveTo>
                      <a:cubicBezTo>
                        <a:pt x="179422" y="7801"/>
                        <a:pt x="186194" y="16716"/>
                        <a:pt x="186194" y="26232"/>
                      </a:cubicBezTo>
                      <a:cubicBezTo>
                        <a:pt x="186194" y="35748"/>
                        <a:pt x="179508" y="44663"/>
                        <a:pt x="167764" y="52293"/>
                      </a:cubicBezTo>
                      <a:cubicBezTo>
                        <a:pt x="164763" y="54350"/>
                        <a:pt x="161335" y="56321"/>
                        <a:pt x="157648" y="58036"/>
                      </a:cubicBezTo>
                      <a:cubicBezTo>
                        <a:pt x="155848" y="58979"/>
                        <a:pt x="154048" y="59751"/>
                        <a:pt x="151990" y="60693"/>
                      </a:cubicBezTo>
                      <a:lnTo>
                        <a:pt x="151819" y="60693"/>
                      </a:lnTo>
                      <a:cubicBezTo>
                        <a:pt x="149847" y="61636"/>
                        <a:pt x="147790" y="62494"/>
                        <a:pt x="145733" y="63179"/>
                      </a:cubicBezTo>
                      <a:cubicBezTo>
                        <a:pt x="141446" y="64894"/>
                        <a:pt x="136988" y="66351"/>
                        <a:pt x="132102" y="67809"/>
                      </a:cubicBezTo>
                      <a:cubicBezTo>
                        <a:pt x="129702" y="68580"/>
                        <a:pt x="127216" y="69266"/>
                        <a:pt x="124644" y="69866"/>
                      </a:cubicBezTo>
                      <a:cubicBezTo>
                        <a:pt x="115043" y="72352"/>
                        <a:pt x="104499" y="74409"/>
                        <a:pt x="93355" y="75867"/>
                      </a:cubicBezTo>
                      <a:cubicBezTo>
                        <a:pt x="92840" y="75867"/>
                        <a:pt x="92326" y="76038"/>
                        <a:pt x="91726" y="76124"/>
                      </a:cubicBezTo>
                      <a:cubicBezTo>
                        <a:pt x="90183" y="76381"/>
                        <a:pt x="88468" y="76552"/>
                        <a:pt x="86839" y="76724"/>
                      </a:cubicBezTo>
                      <a:cubicBezTo>
                        <a:pt x="84611" y="77067"/>
                        <a:pt x="82296" y="77238"/>
                        <a:pt x="80067" y="77496"/>
                      </a:cubicBezTo>
                      <a:cubicBezTo>
                        <a:pt x="76638" y="77838"/>
                        <a:pt x="73124" y="78096"/>
                        <a:pt x="69523" y="78353"/>
                      </a:cubicBezTo>
                      <a:cubicBezTo>
                        <a:pt x="67808" y="78524"/>
                        <a:pt x="66008" y="78610"/>
                        <a:pt x="64208" y="78695"/>
                      </a:cubicBezTo>
                      <a:cubicBezTo>
                        <a:pt x="61036" y="78867"/>
                        <a:pt x="57864" y="79039"/>
                        <a:pt x="54607" y="79039"/>
                      </a:cubicBezTo>
                      <a:cubicBezTo>
                        <a:pt x="51349" y="79125"/>
                        <a:pt x="48092" y="79210"/>
                        <a:pt x="44834" y="79210"/>
                      </a:cubicBezTo>
                      <a:cubicBezTo>
                        <a:pt x="29232" y="79210"/>
                        <a:pt x="14145" y="78181"/>
                        <a:pt x="0" y="76467"/>
                      </a:cubicBezTo>
                    </a:path>
                  </a:pathLst>
                </a:custGeom>
                <a:noFill/>
                <a:ln w="11144" cap="rnd">
                  <a:solidFill>
                    <a:srgbClr val="000000"/>
                  </a:solidFill>
                  <a:prstDash val="solid"/>
                  <a:round/>
                </a:ln>
              </p:spPr>
              <p:txBody>
                <a:bodyPr rtlCol="0" anchor="ctr"/>
                <a:lstStyle/>
                <a:p>
                  <a:endParaRPr lang="en-US"/>
                </a:p>
              </p:txBody>
            </p:sp>
            <p:sp>
              <p:nvSpPr>
                <p:cNvPr id="100" name="Freeform: Shape 99">
                  <a:extLst>
                    <a:ext uri="{FF2B5EF4-FFF2-40B4-BE49-F238E27FC236}">
                      <a16:creationId xmlns:a16="http://schemas.microsoft.com/office/drawing/2014/main" id="{E716DF73-4F44-ACAB-778B-DD59996C83ED}"/>
                    </a:ext>
                  </a:extLst>
                </p:cNvPr>
                <p:cNvSpPr/>
                <p:nvPr/>
              </p:nvSpPr>
              <p:spPr>
                <a:xfrm>
                  <a:off x="8624715" y="5995691"/>
                  <a:ext cx="5658" cy="2657"/>
                </a:xfrm>
                <a:custGeom>
                  <a:avLst/>
                  <a:gdLst>
                    <a:gd name="connsiteX0" fmla="*/ 0 w 5658"/>
                    <a:gd name="connsiteY0" fmla="*/ 2657 h 2657"/>
                    <a:gd name="connsiteX1" fmla="*/ 5658 w 5658"/>
                    <a:gd name="connsiteY1" fmla="*/ 0 h 2657"/>
                  </a:gdLst>
                  <a:ahLst/>
                  <a:cxnLst>
                    <a:cxn ang="0">
                      <a:pos x="connsiteX0" y="connsiteY0"/>
                    </a:cxn>
                    <a:cxn ang="0">
                      <a:pos x="connsiteX1" y="connsiteY1"/>
                    </a:cxn>
                  </a:cxnLst>
                  <a:rect l="l" t="t" r="r" b="b"/>
                  <a:pathLst>
                    <a:path w="5658" h="2657">
                      <a:moveTo>
                        <a:pt x="0" y="2657"/>
                      </a:moveTo>
                      <a:cubicBezTo>
                        <a:pt x="1972" y="1715"/>
                        <a:pt x="3858" y="858"/>
                        <a:pt x="5658" y="0"/>
                      </a:cubicBezTo>
                    </a:path>
                  </a:pathLst>
                </a:custGeom>
                <a:noFill/>
                <a:ln w="11144" cap="rnd">
                  <a:solidFill>
                    <a:srgbClr val="000000"/>
                  </a:solidFill>
                  <a:prstDash val="solid"/>
                  <a:round/>
                </a:ln>
              </p:spPr>
              <p:txBody>
                <a:bodyPr rtlCol="0" anchor="ctr"/>
                <a:lstStyle/>
                <a:p>
                  <a:endParaRPr lang="en-US"/>
                </a:p>
              </p:txBody>
            </p:sp>
            <p:sp>
              <p:nvSpPr>
                <p:cNvPr id="101" name="Freeform: Shape 100">
                  <a:extLst>
                    <a:ext uri="{FF2B5EF4-FFF2-40B4-BE49-F238E27FC236}">
                      <a16:creationId xmlns:a16="http://schemas.microsoft.com/office/drawing/2014/main" id="{1878A3FA-30F7-D719-D9DA-8C150A799E4A}"/>
                    </a:ext>
                  </a:extLst>
                </p:cNvPr>
                <p:cNvSpPr/>
                <p:nvPr/>
              </p:nvSpPr>
              <p:spPr>
                <a:xfrm>
                  <a:off x="8618458" y="5998349"/>
                  <a:ext cx="6086" cy="2486"/>
                </a:xfrm>
                <a:custGeom>
                  <a:avLst/>
                  <a:gdLst>
                    <a:gd name="connsiteX0" fmla="*/ 0 w 6086"/>
                    <a:gd name="connsiteY0" fmla="*/ 2486 h 2486"/>
                    <a:gd name="connsiteX1" fmla="*/ 6087 w 6086"/>
                    <a:gd name="connsiteY1" fmla="*/ 0 h 2486"/>
                  </a:gdLst>
                  <a:ahLst/>
                  <a:cxnLst>
                    <a:cxn ang="0">
                      <a:pos x="connsiteX0" y="connsiteY0"/>
                    </a:cxn>
                    <a:cxn ang="0">
                      <a:pos x="connsiteX1" y="connsiteY1"/>
                    </a:cxn>
                  </a:cxnLst>
                  <a:rect l="l" t="t" r="r" b="b"/>
                  <a:pathLst>
                    <a:path w="6086" h="2486">
                      <a:moveTo>
                        <a:pt x="0" y="2486"/>
                      </a:moveTo>
                      <a:cubicBezTo>
                        <a:pt x="2057" y="1715"/>
                        <a:pt x="4115" y="858"/>
                        <a:pt x="6087" y="0"/>
                      </a:cubicBezTo>
                    </a:path>
                  </a:pathLst>
                </a:custGeom>
                <a:noFill/>
                <a:ln w="11144" cap="rnd">
                  <a:solidFill>
                    <a:srgbClr val="000000"/>
                  </a:solidFill>
                  <a:prstDash val="solid"/>
                  <a:round/>
                </a:ln>
              </p:spPr>
              <p:txBody>
                <a:bodyPr rtlCol="0" anchor="ctr"/>
                <a:lstStyle/>
                <a:p>
                  <a:endParaRPr lang="en-US"/>
                </a:p>
              </p:txBody>
            </p:sp>
            <p:sp>
              <p:nvSpPr>
                <p:cNvPr id="102" name="Freeform: Shape 101">
                  <a:extLst>
                    <a:ext uri="{FF2B5EF4-FFF2-40B4-BE49-F238E27FC236}">
                      <a16:creationId xmlns:a16="http://schemas.microsoft.com/office/drawing/2014/main" id="{6C2B229C-EB05-86DC-110F-CBA325B746B6}"/>
                    </a:ext>
                  </a:extLst>
                </p:cNvPr>
                <p:cNvSpPr/>
                <p:nvPr/>
              </p:nvSpPr>
              <p:spPr>
                <a:xfrm>
                  <a:off x="8597369" y="6005464"/>
                  <a:ext cx="7458" cy="2057"/>
                </a:xfrm>
                <a:custGeom>
                  <a:avLst/>
                  <a:gdLst>
                    <a:gd name="connsiteX0" fmla="*/ 0 w 7458"/>
                    <a:gd name="connsiteY0" fmla="*/ 2057 h 2057"/>
                    <a:gd name="connsiteX1" fmla="*/ 7458 w 7458"/>
                    <a:gd name="connsiteY1" fmla="*/ 0 h 2057"/>
                  </a:gdLst>
                  <a:ahLst/>
                  <a:cxnLst>
                    <a:cxn ang="0">
                      <a:pos x="connsiteX0" y="connsiteY0"/>
                    </a:cxn>
                    <a:cxn ang="0">
                      <a:pos x="connsiteX1" y="connsiteY1"/>
                    </a:cxn>
                  </a:cxnLst>
                  <a:rect l="l" t="t" r="r" b="b"/>
                  <a:pathLst>
                    <a:path w="7458" h="2057">
                      <a:moveTo>
                        <a:pt x="0" y="2057"/>
                      </a:moveTo>
                      <a:cubicBezTo>
                        <a:pt x="2572" y="1372"/>
                        <a:pt x="5058" y="686"/>
                        <a:pt x="7458" y="0"/>
                      </a:cubicBezTo>
                    </a:path>
                  </a:pathLst>
                </a:custGeom>
                <a:noFill/>
                <a:ln w="11144" cap="rnd">
                  <a:solidFill>
                    <a:srgbClr val="000000"/>
                  </a:solidFill>
                  <a:prstDash val="solid"/>
                  <a:round/>
                </a:ln>
              </p:spPr>
              <p:txBody>
                <a:bodyPr rtlCol="0" anchor="ctr"/>
                <a:lstStyle/>
                <a:p>
                  <a:endParaRPr lang="en-US"/>
                </a:p>
              </p:txBody>
            </p:sp>
            <p:sp>
              <p:nvSpPr>
                <p:cNvPr id="103" name="Freeform: Shape 102">
                  <a:extLst>
                    <a:ext uri="{FF2B5EF4-FFF2-40B4-BE49-F238E27FC236}">
                      <a16:creationId xmlns:a16="http://schemas.microsoft.com/office/drawing/2014/main" id="{1BC00289-0082-E578-F7E6-FE7AEB4E48BA}"/>
                    </a:ext>
                  </a:extLst>
                </p:cNvPr>
                <p:cNvSpPr/>
                <p:nvPr/>
              </p:nvSpPr>
              <p:spPr>
                <a:xfrm>
                  <a:off x="8564537" y="6013522"/>
                  <a:ext cx="1628" cy="257"/>
                </a:xfrm>
                <a:custGeom>
                  <a:avLst/>
                  <a:gdLst>
                    <a:gd name="connsiteX0" fmla="*/ 0 w 1628"/>
                    <a:gd name="connsiteY0" fmla="*/ 257 h 257"/>
                    <a:gd name="connsiteX1" fmla="*/ 1629 w 1628"/>
                    <a:gd name="connsiteY1" fmla="*/ 0 h 257"/>
                  </a:gdLst>
                  <a:ahLst/>
                  <a:cxnLst>
                    <a:cxn ang="0">
                      <a:pos x="connsiteX0" y="connsiteY0"/>
                    </a:cxn>
                    <a:cxn ang="0">
                      <a:pos x="connsiteX1" y="connsiteY1"/>
                    </a:cxn>
                  </a:cxnLst>
                  <a:rect l="l" t="t" r="r" b="b"/>
                  <a:pathLst>
                    <a:path w="1628" h="257">
                      <a:moveTo>
                        <a:pt x="0" y="257"/>
                      </a:moveTo>
                      <a:cubicBezTo>
                        <a:pt x="600" y="257"/>
                        <a:pt x="1114" y="86"/>
                        <a:pt x="1629" y="0"/>
                      </a:cubicBezTo>
                    </a:path>
                  </a:pathLst>
                </a:custGeom>
                <a:noFill/>
                <a:ln w="11144" cap="rnd">
                  <a:solidFill>
                    <a:srgbClr val="000000"/>
                  </a:solidFill>
                  <a:prstDash val="solid"/>
                  <a:round/>
                </a:ln>
              </p:spPr>
              <p:txBody>
                <a:bodyPr rtlCol="0" anchor="ctr"/>
                <a:lstStyle/>
                <a:p>
                  <a:endParaRPr lang="en-US"/>
                </a:p>
              </p:txBody>
            </p:sp>
            <p:sp>
              <p:nvSpPr>
                <p:cNvPr id="104" name="Freeform: Shape 103">
                  <a:extLst>
                    <a:ext uri="{FF2B5EF4-FFF2-40B4-BE49-F238E27FC236}">
                      <a16:creationId xmlns:a16="http://schemas.microsoft.com/office/drawing/2014/main" id="{D3F92900-3FCE-7DFF-CBED-EE356BD872AB}"/>
                    </a:ext>
                  </a:extLst>
                </p:cNvPr>
                <p:cNvSpPr/>
                <p:nvPr/>
              </p:nvSpPr>
              <p:spPr>
                <a:xfrm>
                  <a:off x="8552793" y="6014380"/>
                  <a:ext cx="6772" cy="771"/>
                </a:xfrm>
                <a:custGeom>
                  <a:avLst/>
                  <a:gdLst>
                    <a:gd name="connsiteX0" fmla="*/ 0 w 6772"/>
                    <a:gd name="connsiteY0" fmla="*/ 771 h 771"/>
                    <a:gd name="connsiteX1" fmla="*/ 6772 w 6772"/>
                    <a:gd name="connsiteY1" fmla="*/ 0 h 771"/>
                  </a:gdLst>
                  <a:ahLst/>
                  <a:cxnLst>
                    <a:cxn ang="0">
                      <a:pos x="connsiteX0" y="connsiteY0"/>
                    </a:cxn>
                    <a:cxn ang="0">
                      <a:pos x="connsiteX1" y="connsiteY1"/>
                    </a:cxn>
                  </a:cxnLst>
                  <a:rect l="l" t="t" r="r" b="b"/>
                  <a:pathLst>
                    <a:path w="6772" h="771">
                      <a:moveTo>
                        <a:pt x="0" y="771"/>
                      </a:moveTo>
                      <a:cubicBezTo>
                        <a:pt x="2314" y="514"/>
                        <a:pt x="4543" y="257"/>
                        <a:pt x="6772" y="0"/>
                      </a:cubicBezTo>
                    </a:path>
                  </a:pathLst>
                </a:custGeom>
                <a:noFill/>
                <a:ln w="11144" cap="rnd">
                  <a:solidFill>
                    <a:srgbClr val="000000"/>
                  </a:solidFill>
                  <a:prstDash val="solid"/>
                  <a:round/>
                </a:ln>
              </p:spPr>
              <p:txBody>
                <a:bodyPr rtlCol="0" anchor="ctr"/>
                <a:lstStyle/>
                <a:p>
                  <a:endParaRPr lang="en-US"/>
                </a:p>
              </p:txBody>
            </p:sp>
            <p:sp>
              <p:nvSpPr>
                <p:cNvPr id="105" name="Freeform: Shape 104">
                  <a:extLst>
                    <a:ext uri="{FF2B5EF4-FFF2-40B4-BE49-F238E27FC236}">
                      <a16:creationId xmlns:a16="http://schemas.microsoft.com/office/drawing/2014/main" id="{0A5C2145-A4B8-D737-769D-89BF6048AA72}"/>
                    </a:ext>
                  </a:extLst>
                </p:cNvPr>
                <p:cNvSpPr/>
                <p:nvPr/>
              </p:nvSpPr>
              <p:spPr>
                <a:xfrm>
                  <a:off x="8527332" y="6015923"/>
                  <a:ext cx="14830" cy="685"/>
                </a:xfrm>
                <a:custGeom>
                  <a:avLst/>
                  <a:gdLst>
                    <a:gd name="connsiteX0" fmla="*/ 0 w 14830"/>
                    <a:gd name="connsiteY0" fmla="*/ 685 h 685"/>
                    <a:gd name="connsiteX1" fmla="*/ 9601 w 14830"/>
                    <a:gd name="connsiteY1" fmla="*/ 343 h 685"/>
                    <a:gd name="connsiteX2" fmla="*/ 14830 w 14830"/>
                    <a:gd name="connsiteY2" fmla="*/ 0 h 685"/>
                  </a:gdLst>
                  <a:ahLst/>
                  <a:cxnLst>
                    <a:cxn ang="0">
                      <a:pos x="connsiteX0" y="connsiteY0"/>
                    </a:cxn>
                    <a:cxn ang="0">
                      <a:pos x="connsiteX1" y="connsiteY1"/>
                    </a:cxn>
                    <a:cxn ang="0">
                      <a:pos x="connsiteX2" y="connsiteY2"/>
                    </a:cxn>
                  </a:cxnLst>
                  <a:rect l="l" t="t" r="r" b="b"/>
                  <a:pathLst>
                    <a:path w="14830" h="685">
                      <a:moveTo>
                        <a:pt x="0" y="685"/>
                      </a:moveTo>
                      <a:cubicBezTo>
                        <a:pt x="3258" y="600"/>
                        <a:pt x="6429" y="514"/>
                        <a:pt x="9601" y="343"/>
                      </a:cubicBezTo>
                      <a:cubicBezTo>
                        <a:pt x="11316" y="343"/>
                        <a:pt x="13201" y="171"/>
                        <a:pt x="14830" y="0"/>
                      </a:cubicBezTo>
                    </a:path>
                  </a:pathLst>
                </a:custGeom>
                <a:noFill/>
                <a:ln w="11144" cap="rnd">
                  <a:solidFill>
                    <a:srgbClr val="000000"/>
                  </a:solidFill>
                  <a:prstDash val="solid"/>
                  <a:round/>
                </a:ln>
              </p:spPr>
              <p:txBody>
                <a:bodyPr rtlCol="0" anchor="ctr"/>
                <a:lstStyle/>
                <a:p>
                  <a:endParaRPr lang="en-US"/>
                </a:p>
              </p:txBody>
            </p:sp>
            <p:sp>
              <p:nvSpPr>
                <p:cNvPr id="106" name="Freeform: Shape 105">
                  <a:extLst>
                    <a:ext uri="{FF2B5EF4-FFF2-40B4-BE49-F238E27FC236}">
                      <a16:creationId xmlns:a16="http://schemas.microsoft.com/office/drawing/2014/main" id="{2BCF6E1F-E21F-4270-1678-4C6CEFAA3648}"/>
                    </a:ext>
                  </a:extLst>
                </p:cNvPr>
                <p:cNvSpPr/>
                <p:nvPr/>
              </p:nvSpPr>
              <p:spPr>
                <a:xfrm>
                  <a:off x="8473325" y="5937913"/>
                  <a:ext cx="185509" cy="78781"/>
                </a:xfrm>
                <a:custGeom>
                  <a:avLst/>
                  <a:gdLst>
                    <a:gd name="connsiteX0" fmla="*/ 167506 w 185509"/>
                    <a:gd name="connsiteY0" fmla="*/ 0 h 78781"/>
                    <a:gd name="connsiteX1" fmla="*/ 185509 w 185509"/>
                    <a:gd name="connsiteY1" fmla="*/ 25803 h 78781"/>
                    <a:gd name="connsiteX2" fmla="*/ 167078 w 185509"/>
                    <a:gd name="connsiteY2" fmla="*/ 51864 h 78781"/>
                    <a:gd name="connsiteX3" fmla="*/ 156962 w 185509"/>
                    <a:gd name="connsiteY3" fmla="*/ 57607 h 78781"/>
                    <a:gd name="connsiteX4" fmla="*/ 151304 w 185509"/>
                    <a:gd name="connsiteY4" fmla="*/ 60265 h 78781"/>
                    <a:gd name="connsiteX5" fmla="*/ 151133 w 185509"/>
                    <a:gd name="connsiteY5" fmla="*/ 60265 h 78781"/>
                    <a:gd name="connsiteX6" fmla="*/ 145047 w 185509"/>
                    <a:gd name="connsiteY6" fmla="*/ 62751 h 78781"/>
                    <a:gd name="connsiteX7" fmla="*/ 131417 w 185509"/>
                    <a:gd name="connsiteY7" fmla="*/ 67380 h 78781"/>
                    <a:gd name="connsiteX8" fmla="*/ 123959 w 185509"/>
                    <a:gd name="connsiteY8" fmla="*/ 69438 h 78781"/>
                    <a:gd name="connsiteX9" fmla="*/ 92669 w 185509"/>
                    <a:gd name="connsiteY9" fmla="*/ 75438 h 78781"/>
                    <a:gd name="connsiteX10" fmla="*/ 91040 w 185509"/>
                    <a:gd name="connsiteY10" fmla="*/ 75695 h 78781"/>
                    <a:gd name="connsiteX11" fmla="*/ 86154 w 185509"/>
                    <a:gd name="connsiteY11" fmla="*/ 76295 h 78781"/>
                    <a:gd name="connsiteX12" fmla="*/ 79381 w 185509"/>
                    <a:gd name="connsiteY12" fmla="*/ 77067 h 78781"/>
                    <a:gd name="connsiteX13" fmla="*/ 68752 w 185509"/>
                    <a:gd name="connsiteY13" fmla="*/ 77924 h 78781"/>
                    <a:gd name="connsiteX14" fmla="*/ 63522 w 185509"/>
                    <a:gd name="connsiteY14" fmla="*/ 78267 h 78781"/>
                    <a:gd name="connsiteX15" fmla="*/ 53921 w 185509"/>
                    <a:gd name="connsiteY15" fmla="*/ 78610 h 78781"/>
                    <a:gd name="connsiteX16" fmla="*/ 44148 w 185509"/>
                    <a:gd name="connsiteY16" fmla="*/ 78781 h 78781"/>
                    <a:gd name="connsiteX17" fmla="*/ 0 w 185509"/>
                    <a:gd name="connsiteY17" fmla="*/ 76124 h 7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509" h="78781">
                      <a:moveTo>
                        <a:pt x="167506" y="0"/>
                      </a:moveTo>
                      <a:cubicBezTo>
                        <a:pt x="179080" y="7715"/>
                        <a:pt x="185509" y="16460"/>
                        <a:pt x="185509" y="25803"/>
                      </a:cubicBezTo>
                      <a:cubicBezTo>
                        <a:pt x="185509" y="35148"/>
                        <a:pt x="178822" y="44234"/>
                        <a:pt x="167078" y="51864"/>
                      </a:cubicBezTo>
                      <a:cubicBezTo>
                        <a:pt x="164078" y="53921"/>
                        <a:pt x="160649" y="55893"/>
                        <a:pt x="156962" y="57607"/>
                      </a:cubicBezTo>
                      <a:cubicBezTo>
                        <a:pt x="155162" y="58550"/>
                        <a:pt x="153362" y="59407"/>
                        <a:pt x="151304" y="60265"/>
                      </a:cubicBezTo>
                      <a:lnTo>
                        <a:pt x="151133" y="60265"/>
                      </a:lnTo>
                      <a:cubicBezTo>
                        <a:pt x="149161" y="61208"/>
                        <a:pt x="147104" y="61980"/>
                        <a:pt x="145047" y="62751"/>
                      </a:cubicBezTo>
                      <a:cubicBezTo>
                        <a:pt x="140760" y="64465"/>
                        <a:pt x="136302" y="65923"/>
                        <a:pt x="131417" y="67380"/>
                      </a:cubicBezTo>
                      <a:cubicBezTo>
                        <a:pt x="129016" y="68151"/>
                        <a:pt x="126530" y="68837"/>
                        <a:pt x="123959" y="69438"/>
                      </a:cubicBezTo>
                      <a:cubicBezTo>
                        <a:pt x="114357" y="71923"/>
                        <a:pt x="103813" y="73981"/>
                        <a:pt x="92669" y="75438"/>
                      </a:cubicBezTo>
                      <a:cubicBezTo>
                        <a:pt x="92154" y="75524"/>
                        <a:pt x="91640" y="75610"/>
                        <a:pt x="91040" y="75695"/>
                      </a:cubicBezTo>
                      <a:cubicBezTo>
                        <a:pt x="89497" y="75953"/>
                        <a:pt x="87782" y="76124"/>
                        <a:pt x="86154" y="76295"/>
                      </a:cubicBezTo>
                      <a:cubicBezTo>
                        <a:pt x="83925" y="76638"/>
                        <a:pt x="81610" y="76810"/>
                        <a:pt x="79381" y="77067"/>
                      </a:cubicBezTo>
                      <a:cubicBezTo>
                        <a:pt x="75866" y="77410"/>
                        <a:pt x="72352" y="77753"/>
                        <a:pt x="68752" y="77924"/>
                      </a:cubicBezTo>
                      <a:cubicBezTo>
                        <a:pt x="66951" y="78096"/>
                        <a:pt x="65237" y="78181"/>
                        <a:pt x="63522" y="78267"/>
                      </a:cubicBezTo>
                      <a:cubicBezTo>
                        <a:pt x="60350" y="78439"/>
                        <a:pt x="57178" y="78610"/>
                        <a:pt x="53921" y="78610"/>
                      </a:cubicBezTo>
                      <a:cubicBezTo>
                        <a:pt x="50663" y="78610"/>
                        <a:pt x="47406" y="78781"/>
                        <a:pt x="44148" y="78781"/>
                      </a:cubicBezTo>
                      <a:cubicBezTo>
                        <a:pt x="28718" y="78781"/>
                        <a:pt x="13887" y="77838"/>
                        <a:pt x="0" y="76124"/>
                      </a:cubicBezTo>
                    </a:path>
                  </a:pathLst>
                </a:custGeom>
                <a:noFill/>
                <a:ln w="11144" cap="rnd">
                  <a:solidFill>
                    <a:srgbClr val="000000"/>
                  </a:solidFill>
                  <a:prstDash val="solid"/>
                  <a:round/>
                </a:ln>
              </p:spPr>
              <p:txBody>
                <a:bodyPr rtlCol="0" anchor="ctr"/>
                <a:lstStyle/>
                <a:p>
                  <a:endParaRPr lang="en-US"/>
                </a:p>
              </p:txBody>
            </p:sp>
            <p:sp>
              <p:nvSpPr>
                <p:cNvPr id="107" name="Freeform: Shape 106">
                  <a:extLst>
                    <a:ext uri="{FF2B5EF4-FFF2-40B4-BE49-F238E27FC236}">
                      <a16:creationId xmlns:a16="http://schemas.microsoft.com/office/drawing/2014/main" id="{62A1447C-7DAB-A50D-7320-AAB983C20BF8}"/>
                    </a:ext>
                  </a:extLst>
                </p:cNvPr>
                <p:cNvSpPr/>
                <p:nvPr/>
              </p:nvSpPr>
              <p:spPr>
                <a:xfrm>
                  <a:off x="8634660" y="5939628"/>
                  <a:ext cx="3600" cy="2057"/>
                </a:xfrm>
                <a:custGeom>
                  <a:avLst/>
                  <a:gdLst>
                    <a:gd name="connsiteX0" fmla="*/ 0 w 3600"/>
                    <a:gd name="connsiteY0" fmla="*/ 2057 h 2057"/>
                    <a:gd name="connsiteX1" fmla="*/ 3600 w 3600"/>
                    <a:gd name="connsiteY1" fmla="*/ 0 h 2057"/>
                  </a:gdLst>
                  <a:ahLst/>
                  <a:cxnLst>
                    <a:cxn ang="0">
                      <a:pos x="connsiteX0" y="connsiteY0"/>
                    </a:cxn>
                    <a:cxn ang="0">
                      <a:pos x="connsiteX1" y="connsiteY1"/>
                    </a:cxn>
                  </a:cxnLst>
                  <a:rect l="l" t="t" r="r" b="b"/>
                  <a:pathLst>
                    <a:path w="3600" h="2057">
                      <a:moveTo>
                        <a:pt x="0" y="2057"/>
                      </a:moveTo>
                      <a:cubicBezTo>
                        <a:pt x="1286" y="1372"/>
                        <a:pt x="2400" y="772"/>
                        <a:pt x="3600" y="0"/>
                      </a:cubicBezTo>
                    </a:path>
                  </a:pathLst>
                </a:custGeom>
                <a:noFill/>
                <a:ln w="11144" cap="rnd">
                  <a:solidFill>
                    <a:srgbClr val="000000"/>
                  </a:solidFill>
                  <a:prstDash val="solid"/>
                  <a:round/>
                </a:ln>
              </p:spPr>
              <p:txBody>
                <a:bodyPr rtlCol="0" anchor="ctr"/>
                <a:lstStyle/>
                <a:p>
                  <a:endParaRPr lang="en-US"/>
                </a:p>
              </p:txBody>
            </p:sp>
            <p:sp>
              <p:nvSpPr>
                <p:cNvPr id="108" name="Freeform: Shape 107">
                  <a:extLst>
                    <a:ext uri="{FF2B5EF4-FFF2-40B4-BE49-F238E27FC236}">
                      <a16:creationId xmlns:a16="http://schemas.microsoft.com/office/drawing/2014/main" id="{D6A6252F-F2A1-ED64-377A-E545DB744A6D}"/>
                    </a:ext>
                  </a:extLst>
                </p:cNvPr>
                <p:cNvSpPr/>
                <p:nvPr/>
              </p:nvSpPr>
              <p:spPr>
                <a:xfrm>
                  <a:off x="8612543" y="5946743"/>
                  <a:ext cx="11915" cy="4543"/>
                </a:xfrm>
                <a:custGeom>
                  <a:avLst/>
                  <a:gdLst>
                    <a:gd name="connsiteX0" fmla="*/ 0 w 11915"/>
                    <a:gd name="connsiteY0" fmla="*/ 4543 h 4543"/>
                    <a:gd name="connsiteX1" fmla="*/ 6344 w 11915"/>
                    <a:gd name="connsiteY1" fmla="*/ 2229 h 4543"/>
                    <a:gd name="connsiteX2" fmla="*/ 11916 w 11915"/>
                    <a:gd name="connsiteY2" fmla="*/ 0 h 4543"/>
                  </a:gdLst>
                  <a:ahLst/>
                  <a:cxnLst>
                    <a:cxn ang="0">
                      <a:pos x="connsiteX0" y="connsiteY0"/>
                    </a:cxn>
                    <a:cxn ang="0">
                      <a:pos x="connsiteX1" y="connsiteY1"/>
                    </a:cxn>
                    <a:cxn ang="0">
                      <a:pos x="connsiteX2" y="connsiteY2"/>
                    </a:cxn>
                  </a:cxnLst>
                  <a:rect l="l" t="t" r="r" b="b"/>
                  <a:pathLst>
                    <a:path w="11915" h="4543">
                      <a:moveTo>
                        <a:pt x="0" y="4543"/>
                      </a:moveTo>
                      <a:cubicBezTo>
                        <a:pt x="2143" y="3772"/>
                        <a:pt x="4286" y="3086"/>
                        <a:pt x="6344" y="2229"/>
                      </a:cubicBezTo>
                      <a:cubicBezTo>
                        <a:pt x="8316" y="1543"/>
                        <a:pt x="10115" y="771"/>
                        <a:pt x="11916" y="0"/>
                      </a:cubicBezTo>
                    </a:path>
                  </a:pathLst>
                </a:custGeom>
                <a:noFill/>
                <a:ln w="11144" cap="rnd">
                  <a:solidFill>
                    <a:srgbClr val="000000"/>
                  </a:solidFill>
                  <a:prstDash val="solid"/>
                  <a:round/>
                </a:ln>
              </p:spPr>
              <p:txBody>
                <a:bodyPr rtlCol="0" anchor="ctr"/>
                <a:lstStyle/>
                <a:p>
                  <a:endParaRPr lang="en-US"/>
                </a:p>
              </p:txBody>
            </p:sp>
            <p:sp>
              <p:nvSpPr>
                <p:cNvPr id="109" name="Freeform: Shape 108">
                  <a:extLst>
                    <a:ext uri="{FF2B5EF4-FFF2-40B4-BE49-F238E27FC236}">
                      <a16:creationId xmlns:a16="http://schemas.microsoft.com/office/drawing/2014/main" id="{867F235F-2512-14E8-FA74-B600D750B669}"/>
                    </a:ext>
                  </a:extLst>
                </p:cNvPr>
                <p:cNvSpPr/>
                <p:nvPr/>
              </p:nvSpPr>
              <p:spPr>
                <a:xfrm>
                  <a:off x="8560165" y="5961831"/>
                  <a:ext cx="5915" cy="771"/>
                </a:xfrm>
                <a:custGeom>
                  <a:avLst/>
                  <a:gdLst>
                    <a:gd name="connsiteX0" fmla="*/ 0 w 5915"/>
                    <a:gd name="connsiteY0" fmla="*/ 771 h 771"/>
                    <a:gd name="connsiteX1" fmla="*/ 5915 w 5915"/>
                    <a:gd name="connsiteY1" fmla="*/ 0 h 771"/>
                  </a:gdLst>
                  <a:ahLst/>
                  <a:cxnLst>
                    <a:cxn ang="0">
                      <a:pos x="connsiteX0" y="connsiteY0"/>
                    </a:cxn>
                    <a:cxn ang="0">
                      <a:pos x="connsiteX1" y="connsiteY1"/>
                    </a:cxn>
                  </a:cxnLst>
                  <a:rect l="l" t="t" r="r" b="b"/>
                  <a:pathLst>
                    <a:path w="5915" h="771">
                      <a:moveTo>
                        <a:pt x="0" y="771"/>
                      </a:moveTo>
                      <a:cubicBezTo>
                        <a:pt x="2057" y="600"/>
                        <a:pt x="4029" y="343"/>
                        <a:pt x="5915" y="0"/>
                      </a:cubicBezTo>
                    </a:path>
                  </a:pathLst>
                </a:custGeom>
                <a:noFill/>
                <a:ln w="11144" cap="rnd">
                  <a:solidFill>
                    <a:srgbClr val="000000"/>
                  </a:solidFill>
                  <a:prstDash val="solid"/>
                  <a:round/>
                </a:ln>
              </p:spPr>
              <p:txBody>
                <a:bodyPr rtlCol="0" anchor="ctr"/>
                <a:lstStyle/>
                <a:p>
                  <a:endParaRPr lang="en-US"/>
                </a:p>
              </p:txBody>
            </p:sp>
            <p:sp>
              <p:nvSpPr>
                <p:cNvPr id="110" name="Freeform: Shape 109">
                  <a:extLst>
                    <a:ext uri="{FF2B5EF4-FFF2-40B4-BE49-F238E27FC236}">
                      <a16:creationId xmlns:a16="http://schemas.microsoft.com/office/drawing/2014/main" id="{7766D911-D4BB-C4CC-F104-BE0F775D2BAA}"/>
                    </a:ext>
                  </a:extLst>
                </p:cNvPr>
                <p:cNvSpPr/>
                <p:nvPr/>
              </p:nvSpPr>
              <p:spPr>
                <a:xfrm>
                  <a:off x="8527418" y="5964574"/>
                  <a:ext cx="9686" cy="342"/>
                </a:xfrm>
                <a:custGeom>
                  <a:avLst/>
                  <a:gdLst>
                    <a:gd name="connsiteX0" fmla="*/ 0 w 9686"/>
                    <a:gd name="connsiteY0" fmla="*/ 343 h 342"/>
                    <a:gd name="connsiteX1" fmla="*/ 9687 w 9686"/>
                    <a:gd name="connsiteY1" fmla="*/ 0 h 342"/>
                  </a:gdLst>
                  <a:ahLst/>
                  <a:cxnLst>
                    <a:cxn ang="0">
                      <a:pos x="connsiteX0" y="connsiteY0"/>
                    </a:cxn>
                    <a:cxn ang="0">
                      <a:pos x="connsiteX1" y="connsiteY1"/>
                    </a:cxn>
                  </a:cxnLst>
                  <a:rect l="l" t="t" r="r" b="b"/>
                  <a:pathLst>
                    <a:path w="9686" h="342">
                      <a:moveTo>
                        <a:pt x="0" y="343"/>
                      </a:moveTo>
                      <a:cubicBezTo>
                        <a:pt x="3258" y="343"/>
                        <a:pt x="6429" y="171"/>
                        <a:pt x="9687" y="0"/>
                      </a:cubicBezTo>
                    </a:path>
                  </a:pathLst>
                </a:custGeom>
                <a:noFill/>
                <a:ln w="11144" cap="rnd">
                  <a:solidFill>
                    <a:srgbClr val="000000"/>
                  </a:solidFill>
                  <a:prstDash val="solid"/>
                  <a:round/>
                </a:ln>
              </p:spPr>
              <p:txBody>
                <a:bodyPr rtlCol="0" anchor="ctr"/>
                <a:lstStyle/>
                <a:p>
                  <a:endParaRPr lang="en-US"/>
                </a:p>
              </p:txBody>
            </p:sp>
            <p:sp>
              <p:nvSpPr>
                <p:cNvPr id="111" name="Freeform: Shape 110">
                  <a:extLst>
                    <a:ext uri="{FF2B5EF4-FFF2-40B4-BE49-F238E27FC236}">
                      <a16:creationId xmlns:a16="http://schemas.microsoft.com/office/drawing/2014/main" id="{905A3EB7-3D06-2435-726E-BF936E407DB0}"/>
                    </a:ext>
                  </a:extLst>
                </p:cNvPr>
                <p:cNvSpPr/>
                <p:nvPr/>
              </p:nvSpPr>
              <p:spPr>
                <a:xfrm>
                  <a:off x="8458752" y="5859132"/>
                  <a:ext cx="200082" cy="105784"/>
                </a:xfrm>
                <a:custGeom>
                  <a:avLst/>
                  <a:gdLst>
                    <a:gd name="connsiteX0" fmla="*/ 16116 w 200082"/>
                    <a:gd name="connsiteY0" fmla="*/ 2486 h 105784"/>
                    <a:gd name="connsiteX1" fmla="*/ 58721 w 200082"/>
                    <a:gd name="connsiteY1" fmla="*/ 0 h 105784"/>
                    <a:gd name="connsiteX2" fmla="*/ 200082 w 200082"/>
                    <a:gd name="connsiteY2" fmla="*/ 52978 h 105784"/>
                    <a:gd name="connsiteX3" fmla="*/ 182080 w 200082"/>
                    <a:gd name="connsiteY3" fmla="*/ 78781 h 105784"/>
                    <a:gd name="connsiteX4" fmla="*/ 179508 w 200082"/>
                    <a:gd name="connsiteY4" fmla="*/ 80410 h 105784"/>
                    <a:gd name="connsiteX5" fmla="*/ 175908 w 200082"/>
                    <a:gd name="connsiteY5" fmla="*/ 82467 h 105784"/>
                    <a:gd name="connsiteX6" fmla="*/ 165707 w 200082"/>
                    <a:gd name="connsiteY6" fmla="*/ 87440 h 105784"/>
                    <a:gd name="connsiteX7" fmla="*/ 160134 w 200082"/>
                    <a:gd name="connsiteY7" fmla="*/ 89669 h 105784"/>
                    <a:gd name="connsiteX8" fmla="*/ 153791 w 200082"/>
                    <a:gd name="connsiteY8" fmla="*/ 91983 h 105784"/>
                    <a:gd name="connsiteX9" fmla="*/ 107328 w 200082"/>
                    <a:gd name="connsiteY9" fmla="*/ 102527 h 105784"/>
                    <a:gd name="connsiteX10" fmla="*/ 101413 w 200082"/>
                    <a:gd name="connsiteY10" fmla="*/ 103299 h 105784"/>
                    <a:gd name="connsiteX11" fmla="*/ 78353 w 200082"/>
                    <a:gd name="connsiteY11" fmla="*/ 105271 h 105784"/>
                    <a:gd name="connsiteX12" fmla="*/ 68666 w 200082"/>
                    <a:gd name="connsiteY12" fmla="*/ 105613 h 105784"/>
                    <a:gd name="connsiteX13" fmla="*/ 58807 w 200082"/>
                    <a:gd name="connsiteY13" fmla="*/ 105785 h 105784"/>
                    <a:gd name="connsiteX14" fmla="*/ 0 w 200082"/>
                    <a:gd name="connsiteY14" fmla="*/ 100984 h 10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082" h="105784">
                      <a:moveTo>
                        <a:pt x="16116" y="2486"/>
                      </a:moveTo>
                      <a:cubicBezTo>
                        <a:pt x="29575" y="858"/>
                        <a:pt x="43891" y="0"/>
                        <a:pt x="58721" y="0"/>
                      </a:cubicBezTo>
                      <a:cubicBezTo>
                        <a:pt x="136731" y="0"/>
                        <a:pt x="200082" y="23746"/>
                        <a:pt x="200082" y="52978"/>
                      </a:cubicBezTo>
                      <a:cubicBezTo>
                        <a:pt x="200082" y="62322"/>
                        <a:pt x="193567" y="71237"/>
                        <a:pt x="182080" y="78781"/>
                      </a:cubicBezTo>
                      <a:cubicBezTo>
                        <a:pt x="181223" y="79381"/>
                        <a:pt x="180365" y="79982"/>
                        <a:pt x="179508" y="80410"/>
                      </a:cubicBezTo>
                      <a:cubicBezTo>
                        <a:pt x="178394" y="81096"/>
                        <a:pt x="177193" y="81868"/>
                        <a:pt x="175908" y="82467"/>
                      </a:cubicBezTo>
                      <a:cubicBezTo>
                        <a:pt x="172822" y="84268"/>
                        <a:pt x="169393" y="85897"/>
                        <a:pt x="165707" y="87440"/>
                      </a:cubicBezTo>
                      <a:cubicBezTo>
                        <a:pt x="163992" y="88211"/>
                        <a:pt x="162020" y="88983"/>
                        <a:pt x="160134" y="89669"/>
                      </a:cubicBezTo>
                      <a:cubicBezTo>
                        <a:pt x="158163" y="90526"/>
                        <a:pt x="155934" y="91297"/>
                        <a:pt x="153791" y="91983"/>
                      </a:cubicBezTo>
                      <a:cubicBezTo>
                        <a:pt x="140418" y="96612"/>
                        <a:pt x="124644" y="100213"/>
                        <a:pt x="107328" y="102527"/>
                      </a:cubicBezTo>
                      <a:cubicBezTo>
                        <a:pt x="105442" y="102870"/>
                        <a:pt x="103384" y="103127"/>
                        <a:pt x="101413" y="103299"/>
                      </a:cubicBezTo>
                      <a:cubicBezTo>
                        <a:pt x="93955" y="104242"/>
                        <a:pt x="86325" y="104927"/>
                        <a:pt x="78353" y="105271"/>
                      </a:cubicBezTo>
                      <a:cubicBezTo>
                        <a:pt x="75181" y="105442"/>
                        <a:pt x="71923" y="105527"/>
                        <a:pt x="68666" y="105613"/>
                      </a:cubicBezTo>
                      <a:cubicBezTo>
                        <a:pt x="65408" y="105613"/>
                        <a:pt x="62151" y="105785"/>
                        <a:pt x="58807" y="105785"/>
                      </a:cubicBezTo>
                      <a:cubicBezTo>
                        <a:pt x="37805" y="105785"/>
                        <a:pt x="17917" y="104070"/>
                        <a:pt x="0" y="100984"/>
                      </a:cubicBezTo>
                    </a:path>
                  </a:pathLst>
                </a:custGeom>
                <a:noFill/>
                <a:ln w="11144" cap="rnd">
                  <a:solidFill>
                    <a:srgbClr val="000000"/>
                  </a:solidFill>
                  <a:prstDash val="solid"/>
                  <a:round/>
                </a:ln>
              </p:spPr>
              <p:txBody>
                <a:bodyPr rtlCol="0" anchor="ctr"/>
                <a:lstStyle/>
                <a:p>
                  <a:endParaRPr lang="en-US"/>
                </a:p>
              </p:txBody>
            </p:sp>
            <p:sp>
              <p:nvSpPr>
                <p:cNvPr id="112" name="Freeform: Shape 111">
                  <a:extLst>
                    <a:ext uri="{FF2B5EF4-FFF2-40B4-BE49-F238E27FC236}">
                      <a16:creationId xmlns:a16="http://schemas.microsoft.com/office/drawing/2014/main" id="{2B3B6B90-42B1-2083-05C7-DF8572833B77}"/>
                    </a:ext>
                  </a:extLst>
                </p:cNvPr>
                <p:cNvSpPr/>
                <p:nvPr/>
              </p:nvSpPr>
              <p:spPr>
                <a:xfrm>
                  <a:off x="7991893" y="6015751"/>
                  <a:ext cx="88125" cy="75266"/>
                </a:xfrm>
                <a:custGeom>
                  <a:avLst/>
                  <a:gdLst>
                    <a:gd name="connsiteX0" fmla="*/ 18259 w 88125"/>
                    <a:gd name="connsiteY0" fmla="*/ 0 h 75266"/>
                    <a:gd name="connsiteX1" fmla="*/ 0 w 88125"/>
                    <a:gd name="connsiteY1" fmla="*/ 26146 h 75266"/>
                    <a:gd name="connsiteX2" fmla="*/ 88126 w 88125"/>
                    <a:gd name="connsiteY2" fmla="*/ 75267 h 75266"/>
                  </a:gdLst>
                  <a:ahLst/>
                  <a:cxnLst>
                    <a:cxn ang="0">
                      <a:pos x="connsiteX0" y="connsiteY0"/>
                    </a:cxn>
                    <a:cxn ang="0">
                      <a:pos x="connsiteX1" y="connsiteY1"/>
                    </a:cxn>
                    <a:cxn ang="0">
                      <a:pos x="connsiteX2" y="connsiteY2"/>
                    </a:cxn>
                  </a:cxnLst>
                  <a:rect l="l" t="t" r="r" b="b"/>
                  <a:pathLst>
                    <a:path w="88125" h="75266">
                      <a:moveTo>
                        <a:pt x="18259" y="0"/>
                      </a:moveTo>
                      <a:cubicBezTo>
                        <a:pt x="6687" y="7887"/>
                        <a:pt x="0" y="16631"/>
                        <a:pt x="0" y="26146"/>
                      </a:cubicBezTo>
                      <a:cubicBezTo>
                        <a:pt x="0" y="48349"/>
                        <a:pt x="36433" y="67380"/>
                        <a:pt x="88126" y="75267"/>
                      </a:cubicBezTo>
                    </a:path>
                  </a:pathLst>
                </a:custGeom>
                <a:noFill/>
                <a:ln w="11144" cap="rnd">
                  <a:solidFill>
                    <a:srgbClr val="000000"/>
                  </a:solidFill>
                  <a:prstDash val="solid"/>
                  <a:round/>
                </a:ln>
              </p:spPr>
              <p:txBody>
                <a:bodyPr rtlCol="0" anchor="ctr"/>
                <a:lstStyle/>
                <a:p>
                  <a:endParaRPr lang="en-US"/>
                </a:p>
              </p:txBody>
            </p:sp>
            <p:sp>
              <p:nvSpPr>
                <p:cNvPr id="113" name="Freeform: Shape 112">
                  <a:extLst>
                    <a:ext uri="{FF2B5EF4-FFF2-40B4-BE49-F238E27FC236}">
                      <a16:creationId xmlns:a16="http://schemas.microsoft.com/office/drawing/2014/main" id="{61835FED-4D2D-F69C-5856-9AD83C26219D}"/>
                    </a:ext>
                  </a:extLst>
                </p:cNvPr>
                <p:cNvSpPr/>
                <p:nvPr/>
              </p:nvSpPr>
              <p:spPr>
                <a:xfrm>
                  <a:off x="8010239" y="6015837"/>
                  <a:ext cx="3771" cy="2314"/>
                </a:xfrm>
                <a:custGeom>
                  <a:avLst/>
                  <a:gdLst>
                    <a:gd name="connsiteX0" fmla="*/ 3772 w 3771"/>
                    <a:gd name="connsiteY0" fmla="*/ 2315 h 2314"/>
                    <a:gd name="connsiteX1" fmla="*/ 0 w 3771"/>
                    <a:gd name="connsiteY1" fmla="*/ 0 h 2314"/>
                  </a:gdLst>
                  <a:ahLst/>
                  <a:cxnLst>
                    <a:cxn ang="0">
                      <a:pos x="connsiteX0" y="connsiteY0"/>
                    </a:cxn>
                    <a:cxn ang="0">
                      <a:pos x="connsiteX1" y="connsiteY1"/>
                    </a:cxn>
                  </a:cxnLst>
                  <a:rect l="l" t="t" r="r" b="b"/>
                  <a:pathLst>
                    <a:path w="3771" h="2314">
                      <a:moveTo>
                        <a:pt x="3772" y="2315"/>
                      </a:moveTo>
                      <a:cubicBezTo>
                        <a:pt x="2486" y="1543"/>
                        <a:pt x="1200" y="857"/>
                        <a:pt x="0" y="0"/>
                      </a:cubicBezTo>
                    </a:path>
                  </a:pathLst>
                </a:custGeom>
                <a:noFill/>
                <a:ln w="11144" cap="rnd">
                  <a:solidFill>
                    <a:srgbClr val="000000"/>
                  </a:solidFill>
                  <a:prstDash val="solid"/>
                  <a:round/>
                </a:ln>
              </p:spPr>
              <p:txBody>
                <a:bodyPr rtlCol="0" anchor="ctr"/>
                <a:lstStyle/>
                <a:p>
                  <a:endParaRPr lang="en-US"/>
                </a:p>
              </p:txBody>
            </p:sp>
            <p:sp>
              <p:nvSpPr>
                <p:cNvPr id="114" name="Freeform: Shape 113">
                  <a:extLst>
                    <a:ext uri="{FF2B5EF4-FFF2-40B4-BE49-F238E27FC236}">
                      <a16:creationId xmlns:a16="http://schemas.microsoft.com/office/drawing/2014/main" id="{85F2EC37-AF59-1E19-08CB-B1287AA15349}"/>
                    </a:ext>
                  </a:extLst>
                </p:cNvPr>
                <p:cNvSpPr/>
                <p:nvPr/>
              </p:nvSpPr>
              <p:spPr>
                <a:xfrm>
                  <a:off x="8032270" y="6026724"/>
                  <a:ext cx="4886" cy="1799"/>
                </a:xfrm>
                <a:custGeom>
                  <a:avLst/>
                  <a:gdLst>
                    <a:gd name="connsiteX0" fmla="*/ 4886 w 4886"/>
                    <a:gd name="connsiteY0" fmla="*/ 1800 h 1799"/>
                    <a:gd name="connsiteX1" fmla="*/ 0 w 4886"/>
                    <a:gd name="connsiteY1" fmla="*/ 0 h 1799"/>
                  </a:gdLst>
                  <a:ahLst/>
                  <a:cxnLst>
                    <a:cxn ang="0">
                      <a:pos x="connsiteX0" y="connsiteY0"/>
                    </a:cxn>
                    <a:cxn ang="0">
                      <a:pos x="connsiteX1" y="connsiteY1"/>
                    </a:cxn>
                  </a:cxnLst>
                  <a:rect l="l" t="t" r="r" b="b"/>
                  <a:pathLst>
                    <a:path w="4886" h="1799">
                      <a:moveTo>
                        <a:pt x="4886" y="1800"/>
                      </a:moveTo>
                      <a:cubicBezTo>
                        <a:pt x="3172" y="1200"/>
                        <a:pt x="1629" y="600"/>
                        <a:pt x="0" y="0"/>
                      </a:cubicBezTo>
                    </a:path>
                  </a:pathLst>
                </a:custGeom>
                <a:noFill/>
                <a:ln w="11144" cap="rnd">
                  <a:solidFill>
                    <a:srgbClr val="000000"/>
                  </a:solidFill>
                  <a:prstDash val="solid"/>
                  <a:round/>
                </a:ln>
              </p:spPr>
              <p:txBody>
                <a:bodyPr rtlCol="0" anchor="ctr"/>
                <a:lstStyle/>
                <a:p>
                  <a:endParaRPr lang="en-US"/>
                </a:p>
              </p:txBody>
            </p:sp>
            <p:sp>
              <p:nvSpPr>
                <p:cNvPr id="115" name="Freeform: Shape 114">
                  <a:extLst>
                    <a:ext uri="{FF2B5EF4-FFF2-40B4-BE49-F238E27FC236}">
                      <a16:creationId xmlns:a16="http://schemas.microsoft.com/office/drawing/2014/main" id="{E07A6A8C-9B56-EDB1-2B89-5B5FEDA4280F}"/>
                    </a:ext>
                  </a:extLst>
                </p:cNvPr>
                <p:cNvSpPr/>
                <p:nvPr/>
              </p:nvSpPr>
              <p:spPr>
                <a:xfrm>
                  <a:off x="8039642" y="6029296"/>
                  <a:ext cx="4457" cy="1457"/>
                </a:xfrm>
                <a:custGeom>
                  <a:avLst/>
                  <a:gdLst>
                    <a:gd name="connsiteX0" fmla="*/ 4458 w 4457"/>
                    <a:gd name="connsiteY0" fmla="*/ 1457 h 1457"/>
                    <a:gd name="connsiteX1" fmla="*/ 0 w 4457"/>
                    <a:gd name="connsiteY1" fmla="*/ 0 h 1457"/>
                  </a:gdLst>
                  <a:ahLst/>
                  <a:cxnLst>
                    <a:cxn ang="0">
                      <a:pos x="connsiteX0" y="connsiteY0"/>
                    </a:cxn>
                    <a:cxn ang="0">
                      <a:pos x="connsiteX1" y="connsiteY1"/>
                    </a:cxn>
                  </a:cxnLst>
                  <a:rect l="l" t="t" r="r" b="b"/>
                  <a:pathLst>
                    <a:path w="4457" h="1457">
                      <a:moveTo>
                        <a:pt x="4458" y="1457"/>
                      </a:moveTo>
                      <a:cubicBezTo>
                        <a:pt x="3001" y="1029"/>
                        <a:pt x="1458" y="514"/>
                        <a:pt x="0" y="0"/>
                      </a:cubicBezTo>
                    </a:path>
                  </a:pathLst>
                </a:custGeom>
                <a:noFill/>
                <a:ln w="11144" cap="rnd">
                  <a:solidFill>
                    <a:srgbClr val="000000"/>
                  </a:solidFill>
                  <a:prstDash val="solid"/>
                  <a:round/>
                </a:ln>
              </p:spPr>
              <p:txBody>
                <a:bodyPr rtlCol="0" anchor="ctr"/>
                <a:lstStyle/>
                <a:p>
                  <a:endParaRPr lang="en-US"/>
                </a:p>
              </p:txBody>
            </p:sp>
            <p:sp>
              <p:nvSpPr>
                <p:cNvPr id="116" name="Freeform: Shape 115">
                  <a:extLst>
                    <a:ext uri="{FF2B5EF4-FFF2-40B4-BE49-F238E27FC236}">
                      <a16:creationId xmlns:a16="http://schemas.microsoft.com/office/drawing/2014/main" id="{0CF7C6F3-816B-DB75-8141-9B9788F532AB}"/>
                    </a:ext>
                  </a:extLst>
                </p:cNvPr>
                <p:cNvSpPr/>
                <p:nvPr/>
              </p:nvSpPr>
              <p:spPr>
                <a:xfrm>
                  <a:off x="7991808" y="5963545"/>
                  <a:ext cx="110413" cy="77838"/>
                </a:xfrm>
                <a:custGeom>
                  <a:avLst/>
                  <a:gdLst>
                    <a:gd name="connsiteX0" fmla="*/ 18431 w 110413"/>
                    <a:gd name="connsiteY0" fmla="*/ 0 h 77838"/>
                    <a:gd name="connsiteX1" fmla="*/ 0 w 110413"/>
                    <a:gd name="connsiteY1" fmla="*/ 26147 h 77838"/>
                    <a:gd name="connsiteX2" fmla="*/ 18259 w 110413"/>
                    <a:gd name="connsiteY2" fmla="*/ 52207 h 77838"/>
                    <a:gd name="connsiteX3" fmla="*/ 18345 w 110413"/>
                    <a:gd name="connsiteY3" fmla="*/ 52207 h 77838"/>
                    <a:gd name="connsiteX4" fmla="*/ 22117 w 110413"/>
                    <a:gd name="connsiteY4" fmla="*/ 54521 h 77838"/>
                    <a:gd name="connsiteX5" fmla="*/ 40376 w 110413"/>
                    <a:gd name="connsiteY5" fmla="*/ 63094 h 77838"/>
                    <a:gd name="connsiteX6" fmla="*/ 45263 w 110413"/>
                    <a:gd name="connsiteY6" fmla="*/ 64894 h 77838"/>
                    <a:gd name="connsiteX7" fmla="*/ 47748 w 110413"/>
                    <a:gd name="connsiteY7" fmla="*/ 65751 h 77838"/>
                    <a:gd name="connsiteX8" fmla="*/ 52206 w 110413"/>
                    <a:gd name="connsiteY8" fmla="*/ 67209 h 77838"/>
                    <a:gd name="connsiteX9" fmla="*/ 110414 w 110413"/>
                    <a:gd name="connsiteY9" fmla="*/ 77838 h 77838"/>
                    <a:gd name="connsiteX10" fmla="*/ 110414 w 110413"/>
                    <a:gd name="connsiteY10" fmla="*/ 77838 h 7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413" h="77838">
                      <a:moveTo>
                        <a:pt x="18431" y="0"/>
                      </a:moveTo>
                      <a:cubicBezTo>
                        <a:pt x="6772" y="7715"/>
                        <a:pt x="0" y="16631"/>
                        <a:pt x="0" y="26147"/>
                      </a:cubicBezTo>
                      <a:cubicBezTo>
                        <a:pt x="0" y="35662"/>
                        <a:pt x="6686" y="44577"/>
                        <a:pt x="18259" y="52207"/>
                      </a:cubicBezTo>
                      <a:lnTo>
                        <a:pt x="18345" y="52207"/>
                      </a:lnTo>
                      <a:cubicBezTo>
                        <a:pt x="19545" y="53064"/>
                        <a:pt x="20831" y="53836"/>
                        <a:pt x="22117" y="54521"/>
                      </a:cubicBezTo>
                      <a:cubicBezTo>
                        <a:pt x="27346" y="57607"/>
                        <a:pt x="33518" y="60522"/>
                        <a:pt x="40376" y="63094"/>
                      </a:cubicBezTo>
                      <a:cubicBezTo>
                        <a:pt x="42005" y="63694"/>
                        <a:pt x="43548" y="64294"/>
                        <a:pt x="45263" y="64894"/>
                      </a:cubicBezTo>
                      <a:cubicBezTo>
                        <a:pt x="46034" y="65237"/>
                        <a:pt x="46891" y="65494"/>
                        <a:pt x="47748" y="65751"/>
                      </a:cubicBezTo>
                      <a:cubicBezTo>
                        <a:pt x="49120" y="66266"/>
                        <a:pt x="50663" y="66780"/>
                        <a:pt x="52206" y="67209"/>
                      </a:cubicBezTo>
                      <a:cubicBezTo>
                        <a:pt x="68837" y="72352"/>
                        <a:pt x="88725" y="75953"/>
                        <a:pt x="110414" y="77838"/>
                      </a:cubicBezTo>
                      <a:lnTo>
                        <a:pt x="110414" y="77838"/>
                      </a:lnTo>
                    </a:path>
                  </a:pathLst>
                </a:custGeom>
                <a:noFill/>
                <a:ln w="11144" cap="rnd">
                  <a:solidFill>
                    <a:srgbClr val="000000"/>
                  </a:solidFill>
                  <a:prstDash val="solid"/>
                  <a:round/>
                </a:ln>
              </p:spPr>
              <p:txBody>
                <a:bodyPr rtlCol="0" anchor="ctr"/>
                <a:lstStyle/>
                <a:p>
                  <a:endParaRPr lang="en-US"/>
                </a:p>
              </p:txBody>
            </p:sp>
            <p:sp>
              <p:nvSpPr>
                <p:cNvPr id="117" name="Freeform: Shape 116">
                  <a:extLst>
                    <a:ext uri="{FF2B5EF4-FFF2-40B4-BE49-F238E27FC236}">
                      <a16:creationId xmlns:a16="http://schemas.microsoft.com/office/drawing/2014/main" id="{28BBFDD9-2BD8-DF74-C7D9-91948130F10A}"/>
                    </a:ext>
                  </a:extLst>
                </p:cNvPr>
                <p:cNvSpPr/>
                <p:nvPr/>
              </p:nvSpPr>
              <p:spPr>
                <a:xfrm>
                  <a:off x="8017954" y="5968088"/>
                  <a:ext cx="23060" cy="9429"/>
                </a:xfrm>
                <a:custGeom>
                  <a:avLst/>
                  <a:gdLst>
                    <a:gd name="connsiteX0" fmla="*/ 23060 w 23060"/>
                    <a:gd name="connsiteY0" fmla="*/ 9430 h 9429"/>
                    <a:gd name="connsiteX1" fmla="*/ 19974 w 23060"/>
                    <a:gd name="connsiteY1" fmla="*/ 8401 h 9429"/>
                    <a:gd name="connsiteX2" fmla="*/ 12516 w 23060"/>
                    <a:gd name="connsiteY2" fmla="*/ 5658 h 9429"/>
                    <a:gd name="connsiteX3" fmla="*/ 0 w 23060"/>
                    <a:gd name="connsiteY3" fmla="*/ 0 h 9429"/>
                  </a:gdLst>
                  <a:ahLst/>
                  <a:cxnLst>
                    <a:cxn ang="0">
                      <a:pos x="connsiteX0" y="connsiteY0"/>
                    </a:cxn>
                    <a:cxn ang="0">
                      <a:pos x="connsiteX1" y="connsiteY1"/>
                    </a:cxn>
                    <a:cxn ang="0">
                      <a:pos x="connsiteX2" y="connsiteY2"/>
                    </a:cxn>
                    <a:cxn ang="0">
                      <a:pos x="connsiteX3" y="connsiteY3"/>
                    </a:cxn>
                  </a:cxnLst>
                  <a:rect l="l" t="t" r="r" b="b"/>
                  <a:pathLst>
                    <a:path w="23060" h="9429">
                      <a:moveTo>
                        <a:pt x="23060" y="9430"/>
                      </a:moveTo>
                      <a:cubicBezTo>
                        <a:pt x="21946" y="9087"/>
                        <a:pt x="21003" y="8744"/>
                        <a:pt x="19974" y="8401"/>
                      </a:cubicBezTo>
                      <a:cubicBezTo>
                        <a:pt x="17402" y="7544"/>
                        <a:pt x="14916" y="6601"/>
                        <a:pt x="12516" y="5658"/>
                      </a:cubicBezTo>
                      <a:cubicBezTo>
                        <a:pt x="7972" y="3944"/>
                        <a:pt x="3772" y="1972"/>
                        <a:pt x="0" y="0"/>
                      </a:cubicBezTo>
                    </a:path>
                  </a:pathLst>
                </a:custGeom>
                <a:noFill/>
                <a:ln w="11144" cap="rnd">
                  <a:solidFill>
                    <a:srgbClr val="000000"/>
                  </a:solidFill>
                  <a:prstDash val="solid"/>
                  <a:round/>
                </a:ln>
              </p:spPr>
              <p:txBody>
                <a:bodyPr rtlCol="0" anchor="ctr"/>
                <a:lstStyle/>
                <a:p>
                  <a:endParaRPr lang="en-US"/>
                </a:p>
              </p:txBody>
            </p:sp>
            <p:sp>
              <p:nvSpPr>
                <p:cNvPr id="118" name="Freeform: Shape 117">
                  <a:extLst>
                    <a:ext uri="{FF2B5EF4-FFF2-40B4-BE49-F238E27FC236}">
                      <a16:creationId xmlns:a16="http://schemas.microsoft.com/office/drawing/2014/main" id="{2E115412-245A-4B7B-D9BD-F5FE61780C92}"/>
                    </a:ext>
                  </a:extLst>
                </p:cNvPr>
                <p:cNvSpPr/>
                <p:nvPr/>
              </p:nvSpPr>
              <p:spPr>
                <a:xfrm>
                  <a:off x="8047700" y="5979661"/>
                  <a:ext cx="6686" cy="1714"/>
                </a:xfrm>
                <a:custGeom>
                  <a:avLst/>
                  <a:gdLst>
                    <a:gd name="connsiteX0" fmla="*/ 6687 w 6686"/>
                    <a:gd name="connsiteY0" fmla="*/ 1715 h 1714"/>
                    <a:gd name="connsiteX1" fmla="*/ 0 w 6686"/>
                    <a:gd name="connsiteY1" fmla="*/ 0 h 1714"/>
                  </a:gdLst>
                  <a:ahLst/>
                  <a:cxnLst>
                    <a:cxn ang="0">
                      <a:pos x="connsiteX0" y="connsiteY0"/>
                    </a:cxn>
                    <a:cxn ang="0">
                      <a:pos x="connsiteX1" y="connsiteY1"/>
                    </a:cxn>
                  </a:cxnLst>
                  <a:rect l="l" t="t" r="r" b="b"/>
                  <a:pathLst>
                    <a:path w="6686" h="1714">
                      <a:moveTo>
                        <a:pt x="6687" y="1715"/>
                      </a:moveTo>
                      <a:cubicBezTo>
                        <a:pt x="4458" y="1114"/>
                        <a:pt x="2143" y="514"/>
                        <a:pt x="0" y="0"/>
                      </a:cubicBezTo>
                    </a:path>
                  </a:pathLst>
                </a:custGeom>
                <a:noFill/>
                <a:ln w="11144" cap="rnd">
                  <a:solidFill>
                    <a:srgbClr val="000000"/>
                  </a:solidFill>
                  <a:prstDash val="solid"/>
                  <a:round/>
                </a:ln>
              </p:spPr>
              <p:txBody>
                <a:bodyPr rtlCol="0" anchor="ctr"/>
                <a:lstStyle/>
                <a:p>
                  <a:endParaRPr lang="en-US"/>
                </a:p>
              </p:txBody>
            </p:sp>
            <p:sp>
              <p:nvSpPr>
                <p:cNvPr id="119" name="Freeform: Shape 118">
                  <a:extLst>
                    <a:ext uri="{FF2B5EF4-FFF2-40B4-BE49-F238E27FC236}">
                      <a16:creationId xmlns:a16="http://schemas.microsoft.com/office/drawing/2014/main" id="{126AC702-F854-63C3-1EB8-AE90241DBD54}"/>
                    </a:ext>
                  </a:extLst>
                </p:cNvPr>
                <p:cNvSpPr/>
                <p:nvPr/>
              </p:nvSpPr>
              <p:spPr>
                <a:xfrm>
                  <a:off x="7991808" y="5911253"/>
                  <a:ext cx="90610" cy="75437"/>
                </a:xfrm>
                <a:custGeom>
                  <a:avLst/>
                  <a:gdLst>
                    <a:gd name="connsiteX0" fmla="*/ 18431 w 90610"/>
                    <a:gd name="connsiteY0" fmla="*/ 0 h 75437"/>
                    <a:gd name="connsiteX1" fmla="*/ 0 w 90610"/>
                    <a:gd name="connsiteY1" fmla="*/ 26060 h 75437"/>
                    <a:gd name="connsiteX2" fmla="*/ 18431 w 90610"/>
                    <a:gd name="connsiteY2" fmla="*/ 52207 h 75437"/>
                    <a:gd name="connsiteX3" fmla="*/ 26232 w 90610"/>
                    <a:gd name="connsiteY3" fmla="*/ 56750 h 75437"/>
                    <a:gd name="connsiteX4" fmla="*/ 38747 w 90610"/>
                    <a:gd name="connsiteY4" fmla="*/ 62408 h 75437"/>
                    <a:gd name="connsiteX5" fmla="*/ 46205 w 90610"/>
                    <a:gd name="connsiteY5" fmla="*/ 65151 h 75437"/>
                    <a:gd name="connsiteX6" fmla="*/ 49292 w 90610"/>
                    <a:gd name="connsiteY6" fmla="*/ 66180 h 75437"/>
                    <a:gd name="connsiteX7" fmla="*/ 55978 w 90610"/>
                    <a:gd name="connsiteY7" fmla="*/ 68237 h 75437"/>
                    <a:gd name="connsiteX8" fmla="*/ 62665 w 90610"/>
                    <a:gd name="connsiteY8" fmla="*/ 69951 h 75437"/>
                    <a:gd name="connsiteX9" fmla="*/ 90611 w 90610"/>
                    <a:gd name="connsiteY9" fmla="*/ 75438 h 75437"/>
                    <a:gd name="connsiteX10" fmla="*/ 90611 w 90610"/>
                    <a:gd name="connsiteY10" fmla="*/ 75438 h 7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610" h="75437">
                      <a:moveTo>
                        <a:pt x="18431" y="0"/>
                      </a:moveTo>
                      <a:cubicBezTo>
                        <a:pt x="6772" y="7715"/>
                        <a:pt x="0" y="16631"/>
                        <a:pt x="0" y="26060"/>
                      </a:cubicBezTo>
                      <a:cubicBezTo>
                        <a:pt x="0" y="35490"/>
                        <a:pt x="6686" y="44577"/>
                        <a:pt x="18431" y="52207"/>
                      </a:cubicBezTo>
                      <a:cubicBezTo>
                        <a:pt x="20831" y="53836"/>
                        <a:pt x="23403" y="55293"/>
                        <a:pt x="26232" y="56750"/>
                      </a:cubicBezTo>
                      <a:cubicBezTo>
                        <a:pt x="30004" y="58807"/>
                        <a:pt x="34204" y="60693"/>
                        <a:pt x="38747" y="62408"/>
                      </a:cubicBezTo>
                      <a:cubicBezTo>
                        <a:pt x="41148" y="63437"/>
                        <a:pt x="43634" y="64294"/>
                        <a:pt x="46205" y="65151"/>
                      </a:cubicBezTo>
                      <a:cubicBezTo>
                        <a:pt x="47234" y="65494"/>
                        <a:pt x="48263" y="65837"/>
                        <a:pt x="49292" y="66180"/>
                      </a:cubicBezTo>
                      <a:cubicBezTo>
                        <a:pt x="51435" y="66951"/>
                        <a:pt x="53749" y="67637"/>
                        <a:pt x="55978" y="68237"/>
                      </a:cubicBezTo>
                      <a:cubicBezTo>
                        <a:pt x="58121" y="68837"/>
                        <a:pt x="60436" y="69437"/>
                        <a:pt x="62665" y="69951"/>
                      </a:cubicBezTo>
                      <a:cubicBezTo>
                        <a:pt x="71409" y="72180"/>
                        <a:pt x="80753" y="74067"/>
                        <a:pt x="90611" y="75438"/>
                      </a:cubicBezTo>
                      <a:lnTo>
                        <a:pt x="90611" y="75438"/>
                      </a:lnTo>
                    </a:path>
                  </a:pathLst>
                </a:custGeom>
                <a:noFill/>
                <a:ln w="11144" cap="rnd">
                  <a:solidFill>
                    <a:srgbClr val="000000"/>
                  </a:solidFill>
                  <a:prstDash val="solid"/>
                  <a:round/>
                </a:ln>
              </p:spPr>
              <p:txBody>
                <a:bodyPr rtlCol="0" anchor="ctr"/>
                <a:lstStyle/>
                <a:p>
                  <a:endParaRPr lang="en-US"/>
                </a:p>
              </p:txBody>
            </p:sp>
            <p:sp>
              <p:nvSpPr>
                <p:cNvPr id="120" name="Freeform: Shape 119">
                  <a:extLst>
                    <a:ext uri="{FF2B5EF4-FFF2-40B4-BE49-F238E27FC236}">
                      <a16:creationId xmlns:a16="http://schemas.microsoft.com/office/drawing/2014/main" id="{FE040C1B-338E-4B49-566A-DA713D8C5306}"/>
                    </a:ext>
                  </a:extLst>
                </p:cNvPr>
                <p:cNvSpPr/>
                <p:nvPr/>
              </p:nvSpPr>
              <p:spPr>
                <a:xfrm>
                  <a:off x="8023097" y="5918368"/>
                  <a:ext cx="35318" cy="11658"/>
                </a:xfrm>
                <a:custGeom>
                  <a:avLst/>
                  <a:gdLst>
                    <a:gd name="connsiteX0" fmla="*/ 35319 w 35318"/>
                    <a:gd name="connsiteY0" fmla="*/ 11658 h 11658"/>
                    <a:gd name="connsiteX1" fmla="*/ 27518 w 35318"/>
                    <a:gd name="connsiteY1" fmla="*/ 9687 h 11658"/>
                    <a:gd name="connsiteX2" fmla="*/ 19546 w 35318"/>
                    <a:gd name="connsiteY2" fmla="*/ 7458 h 11658"/>
                    <a:gd name="connsiteX3" fmla="*/ 0 w 35318"/>
                    <a:gd name="connsiteY3" fmla="*/ 0 h 11658"/>
                  </a:gdLst>
                  <a:ahLst/>
                  <a:cxnLst>
                    <a:cxn ang="0">
                      <a:pos x="connsiteX0" y="connsiteY0"/>
                    </a:cxn>
                    <a:cxn ang="0">
                      <a:pos x="connsiteX1" y="connsiteY1"/>
                    </a:cxn>
                    <a:cxn ang="0">
                      <a:pos x="connsiteX2" y="connsiteY2"/>
                    </a:cxn>
                    <a:cxn ang="0">
                      <a:pos x="connsiteX3" y="connsiteY3"/>
                    </a:cxn>
                  </a:cxnLst>
                  <a:rect l="l" t="t" r="r" b="b"/>
                  <a:pathLst>
                    <a:path w="35318" h="11658">
                      <a:moveTo>
                        <a:pt x="35319" y="11658"/>
                      </a:moveTo>
                      <a:cubicBezTo>
                        <a:pt x="32661" y="11058"/>
                        <a:pt x="30090" y="10458"/>
                        <a:pt x="27518" y="9687"/>
                      </a:cubicBezTo>
                      <a:cubicBezTo>
                        <a:pt x="24775" y="9087"/>
                        <a:pt x="22117" y="8315"/>
                        <a:pt x="19546" y="7458"/>
                      </a:cubicBezTo>
                      <a:cubicBezTo>
                        <a:pt x="12344" y="5315"/>
                        <a:pt x="5829" y="2743"/>
                        <a:pt x="0" y="0"/>
                      </a:cubicBezTo>
                    </a:path>
                  </a:pathLst>
                </a:custGeom>
                <a:noFill/>
                <a:ln w="11144" cap="rnd">
                  <a:solidFill>
                    <a:srgbClr val="000000"/>
                  </a:solidFill>
                  <a:prstDash val="solid"/>
                  <a:round/>
                </a:ln>
              </p:spPr>
              <p:txBody>
                <a:bodyPr rtlCol="0" anchor="ctr"/>
                <a:lstStyle/>
                <a:p>
                  <a:endParaRPr lang="en-US"/>
                </a:p>
              </p:txBody>
            </p:sp>
            <p:sp>
              <p:nvSpPr>
                <p:cNvPr id="121" name="Freeform: Shape 120">
                  <a:extLst>
                    <a:ext uri="{FF2B5EF4-FFF2-40B4-BE49-F238E27FC236}">
                      <a16:creationId xmlns:a16="http://schemas.microsoft.com/office/drawing/2014/main" id="{2B77C9DB-653F-0A6C-1FEF-5FA97546182C}"/>
                    </a:ext>
                  </a:extLst>
                </p:cNvPr>
                <p:cNvSpPr/>
                <p:nvPr/>
              </p:nvSpPr>
              <p:spPr>
                <a:xfrm>
                  <a:off x="8060988" y="5930627"/>
                  <a:ext cx="16116" cy="3171"/>
                </a:xfrm>
                <a:custGeom>
                  <a:avLst/>
                  <a:gdLst>
                    <a:gd name="connsiteX0" fmla="*/ 16116 w 16116"/>
                    <a:gd name="connsiteY0" fmla="*/ 3172 h 3171"/>
                    <a:gd name="connsiteX1" fmla="*/ 16116 w 16116"/>
                    <a:gd name="connsiteY1" fmla="*/ 3172 h 3171"/>
                    <a:gd name="connsiteX2" fmla="*/ 0 w 16116"/>
                    <a:gd name="connsiteY2" fmla="*/ 0 h 3171"/>
                  </a:gdLst>
                  <a:ahLst/>
                  <a:cxnLst>
                    <a:cxn ang="0">
                      <a:pos x="connsiteX0" y="connsiteY0"/>
                    </a:cxn>
                    <a:cxn ang="0">
                      <a:pos x="connsiteX1" y="connsiteY1"/>
                    </a:cxn>
                    <a:cxn ang="0">
                      <a:pos x="connsiteX2" y="connsiteY2"/>
                    </a:cxn>
                  </a:cxnLst>
                  <a:rect l="l" t="t" r="r" b="b"/>
                  <a:pathLst>
                    <a:path w="16116" h="3171">
                      <a:moveTo>
                        <a:pt x="16116" y="3172"/>
                      </a:moveTo>
                      <a:lnTo>
                        <a:pt x="16116" y="3172"/>
                      </a:lnTo>
                      <a:cubicBezTo>
                        <a:pt x="10459" y="2229"/>
                        <a:pt x="5144" y="1200"/>
                        <a:pt x="0" y="0"/>
                      </a:cubicBezTo>
                    </a:path>
                  </a:pathLst>
                </a:custGeom>
                <a:noFill/>
                <a:ln w="11144" cap="rnd">
                  <a:solidFill>
                    <a:srgbClr val="000000"/>
                  </a:solidFill>
                  <a:prstDash val="solid"/>
                  <a:round/>
                </a:ln>
              </p:spPr>
              <p:txBody>
                <a:bodyPr rtlCol="0" anchor="ctr"/>
                <a:lstStyle/>
                <a:p>
                  <a:endParaRPr lang="en-US"/>
                </a:p>
              </p:txBody>
            </p:sp>
            <p:sp>
              <p:nvSpPr>
                <p:cNvPr id="122" name="Freeform: Shape 121">
                  <a:extLst>
                    <a:ext uri="{FF2B5EF4-FFF2-40B4-BE49-F238E27FC236}">
                      <a16:creationId xmlns:a16="http://schemas.microsoft.com/office/drawing/2014/main" id="{AA502072-445C-FC12-E86E-A3C882898BD7}"/>
                    </a:ext>
                  </a:extLst>
                </p:cNvPr>
                <p:cNvSpPr/>
                <p:nvPr/>
              </p:nvSpPr>
              <p:spPr>
                <a:xfrm>
                  <a:off x="7991808" y="5859303"/>
                  <a:ext cx="85210" cy="74323"/>
                </a:xfrm>
                <a:custGeom>
                  <a:avLst/>
                  <a:gdLst>
                    <a:gd name="connsiteX0" fmla="*/ 21260 w 85210"/>
                    <a:gd name="connsiteY0" fmla="*/ 2057 h 74323"/>
                    <a:gd name="connsiteX1" fmla="*/ 17916 w 85210"/>
                    <a:gd name="connsiteY1" fmla="*/ 0 h 74323"/>
                    <a:gd name="connsiteX2" fmla="*/ 0 w 85210"/>
                    <a:gd name="connsiteY2" fmla="*/ 25803 h 74323"/>
                    <a:gd name="connsiteX3" fmla="*/ 18431 w 85210"/>
                    <a:gd name="connsiteY3" fmla="*/ 51949 h 74323"/>
                    <a:gd name="connsiteX4" fmla="*/ 31289 w 85210"/>
                    <a:gd name="connsiteY4" fmla="*/ 58979 h 74323"/>
                    <a:gd name="connsiteX5" fmla="*/ 50835 w 85210"/>
                    <a:gd name="connsiteY5" fmla="*/ 66437 h 74323"/>
                    <a:gd name="connsiteX6" fmla="*/ 58807 w 85210"/>
                    <a:gd name="connsiteY6" fmla="*/ 68666 h 74323"/>
                    <a:gd name="connsiteX7" fmla="*/ 66608 w 85210"/>
                    <a:gd name="connsiteY7" fmla="*/ 70637 h 74323"/>
                    <a:gd name="connsiteX8" fmla="*/ 69094 w 85210"/>
                    <a:gd name="connsiteY8" fmla="*/ 71237 h 74323"/>
                    <a:gd name="connsiteX9" fmla="*/ 85211 w 85210"/>
                    <a:gd name="connsiteY9" fmla="*/ 74323 h 74323"/>
                    <a:gd name="connsiteX10" fmla="*/ 85211 w 85210"/>
                    <a:gd name="connsiteY10" fmla="*/ 74323 h 7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10" h="74323">
                      <a:moveTo>
                        <a:pt x="21260" y="2057"/>
                      </a:moveTo>
                      <a:cubicBezTo>
                        <a:pt x="20059" y="1371"/>
                        <a:pt x="19031" y="686"/>
                        <a:pt x="17916" y="0"/>
                      </a:cubicBezTo>
                      <a:cubicBezTo>
                        <a:pt x="6515" y="7715"/>
                        <a:pt x="0" y="16373"/>
                        <a:pt x="0" y="25803"/>
                      </a:cubicBezTo>
                      <a:cubicBezTo>
                        <a:pt x="0" y="35233"/>
                        <a:pt x="6686" y="44234"/>
                        <a:pt x="18431" y="51949"/>
                      </a:cubicBezTo>
                      <a:cubicBezTo>
                        <a:pt x="22202" y="54350"/>
                        <a:pt x="26575" y="56750"/>
                        <a:pt x="31289" y="58979"/>
                      </a:cubicBezTo>
                      <a:cubicBezTo>
                        <a:pt x="37119" y="61636"/>
                        <a:pt x="43634" y="64208"/>
                        <a:pt x="50835" y="66437"/>
                      </a:cubicBezTo>
                      <a:cubicBezTo>
                        <a:pt x="53321" y="67209"/>
                        <a:pt x="56064" y="67980"/>
                        <a:pt x="58807" y="68666"/>
                      </a:cubicBezTo>
                      <a:cubicBezTo>
                        <a:pt x="61379" y="69437"/>
                        <a:pt x="63951" y="70037"/>
                        <a:pt x="66608" y="70637"/>
                      </a:cubicBezTo>
                      <a:cubicBezTo>
                        <a:pt x="67380" y="70809"/>
                        <a:pt x="68237" y="71066"/>
                        <a:pt x="69094" y="71237"/>
                      </a:cubicBezTo>
                      <a:cubicBezTo>
                        <a:pt x="74238" y="72352"/>
                        <a:pt x="79638" y="73381"/>
                        <a:pt x="85211" y="74323"/>
                      </a:cubicBezTo>
                      <a:lnTo>
                        <a:pt x="85211" y="74323"/>
                      </a:lnTo>
                    </a:path>
                  </a:pathLst>
                </a:custGeom>
                <a:noFill/>
                <a:ln w="11144" cap="rnd">
                  <a:solidFill>
                    <a:srgbClr val="000000"/>
                  </a:solidFill>
                  <a:prstDash val="solid"/>
                  <a:round/>
                </a:ln>
              </p:spPr>
              <p:txBody>
                <a:bodyPr rtlCol="0" anchor="ctr"/>
                <a:lstStyle/>
                <a:p>
                  <a:endParaRPr lang="en-US"/>
                </a:p>
              </p:txBody>
            </p:sp>
            <p:sp>
              <p:nvSpPr>
                <p:cNvPr id="123" name="Freeform: Shape 122">
                  <a:extLst>
                    <a:ext uri="{FF2B5EF4-FFF2-40B4-BE49-F238E27FC236}">
                      <a16:creationId xmlns:a16="http://schemas.microsoft.com/office/drawing/2014/main" id="{C9DEC976-26E9-09BF-FEB7-BF933EDC9469}"/>
                    </a:ext>
                  </a:extLst>
                </p:cNvPr>
                <p:cNvSpPr/>
                <p:nvPr/>
              </p:nvSpPr>
              <p:spPr>
                <a:xfrm>
                  <a:off x="8014354" y="5862047"/>
                  <a:ext cx="19202" cy="8915"/>
                </a:xfrm>
                <a:custGeom>
                  <a:avLst/>
                  <a:gdLst>
                    <a:gd name="connsiteX0" fmla="*/ 19202 w 19202"/>
                    <a:gd name="connsiteY0" fmla="*/ 8915 h 8915"/>
                    <a:gd name="connsiteX1" fmla="*/ 11830 w 19202"/>
                    <a:gd name="connsiteY1" fmla="*/ 5915 h 8915"/>
                    <a:gd name="connsiteX2" fmla="*/ 4972 w 19202"/>
                    <a:gd name="connsiteY2" fmla="*/ 2743 h 8915"/>
                    <a:gd name="connsiteX3" fmla="*/ 1800 w 19202"/>
                    <a:gd name="connsiteY3" fmla="*/ 1029 h 8915"/>
                    <a:gd name="connsiteX4" fmla="*/ 0 w 19202"/>
                    <a:gd name="connsiteY4" fmla="*/ 0 h 8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2" h="8915">
                      <a:moveTo>
                        <a:pt x="19202" y="8915"/>
                      </a:moveTo>
                      <a:cubicBezTo>
                        <a:pt x="16630" y="7972"/>
                        <a:pt x="14144" y="7030"/>
                        <a:pt x="11830" y="5915"/>
                      </a:cubicBezTo>
                      <a:cubicBezTo>
                        <a:pt x="9430" y="4972"/>
                        <a:pt x="7115" y="3944"/>
                        <a:pt x="4972" y="2743"/>
                      </a:cubicBezTo>
                      <a:cubicBezTo>
                        <a:pt x="3857" y="2229"/>
                        <a:pt x="2829" y="1629"/>
                        <a:pt x="1800" y="1029"/>
                      </a:cubicBezTo>
                      <a:cubicBezTo>
                        <a:pt x="1200" y="771"/>
                        <a:pt x="600" y="429"/>
                        <a:pt x="0" y="0"/>
                      </a:cubicBezTo>
                    </a:path>
                  </a:pathLst>
                </a:custGeom>
                <a:noFill/>
                <a:ln w="11144" cap="rnd">
                  <a:solidFill>
                    <a:srgbClr val="000000"/>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095C6C6C-1381-F044-C883-B23E88AD5BE2}"/>
                    </a:ext>
                  </a:extLst>
                </p:cNvPr>
                <p:cNvSpPr/>
                <p:nvPr/>
              </p:nvSpPr>
              <p:spPr>
                <a:xfrm>
                  <a:off x="8033556" y="5870962"/>
                  <a:ext cx="55721" cy="12772"/>
                </a:xfrm>
                <a:custGeom>
                  <a:avLst/>
                  <a:gdLst>
                    <a:gd name="connsiteX0" fmla="*/ 55721 w 55721"/>
                    <a:gd name="connsiteY0" fmla="*/ 12773 h 12772"/>
                    <a:gd name="connsiteX1" fmla="*/ 45348 w 55721"/>
                    <a:gd name="connsiteY1" fmla="*/ 11316 h 12772"/>
                    <a:gd name="connsiteX2" fmla="*/ 35319 w 55721"/>
                    <a:gd name="connsiteY2" fmla="*/ 9601 h 12772"/>
                    <a:gd name="connsiteX3" fmla="*/ 16545 w 55721"/>
                    <a:gd name="connsiteY3" fmla="*/ 5229 h 12772"/>
                    <a:gd name="connsiteX4" fmla="*/ 0 w 55721"/>
                    <a:gd name="connsiteY4" fmla="*/ 0 h 1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21" h="12772">
                      <a:moveTo>
                        <a:pt x="55721" y="12773"/>
                      </a:moveTo>
                      <a:cubicBezTo>
                        <a:pt x="52206" y="12344"/>
                        <a:pt x="48692" y="11830"/>
                        <a:pt x="45348" y="11316"/>
                      </a:cubicBezTo>
                      <a:cubicBezTo>
                        <a:pt x="41919" y="10887"/>
                        <a:pt x="38576" y="10287"/>
                        <a:pt x="35319" y="9601"/>
                      </a:cubicBezTo>
                      <a:cubicBezTo>
                        <a:pt x="28718" y="8316"/>
                        <a:pt x="22460" y="6944"/>
                        <a:pt x="16545" y="5229"/>
                      </a:cubicBezTo>
                      <a:cubicBezTo>
                        <a:pt x="10630" y="3772"/>
                        <a:pt x="5057" y="1972"/>
                        <a:pt x="0" y="0"/>
                      </a:cubicBezTo>
                    </a:path>
                  </a:pathLst>
                </a:custGeom>
                <a:noFill/>
                <a:ln w="11144" cap="rnd">
                  <a:solidFill>
                    <a:srgbClr val="000000"/>
                  </a:solidFill>
                  <a:prstDash val="solid"/>
                  <a:round/>
                </a:ln>
              </p:spPr>
              <p:txBody>
                <a:bodyPr rtlCol="0" anchor="ctr"/>
                <a:lstStyle/>
                <a:p>
                  <a:endParaRPr lang="en-US"/>
                </a:p>
              </p:txBody>
            </p:sp>
            <p:sp>
              <p:nvSpPr>
                <p:cNvPr id="125" name="Freeform: Shape 124">
                  <a:extLst>
                    <a:ext uri="{FF2B5EF4-FFF2-40B4-BE49-F238E27FC236}">
                      <a16:creationId xmlns:a16="http://schemas.microsoft.com/office/drawing/2014/main" id="{F41259C1-17E3-F5E8-4C5D-2235C868679D}"/>
                    </a:ext>
                  </a:extLst>
                </p:cNvPr>
                <p:cNvSpPr/>
                <p:nvPr/>
              </p:nvSpPr>
              <p:spPr>
                <a:xfrm>
                  <a:off x="8089363" y="5883820"/>
                  <a:ext cx="13629" cy="10887"/>
                </a:xfrm>
                <a:custGeom>
                  <a:avLst/>
                  <a:gdLst>
                    <a:gd name="connsiteX0" fmla="*/ 13630 w 13629"/>
                    <a:gd name="connsiteY0" fmla="*/ 10887 h 10887"/>
                    <a:gd name="connsiteX1" fmla="*/ 12687 w 13629"/>
                    <a:gd name="connsiteY1" fmla="*/ 10287 h 10887"/>
                    <a:gd name="connsiteX2" fmla="*/ 9772 w 13629"/>
                    <a:gd name="connsiteY2" fmla="*/ 8230 h 10887"/>
                    <a:gd name="connsiteX3" fmla="*/ 6258 w 13629"/>
                    <a:gd name="connsiteY3" fmla="*/ 5572 h 10887"/>
                    <a:gd name="connsiteX4" fmla="*/ 0 w 13629"/>
                    <a:gd name="connsiteY4" fmla="*/ 0 h 10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9" h="10887">
                      <a:moveTo>
                        <a:pt x="13630" y="10887"/>
                      </a:moveTo>
                      <a:cubicBezTo>
                        <a:pt x="13630" y="10887"/>
                        <a:pt x="12944" y="10459"/>
                        <a:pt x="12687" y="10287"/>
                      </a:cubicBezTo>
                      <a:cubicBezTo>
                        <a:pt x="11658" y="9515"/>
                        <a:pt x="10716" y="8830"/>
                        <a:pt x="9772" y="8230"/>
                      </a:cubicBezTo>
                      <a:cubicBezTo>
                        <a:pt x="8658" y="7372"/>
                        <a:pt x="7372" y="6515"/>
                        <a:pt x="6258" y="5572"/>
                      </a:cubicBezTo>
                      <a:cubicBezTo>
                        <a:pt x="3943" y="3772"/>
                        <a:pt x="1886" y="1886"/>
                        <a:pt x="0" y="0"/>
                      </a:cubicBezTo>
                    </a:path>
                  </a:pathLst>
                </a:custGeom>
                <a:noFill/>
                <a:ln w="11144" cap="rnd">
                  <a:solidFill>
                    <a:srgbClr val="000000"/>
                  </a:solidFill>
                  <a:prstDash val="solid"/>
                  <a:round/>
                </a:ln>
              </p:spPr>
              <p:txBody>
                <a:bodyPr rtlCol="0" anchor="ctr"/>
                <a:lstStyle/>
                <a:p>
                  <a:endParaRPr lang="en-US"/>
                </a:p>
              </p:txBody>
            </p:sp>
            <p:sp>
              <p:nvSpPr>
                <p:cNvPr id="126" name="Freeform: Shape 125">
                  <a:extLst>
                    <a:ext uri="{FF2B5EF4-FFF2-40B4-BE49-F238E27FC236}">
                      <a16:creationId xmlns:a16="http://schemas.microsoft.com/office/drawing/2014/main" id="{5B3C73AF-F3CE-E9D8-7234-C4690D545019}"/>
                    </a:ext>
                  </a:extLst>
                </p:cNvPr>
                <p:cNvSpPr/>
                <p:nvPr/>
              </p:nvSpPr>
              <p:spPr>
                <a:xfrm>
                  <a:off x="7991893" y="5780350"/>
                  <a:ext cx="213627" cy="103384"/>
                </a:xfrm>
                <a:custGeom>
                  <a:avLst/>
                  <a:gdLst>
                    <a:gd name="connsiteX0" fmla="*/ 213627 w 213627"/>
                    <a:gd name="connsiteY0" fmla="*/ 8573 h 103384"/>
                    <a:gd name="connsiteX1" fmla="*/ 212341 w 213627"/>
                    <a:gd name="connsiteY1" fmla="*/ 7715 h 103384"/>
                    <a:gd name="connsiteX2" fmla="*/ 141275 w 213627"/>
                    <a:gd name="connsiteY2" fmla="*/ 0 h 103384"/>
                    <a:gd name="connsiteX3" fmla="*/ 0 w 213627"/>
                    <a:gd name="connsiteY3" fmla="*/ 52978 h 103384"/>
                    <a:gd name="connsiteX4" fmla="*/ 21260 w 213627"/>
                    <a:gd name="connsiteY4" fmla="*/ 80924 h 103384"/>
                    <a:gd name="connsiteX5" fmla="*/ 22632 w 213627"/>
                    <a:gd name="connsiteY5" fmla="*/ 81696 h 103384"/>
                    <a:gd name="connsiteX6" fmla="*/ 24432 w 213627"/>
                    <a:gd name="connsiteY6" fmla="*/ 82725 h 103384"/>
                    <a:gd name="connsiteX7" fmla="*/ 27604 w 213627"/>
                    <a:gd name="connsiteY7" fmla="*/ 84439 h 103384"/>
                    <a:gd name="connsiteX8" fmla="*/ 34462 w 213627"/>
                    <a:gd name="connsiteY8" fmla="*/ 87611 h 103384"/>
                    <a:gd name="connsiteX9" fmla="*/ 41834 w 213627"/>
                    <a:gd name="connsiteY9" fmla="*/ 90611 h 103384"/>
                    <a:gd name="connsiteX10" fmla="*/ 41834 w 213627"/>
                    <a:gd name="connsiteY10" fmla="*/ 90611 h 103384"/>
                    <a:gd name="connsiteX11" fmla="*/ 58379 w 213627"/>
                    <a:gd name="connsiteY11" fmla="*/ 95840 h 103384"/>
                    <a:gd name="connsiteX12" fmla="*/ 77153 w 213627"/>
                    <a:gd name="connsiteY12" fmla="*/ 100213 h 103384"/>
                    <a:gd name="connsiteX13" fmla="*/ 87183 w 213627"/>
                    <a:gd name="connsiteY13" fmla="*/ 101927 h 103384"/>
                    <a:gd name="connsiteX14" fmla="*/ 97555 w 213627"/>
                    <a:gd name="connsiteY14" fmla="*/ 103384 h 103384"/>
                    <a:gd name="connsiteX15" fmla="*/ 97641 w 213627"/>
                    <a:gd name="connsiteY15" fmla="*/ 103384 h 10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3627" h="103384">
                      <a:moveTo>
                        <a:pt x="213627" y="8573"/>
                      </a:moveTo>
                      <a:cubicBezTo>
                        <a:pt x="213627" y="8573"/>
                        <a:pt x="213027" y="7972"/>
                        <a:pt x="212341" y="7715"/>
                      </a:cubicBezTo>
                      <a:cubicBezTo>
                        <a:pt x="202911" y="3944"/>
                        <a:pt x="148047" y="0"/>
                        <a:pt x="141275" y="0"/>
                      </a:cubicBezTo>
                      <a:cubicBezTo>
                        <a:pt x="63265" y="0"/>
                        <a:pt x="0" y="23746"/>
                        <a:pt x="0" y="52978"/>
                      </a:cubicBezTo>
                      <a:cubicBezTo>
                        <a:pt x="0" y="63179"/>
                        <a:pt x="7801" y="72781"/>
                        <a:pt x="21260" y="80924"/>
                      </a:cubicBezTo>
                      <a:cubicBezTo>
                        <a:pt x="21774" y="81182"/>
                        <a:pt x="22203" y="81439"/>
                        <a:pt x="22632" y="81696"/>
                      </a:cubicBezTo>
                      <a:cubicBezTo>
                        <a:pt x="23232" y="82039"/>
                        <a:pt x="23832" y="82382"/>
                        <a:pt x="24432" y="82725"/>
                      </a:cubicBezTo>
                      <a:cubicBezTo>
                        <a:pt x="25461" y="83325"/>
                        <a:pt x="26489" y="83839"/>
                        <a:pt x="27604" y="84439"/>
                      </a:cubicBezTo>
                      <a:cubicBezTo>
                        <a:pt x="29747" y="85468"/>
                        <a:pt x="32062" y="86583"/>
                        <a:pt x="34462" y="87611"/>
                      </a:cubicBezTo>
                      <a:cubicBezTo>
                        <a:pt x="36776" y="88640"/>
                        <a:pt x="39262" y="89583"/>
                        <a:pt x="41834" y="90611"/>
                      </a:cubicBezTo>
                      <a:lnTo>
                        <a:pt x="41834" y="90611"/>
                      </a:lnTo>
                      <a:cubicBezTo>
                        <a:pt x="46892" y="92498"/>
                        <a:pt x="52549" y="94298"/>
                        <a:pt x="58379" y="95840"/>
                      </a:cubicBezTo>
                      <a:cubicBezTo>
                        <a:pt x="64294" y="97469"/>
                        <a:pt x="70552" y="98927"/>
                        <a:pt x="77153" y="100213"/>
                      </a:cubicBezTo>
                      <a:cubicBezTo>
                        <a:pt x="80410" y="100813"/>
                        <a:pt x="83753" y="101413"/>
                        <a:pt x="87183" y="101927"/>
                      </a:cubicBezTo>
                      <a:cubicBezTo>
                        <a:pt x="90611" y="102527"/>
                        <a:pt x="94041" y="102956"/>
                        <a:pt x="97555" y="103384"/>
                      </a:cubicBezTo>
                      <a:lnTo>
                        <a:pt x="97641" y="103384"/>
                      </a:lnTo>
                    </a:path>
                  </a:pathLst>
                </a:custGeom>
                <a:noFill/>
                <a:ln w="11144" cap="rnd">
                  <a:solidFill>
                    <a:srgbClr val="000000"/>
                  </a:solidFill>
                  <a:prstDash val="solid"/>
                  <a:round/>
                </a:ln>
              </p:spPr>
              <p:txBody>
                <a:bodyPr rtlCol="0" anchor="ctr"/>
                <a:lstStyle/>
                <a:p>
                  <a:endParaRPr lang="en-US"/>
                </a:p>
              </p:txBody>
            </p:sp>
          </p:grpSp>
        </p:grpSp>
      </p:grpSp>
      <p:grpSp>
        <p:nvGrpSpPr>
          <p:cNvPr id="198" name="Group 197">
            <a:extLst>
              <a:ext uri="{FF2B5EF4-FFF2-40B4-BE49-F238E27FC236}">
                <a16:creationId xmlns:a16="http://schemas.microsoft.com/office/drawing/2014/main" id="{621AF54D-C615-D560-1C20-654CF8D34D38}"/>
              </a:ext>
            </a:extLst>
          </p:cNvPr>
          <p:cNvGrpSpPr/>
          <p:nvPr/>
        </p:nvGrpSpPr>
        <p:grpSpPr>
          <a:xfrm>
            <a:off x="5096380" y="3524443"/>
            <a:ext cx="2046836" cy="2064494"/>
            <a:chOff x="5171055" y="3524443"/>
            <a:chExt cx="2046836" cy="2064494"/>
          </a:xfrm>
        </p:grpSpPr>
        <p:grpSp>
          <p:nvGrpSpPr>
            <p:cNvPr id="18" name="Group 17">
              <a:extLst>
                <a:ext uri="{FF2B5EF4-FFF2-40B4-BE49-F238E27FC236}">
                  <a16:creationId xmlns:a16="http://schemas.microsoft.com/office/drawing/2014/main" id="{1801D083-FACE-4133-48DA-CC08EA0A46EE}"/>
                </a:ext>
              </a:extLst>
            </p:cNvPr>
            <p:cNvGrpSpPr/>
            <p:nvPr/>
          </p:nvGrpSpPr>
          <p:grpSpPr>
            <a:xfrm>
              <a:off x="5171055" y="3524443"/>
              <a:ext cx="2046836" cy="2064494"/>
              <a:chOff x="5013782" y="2679401"/>
              <a:chExt cx="2046836" cy="2064494"/>
            </a:xfrm>
          </p:grpSpPr>
          <p:sp>
            <p:nvSpPr>
              <p:cNvPr id="19" name="Diamond 18">
                <a:extLst>
                  <a:ext uri="{FF2B5EF4-FFF2-40B4-BE49-F238E27FC236}">
                    <a16:creationId xmlns:a16="http://schemas.microsoft.com/office/drawing/2014/main" id="{2B7EF583-686C-B5D0-D9BD-0BAB00C0E979}"/>
                  </a:ext>
                </a:extLst>
              </p:cNvPr>
              <p:cNvSpPr/>
              <p:nvPr/>
            </p:nvSpPr>
            <p:spPr>
              <a:xfrm>
                <a:off x="5346401" y="2679401"/>
                <a:ext cx="1499197" cy="1499197"/>
              </a:xfrm>
              <a:prstGeom prst="diamond">
                <a:avLst/>
              </a:prstGeom>
              <a:solidFill>
                <a:schemeClr val="bg1">
                  <a:lumMod val="95000"/>
                </a:schemeClr>
              </a:solidFill>
              <a:ln w="254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TextBox 19">
                <a:extLst>
                  <a:ext uri="{FF2B5EF4-FFF2-40B4-BE49-F238E27FC236}">
                    <a16:creationId xmlns:a16="http://schemas.microsoft.com/office/drawing/2014/main" id="{873CEDAD-0E0B-ADE5-69CB-B4DDCCCCC1AE}"/>
                  </a:ext>
                </a:extLst>
              </p:cNvPr>
              <p:cNvSpPr txBox="1"/>
              <p:nvPr/>
            </p:nvSpPr>
            <p:spPr>
              <a:xfrm>
                <a:off x="5013782" y="4343401"/>
                <a:ext cx="20468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فجوة المهارات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87" name="Picture 186">
              <a:extLst>
                <a:ext uri="{FF2B5EF4-FFF2-40B4-BE49-F238E27FC236}">
                  <a16:creationId xmlns:a16="http://schemas.microsoft.com/office/drawing/2014/main" id="{2A79BBE1-14DE-5452-A4B5-59041F13DC04}"/>
                </a:ext>
              </a:extLst>
            </p:cNvPr>
            <p:cNvPicPr>
              <a:picLocks noChangeAspect="1"/>
            </p:cNvPicPr>
            <p:nvPr/>
          </p:nvPicPr>
          <p:blipFill>
            <a:blip r:embed="rId2">
              <a:biLevel thresh="50000"/>
            </a:blip>
            <a:stretch>
              <a:fillRect/>
            </a:stretch>
          </p:blipFill>
          <p:spPr>
            <a:xfrm>
              <a:off x="5886062" y="3945502"/>
              <a:ext cx="703209" cy="703209"/>
            </a:xfrm>
            <a:prstGeom prst="rect">
              <a:avLst/>
            </a:prstGeom>
          </p:spPr>
        </p:pic>
      </p:grpSp>
      <p:grpSp>
        <p:nvGrpSpPr>
          <p:cNvPr id="188" name="Group 187">
            <a:extLst>
              <a:ext uri="{FF2B5EF4-FFF2-40B4-BE49-F238E27FC236}">
                <a16:creationId xmlns:a16="http://schemas.microsoft.com/office/drawing/2014/main" id="{6226445A-44E5-72F7-BCB3-75440B92C9C3}"/>
              </a:ext>
            </a:extLst>
          </p:cNvPr>
          <p:cNvGrpSpPr/>
          <p:nvPr/>
        </p:nvGrpSpPr>
        <p:grpSpPr>
          <a:xfrm>
            <a:off x="8384426" y="3722443"/>
            <a:ext cx="2046836" cy="1809051"/>
            <a:chOff x="8459101" y="2518553"/>
            <a:chExt cx="2046836" cy="1809051"/>
          </a:xfrm>
        </p:grpSpPr>
        <p:grpSp>
          <p:nvGrpSpPr>
            <p:cNvPr id="189" name="Group 188">
              <a:extLst>
                <a:ext uri="{FF2B5EF4-FFF2-40B4-BE49-F238E27FC236}">
                  <a16:creationId xmlns:a16="http://schemas.microsoft.com/office/drawing/2014/main" id="{D48807CE-35F7-5D35-9023-C5590359E766}"/>
                </a:ext>
              </a:extLst>
            </p:cNvPr>
            <p:cNvGrpSpPr/>
            <p:nvPr/>
          </p:nvGrpSpPr>
          <p:grpSpPr>
            <a:xfrm>
              <a:off x="8459101" y="2518553"/>
              <a:ext cx="2046836" cy="1809051"/>
              <a:chOff x="8301828" y="2877401"/>
              <a:chExt cx="2046836" cy="1809051"/>
            </a:xfrm>
          </p:grpSpPr>
          <p:sp>
            <p:nvSpPr>
              <p:cNvPr id="191" name="Diamond 190">
                <a:extLst>
                  <a:ext uri="{FF2B5EF4-FFF2-40B4-BE49-F238E27FC236}">
                    <a16:creationId xmlns:a16="http://schemas.microsoft.com/office/drawing/2014/main" id="{180FFF11-4E7C-5657-6AD6-63CCEE88C01D}"/>
                  </a:ext>
                </a:extLst>
              </p:cNvPr>
              <p:cNvSpPr/>
              <p:nvPr/>
            </p:nvSpPr>
            <p:spPr>
              <a:xfrm>
                <a:off x="8795510" y="2877401"/>
                <a:ext cx="1065219" cy="1065219"/>
              </a:xfrm>
              <a:prstGeom prst="diamond">
                <a:avLst/>
              </a:prstGeom>
              <a:solidFill>
                <a:schemeClr val="bg1">
                  <a:lumMod val="95000"/>
                </a:schemeClr>
              </a:solidFill>
              <a:ln w="254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2" name="TextBox 191">
                <a:extLst>
                  <a:ext uri="{FF2B5EF4-FFF2-40B4-BE49-F238E27FC236}">
                    <a16:creationId xmlns:a16="http://schemas.microsoft.com/office/drawing/2014/main" id="{8E39196B-BFF2-BF70-D2AC-B4B073F5C71E}"/>
                  </a:ext>
                </a:extLst>
              </p:cNvPr>
              <p:cNvSpPr txBox="1"/>
              <p:nvPr/>
            </p:nvSpPr>
            <p:spPr>
              <a:xfrm>
                <a:off x="8301828" y="4285958"/>
                <a:ext cx="20468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الفجوة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90" name="Picture 189">
              <a:extLst>
                <a:ext uri="{FF2B5EF4-FFF2-40B4-BE49-F238E27FC236}">
                  <a16:creationId xmlns:a16="http://schemas.microsoft.com/office/drawing/2014/main" id="{326D924C-C671-991E-8F23-89863B5DD318}"/>
                </a:ext>
              </a:extLst>
            </p:cNvPr>
            <p:cNvPicPr>
              <a:picLocks noChangeAspect="1"/>
            </p:cNvPicPr>
            <p:nvPr/>
          </p:nvPicPr>
          <p:blipFill>
            <a:blip r:embed="rId3"/>
            <a:stretch>
              <a:fillRect/>
            </a:stretch>
          </p:blipFill>
          <p:spPr>
            <a:xfrm>
              <a:off x="9242833" y="2789894"/>
              <a:ext cx="535494" cy="535494"/>
            </a:xfrm>
            <a:prstGeom prst="rect">
              <a:avLst/>
            </a:prstGeom>
          </p:spPr>
        </p:pic>
      </p:grpSp>
      <p:grpSp>
        <p:nvGrpSpPr>
          <p:cNvPr id="193" name="Group 192">
            <a:extLst>
              <a:ext uri="{FF2B5EF4-FFF2-40B4-BE49-F238E27FC236}">
                <a16:creationId xmlns:a16="http://schemas.microsoft.com/office/drawing/2014/main" id="{DBAD7D38-00E6-754B-8A71-2F91539FF17D}"/>
              </a:ext>
            </a:extLst>
          </p:cNvPr>
          <p:cNvGrpSpPr/>
          <p:nvPr/>
        </p:nvGrpSpPr>
        <p:grpSpPr>
          <a:xfrm>
            <a:off x="6831272" y="3614444"/>
            <a:ext cx="2046836" cy="1934171"/>
            <a:chOff x="6905947" y="2410554"/>
            <a:chExt cx="2046836" cy="1934171"/>
          </a:xfrm>
        </p:grpSpPr>
        <p:grpSp>
          <p:nvGrpSpPr>
            <p:cNvPr id="194" name="Group 193">
              <a:extLst>
                <a:ext uri="{FF2B5EF4-FFF2-40B4-BE49-F238E27FC236}">
                  <a16:creationId xmlns:a16="http://schemas.microsoft.com/office/drawing/2014/main" id="{9DA4BCEA-8095-98F1-E894-D75CBC8BB7C1}"/>
                </a:ext>
              </a:extLst>
            </p:cNvPr>
            <p:cNvGrpSpPr/>
            <p:nvPr/>
          </p:nvGrpSpPr>
          <p:grpSpPr>
            <a:xfrm>
              <a:off x="6905947" y="2410554"/>
              <a:ext cx="2046836" cy="1934171"/>
              <a:chOff x="6748674" y="2769402"/>
              <a:chExt cx="2046836" cy="1934171"/>
            </a:xfrm>
          </p:grpSpPr>
          <p:sp>
            <p:nvSpPr>
              <p:cNvPr id="196" name="Diamond 195">
                <a:extLst>
                  <a:ext uri="{FF2B5EF4-FFF2-40B4-BE49-F238E27FC236}">
                    <a16:creationId xmlns:a16="http://schemas.microsoft.com/office/drawing/2014/main" id="{AFF8A1B6-A445-6B22-065D-0649F995AC4F}"/>
                  </a:ext>
                </a:extLst>
              </p:cNvPr>
              <p:cNvSpPr/>
              <p:nvPr/>
            </p:nvSpPr>
            <p:spPr>
              <a:xfrm>
                <a:off x="7160956" y="2769402"/>
                <a:ext cx="1301934" cy="1301934"/>
              </a:xfrm>
              <a:prstGeom prst="diamond">
                <a:avLst/>
              </a:prstGeom>
              <a:solidFill>
                <a:schemeClr val="bg1">
                  <a:lumMod val="95000"/>
                </a:schemeClr>
              </a:solidFill>
              <a:ln w="25400">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7" name="TextBox 196">
                <a:extLst>
                  <a:ext uri="{FF2B5EF4-FFF2-40B4-BE49-F238E27FC236}">
                    <a16:creationId xmlns:a16="http://schemas.microsoft.com/office/drawing/2014/main" id="{AF28ACFC-3315-13C7-E896-397FE5DEB737}"/>
                  </a:ext>
                </a:extLst>
              </p:cNvPr>
              <p:cNvSpPr txBox="1"/>
              <p:nvPr/>
            </p:nvSpPr>
            <p:spPr>
              <a:xfrm>
                <a:off x="6748674" y="4303079"/>
                <a:ext cx="204683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فجوة العمليات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95" name="Picture 194">
              <a:extLst>
                <a:ext uri="{FF2B5EF4-FFF2-40B4-BE49-F238E27FC236}">
                  <a16:creationId xmlns:a16="http://schemas.microsoft.com/office/drawing/2014/main" id="{2E421C02-ABCF-ED08-A93E-C996CDE770E1}"/>
                </a:ext>
              </a:extLst>
            </p:cNvPr>
            <p:cNvPicPr>
              <a:picLocks noChangeAspect="1"/>
            </p:cNvPicPr>
            <p:nvPr/>
          </p:nvPicPr>
          <p:blipFill>
            <a:blip r:embed="rId4"/>
            <a:stretch>
              <a:fillRect/>
            </a:stretch>
          </p:blipFill>
          <p:spPr>
            <a:xfrm>
              <a:off x="7696199" y="2772700"/>
              <a:ext cx="588739" cy="588739"/>
            </a:xfrm>
            <a:prstGeom prst="rect">
              <a:avLst/>
            </a:prstGeom>
          </p:spPr>
        </p:pic>
      </p:grpSp>
    </p:spTree>
    <p:extLst>
      <p:ext uri="{BB962C8B-B14F-4D97-AF65-F5344CB8AC3E}">
        <p14:creationId xmlns:p14="http://schemas.microsoft.com/office/powerpoint/2010/main" val="3725119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fade">
                                      <p:cBhvr>
                                        <p:cTn id="7" dur="1000"/>
                                        <p:tgtEl>
                                          <p:spTgt spid="188"/>
                                        </p:tgtEl>
                                      </p:cBhvr>
                                    </p:animEffect>
                                    <p:anim calcmode="lin" valueType="num">
                                      <p:cBhvr>
                                        <p:cTn id="8" dur="1000" fill="hold"/>
                                        <p:tgtEl>
                                          <p:spTgt spid="188"/>
                                        </p:tgtEl>
                                        <p:attrNameLst>
                                          <p:attrName>ppt_x</p:attrName>
                                        </p:attrNameLst>
                                      </p:cBhvr>
                                      <p:tavLst>
                                        <p:tav tm="0">
                                          <p:val>
                                            <p:strVal val="#ppt_x"/>
                                          </p:val>
                                        </p:tav>
                                        <p:tav tm="100000">
                                          <p:val>
                                            <p:strVal val="#ppt_x"/>
                                          </p:val>
                                        </p:tav>
                                      </p:tavLst>
                                    </p:anim>
                                    <p:anim calcmode="lin" valueType="num">
                                      <p:cBhvr>
                                        <p:cTn id="9"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3"/>
                                        </p:tgtEl>
                                        <p:attrNameLst>
                                          <p:attrName>style.visibility</p:attrName>
                                        </p:attrNameLst>
                                      </p:cBhvr>
                                      <p:to>
                                        <p:strVal val="visible"/>
                                      </p:to>
                                    </p:set>
                                    <p:animEffect transition="in" filter="fade">
                                      <p:cBhvr>
                                        <p:cTn id="14" dur="1000"/>
                                        <p:tgtEl>
                                          <p:spTgt spid="193"/>
                                        </p:tgtEl>
                                      </p:cBhvr>
                                    </p:animEffect>
                                    <p:anim calcmode="lin" valueType="num">
                                      <p:cBhvr>
                                        <p:cTn id="15" dur="1000" fill="hold"/>
                                        <p:tgtEl>
                                          <p:spTgt spid="193"/>
                                        </p:tgtEl>
                                        <p:attrNameLst>
                                          <p:attrName>ppt_x</p:attrName>
                                        </p:attrNameLst>
                                      </p:cBhvr>
                                      <p:tavLst>
                                        <p:tav tm="0">
                                          <p:val>
                                            <p:strVal val="#ppt_x"/>
                                          </p:val>
                                        </p:tav>
                                        <p:tav tm="100000">
                                          <p:val>
                                            <p:strVal val="#ppt_x"/>
                                          </p:val>
                                        </p:tav>
                                      </p:tavLst>
                                    </p:anim>
                                    <p:anim calcmode="lin" valueType="num">
                                      <p:cBhvr>
                                        <p:cTn id="16" dur="1000" fill="hold"/>
                                        <p:tgtEl>
                                          <p:spTgt spid="193"/>
                                        </p:tgtEl>
                                        <p:attrNameLst>
                                          <p:attrName>ppt_y</p:attrName>
                                        </p:attrNameLst>
                                      </p:cBhvr>
                                      <p:tavLst>
                                        <p:tav tm="0">
                                          <p:val>
                                            <p:strVal val="#ppt_y-.1"/>
                                          </p:val>
                                        </p:tav>
                                        <p:tav tm="100000">
                                          <p:val>
                                            <p:strVal val="#ppt_y"/>
                                          </p:val>
                                        </p:tav>
                                      </p:tavLst>
                                    </p:anim>
                                  </p:childTnLst>
                                </p:cTn>
                              </p:par>
                              <p:par>
                                <p:cTn id="17" presetID="16" presetClass="entr" presetSubtype="2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198"/>
                                        </p:tgtEl>
                                        <p:attrNameLst>
                                          <p:attrName>style.visibility</p:attrName>
                                        </p:attrNameLst>
                                      </p:cBhvr>
                                      <p:to>
                                        <p:strVal val="visible"/>
                                      </p:to>
                                    </p:set>
                                    <p:animEffect transition="in" filter="fade">
                                      <p:cBhvr>
                                        <p:cTn id="24" dur="1000"/>
                                        <p:tgtEl>
                                          <p:spTgt spid="198"/>
                                        </p:tgtEl>
                                      </p:cBhvr>
                                    </p:animEffect>
                                    <p:anim calcmode="lin" valueType="num">
                                      <p:cBhvr>
                                        <p:cTn id="25" dur="1000" fill="hold"/>
                                        <p:tgtEl>
                                          <p:spTgt spid="198"/>
                                        </p:tgtEl>
                                        <p:attrNameLst>
                                          <p:attrName>ppt_x</p:attrName>
                                        </p:attrNameLst>
                                      </p:cBhvr>
                                      <p:tavLst>
                                        <p:tav tm="0">
                                          <p:val>
                                            <p:strVal val="#ppt_x"/>
                                          </p:val>
                                        </p:tav>
                                        <p:tav tm="100000">
                                          <p:val>
                                            <p:strVal val="#ppt_x"/>
                                          </p:val>
                                        </p:tav>
                                      </p:tavLst>
                                    </p:anim>
                                    <p:anim calcmode="lin" valueType="num">
                                      <p:cBhvr>
                                        <p:cTn id="26" dur="1000" fill="hold"/>
                                        <p:tgtEl>
                                          <p:spTgt spid="19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199"/>
                                        </p:tgtEl>
                                        <p:attrNameLst>
                                          <p:attrName>style.visibility</p:attrName>
                                        </p:attrNameLst>
                                      </p:cBhvr>
                                      <p:to>
                                        <p:strVal val="visible"/>
                                      </p:to>
                                    </p:set>
                                    <p:animEffect transition="in" filter="fade">
                                      <p:cBhvr>
                                        <p:cTn id="38" dur="1000"/>
                                        <p:tgtEl>
                                          <p:spTgt spid="199"/>
                                        </p:tgtEl>
                                      </p:cBhvr>
                                    </p:animEffect>
                                    <p:anim calcmode="lin" valueType="num">
                                      <p:cBhvr>
                                        <p:cTn id="39" dur="1000" fill="hold"/>
                                        <p:tgtEl>
                                          <p:spTgt spid="199"/>
                                        </p:tgtEl>
                                        <p:attrNameLst>
                                          <p:attrName>ppt_x</p:attrName>
                                        </p:attrNameLst>
                                      </p:cBhvr>
                                      <p:tavLst>
                                        <p:tav tm="0">
                                          <p:val>
                                            <p:strVal val="#ppt_x"/>
                                          </p:val>
                                        </p:tav>
                                        <p:tav tm="100000">
                                          <p:val>
                                            <p:strVal val="#ppt_x"/>
                                          </p:val>
                                        </p:tav>
                                      </p:tavLst>
                                    </p:anim>
                                    <p:anim calcmode="lin" valueType="num">
                                      <p:cBhvr>
                                        <p:cTn id="40" dur="1000" fill="hold"/>
                                        <p:tgtEl>
                                          <p:spTgt spid="19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200"/>
                                        </p:tgtEl>
                                        <p:attrNameLst>
                                          <p:attrName>style.visibility</p:attrName>
                                        </p:attrNameLst>
                                      </p:cBhvr>
                                      <p:to>
                                        <p:strVal val="visible"/>
                                      </p:to>
                                    </p:set>
                                    <p:animEffect transition="in" filter="fade">
                                      <p:cBhvr>
                                        <p:cTn id="45" dur="1000"/>
                                        <p:tgtEl>
                                          <p:spTgt spid="200"/>
                                        </p:tgtEl>
                                      </p:cBhvr>
                                    </p:animEffect>
                                    <p:anim calcmode="lin" valueType="num">
                                      <p:cBhvr>
                                        <p:cTn id="46" dur="1000" fill="hold"/>
                                        <p:tgtEl>
                                          <p:spTgt spid="200"/>
                                        </p:tgtEl>
                                        <p:attrNameLst>
                                          <p:attrName>ppt_x</p:attrName>
                                        </p:attrNameLst>
                                      </p:cBhvr>
                                      <p:tavLst>
                                        <p:tav tm="0">
                                          <p:val>
                                            <p:strVal val="#ppt_x"/>
                                          </p:val>
                                        </p:tav>
                                        <p:tav tm="100000">
                                          <p:val>
                                            <p:strVal val="#ppt_x"/>
                                          </p:val>
                                        </p:tav>
                                      </p:tavLst>
                                    </p:anim>
                                    <p:anim calcmode="lin" valueType="num">
                                      <p:cBhvr>
                                        <p:cTn id="47" dur="1000" fill="hold"/>
                                        <p:tgtEl>
                                          <p:spTgt spid="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B7FA18EC-8C96-8625-44DE-E93FF7BDCFB6}"/>
              </a:ext>
            </a:extLst>
          </p:cNvPr>
          <p:cNvGrpSpPr/>
          <p:nvPr/>
        </p:nvGrpSpPr>
        <p:grpSpPr>
          <a:xfrm>
            <a:off x="4699184" y="2383292"/>
            <a:ext cx="3066456" cy="546444"/>
            <a:chOff x="6407873" y="852105"/>
            <a:chExt cx="4259941" cy="759124"/>
          </a:xfrm>
        </p:grpSpPr>
        <p:grpSp>
          <p:nvGrpSpPr>
            <p:cNvPr id="55" name="Group 54">
              <a:extLst>
                <a:ext uri="{FF2B5EF4-FFF2-40B4-BE49-F238E27FC236}">
                  <a16:creationId xmlns:a16="http://schemas.microsoft.com/office/drawing/2014/main" id="{C2A10D9B-5675-57A1-F196-82DC4B989AAD}"/>
                </a:ext>
              </a:extLst>
            </p:cNvPr>
            <p:cNvGrpSpPr/>
            <p:nvPr/>
          </p:nvGrpSpPr>
          <p:grpSpPr>
            <a:xfrm>
              <a:off x="6407873" y="852105"/>
              <a:ext cx="4259941" cy="759124"/>
              <a:chOff x="6407873" y="852105"/>
              <a:chExt cx="4259941" cy="759124"/>
            </a:xfrm>
          </p:grpSpPr>
          <p:grpSp>
            <p:nvGrpSpPr>
              <p:cNvPr id="57" name="Group 56">
                <a:extLst>
                  <a:ext uri="{FF2B5EF4-FFF2-40B4-BE49-F238E27FC236}">
                    <a16:creationId xmlns:a16="http://schemas.microsoft.com/office/drawing/2014/main" id="{350D2937-F156-4872-7EB7-35C2FA06E344}"/>
                  </a:ext>
                </a:extLst>
              </p:cNvPr>
              <p:cNvGrpSpPr/>
              <p:nvPr/>
            </p:nvGrpSpPr>
            <p:grpSpPr>
              <a:xfrm flipH="1">
                <a:off x="6407873" y="852105"/>
                <a:ext cx="4259941" cy="759124"/>
                <a:chOff x="7660476" y="2680905"/>
                <a:chExt cx="4259941" cy="759124"/>
              </a:xfrm>
            </p:grpSpPr>
            <p:sp>
              <p:nvSpPr>
                <p:cNvPr id="59" name="Freeform: Shape 58">
                  <a:extLst>
                    <a:ext uri="{FF2B5EF4-FFF2-40B4-BE49-F238E27FC236}">
                      <a16:creationId xmlns:a16="http://schemas.microsoft.com/office/drawing/2014/main" id="{475BC0A3-D9C5-A4CE-84AA-3BD4DD00A0C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4211A067-6EA0-44C0-121E-F683AF608DC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37D451C2-8CF6-7DD5-3F8C-E382B53CFA5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8" name="TextBox 31">
                <a:extLst>
                  <a:ext uri="{FF2B5EF4-FFF2-40B4-BE49-F238E27FC236}">
                    <a16:creationId xmlns:a16="http://schemas.microsoft.com/office/drawing/2014/main" id="{36B4EC01-C94C-D232-F018-D4CFE93C9A26}"/>
                  </a:ext>
                </a:extLst>
              </p:cNvPr>
              <p:cNvSpPr txBox="1"/>
              <p:nvPr/>
            </p:nvSpPr>
            <p:spPr>
              <a:xfrm>
                <a:off x="9690852" y="1070085"/>
                <a:ext cx="781583" cy="494007"/>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01</a:t>
                </a:r>
              </a:p>
            </p:txBody>
          </p:sp>
        </p:grpSp>
        <p:sp>
          <p:nvSpPr>
            <p:cNvPr id="56" name="TextBox 55">
              <a:extLst>
                <a:ext uri="{FF2B5EF4-FFF2-40B4-BE49-F238E27FC236}">
                  <a16:creationId xmlns:a16="http://schemas.microsoft.com/office/drawing/2014/main" id="{E26521CF-2D35-C29B-3961-6CF9FF859D95}"/>
                </a:ext>
              </a:extLst>
            </p:cNvPr>
            <p:cNvSpPr txBox="1"/>
            <p:nvPr/>
          </p:nvSpPr>
          <p:spPr>
            <a:xfrm>
              <a:off x="6555155" y="930604"/>
              <a:ext cx="3022623" cy="61221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الهدف الأساسي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3FEF6A1E-49E2-79C5-6392-CFC48B4EDA82}"/>
              </a:ext>
            </a:extLst>
          </p:cNvPr>
          <p:cNvGrpSpPr/>
          <p:nvPr/>
        </p:nvGrpSpPr>
        <p:grpSpPr>
          <a:xfrm>
            <a:off x="4699185" y="3086644"/>
            <a:ext cx="3066456" cy="546445"/>
            <a:chOff x="6407873" y="2054603"/>
            <a:chExt cx="4259941" cy="759125"/>
          </a:xfrm>
        </p:grpSpPr>
        <p:grpSp>
          <p:nvGrpSpPr>
            <p:cNvPr id="63" name="Group 62">
              <a:extLst>
                <a:ext uri="{FF2B5EF4-FFF2-40B4-BE49-F238E27FC236}">
                  <a16:creationId xmlns:a16="http://schemas.microsoft.com/office/drawing/2014/main" id="{BA16EAD4-1EEB-922B-66FF-38F7E512528E}"/>
                </a:ext>
              </a:extLst>
            </p:cNvPr>
            <p:cNvGrpSpPr/>
            <p:nvPr/>
          </p:nvGrpSpPr>
          <p:grpSpPr>
            <a:xfrm>
              <a:off x="6407873" y="2054603"/>
              <a:ext cx="4259941" cy="759125"/>
              <a:chOff x="6407873" y="2054603"/>
              <a:chExt cx="4259941" cy="759125"/>
            </a:xfrm>
          </p:grpSpPr>
          <p:grpSp>
            <p:nvGrpSpPr>
              <p:cNvPr id="65" name="Group 64">
                <a:extLst>
                  <a:ext uri="{FF2B5EF4-FFF2-40B4-BE49-F238E27FC236}">
                    <a16:creationId xmlns:a16="http://schemas.microsoft.com/office/drawing/2014/main" id="{D77B3BC8-29EB-0D80-6849-2F6FACC5F480}"/>
                  </a:ext>
                </a:extLst>
              </p:cNvPr>
              <p:cNvGrpSpPr/>
              <p:nvPr/>
            </p:nvGrpSpPr>
            <p:grpSpPr>
              <a:xfrm flipH="1">
                <a:off x="6407873" y="2054603"/>
                <a:ext cx="4259941" cy="759125"/>
                <a:chOff x="7660476" y="2680904"/>
                <a:chExt cx="4259941" cy="759125"/>
              </a:xfrm>
            </p:grpSpPr>
            <p:sp>
              <p:nvSpPr>
                <p:cNvPr id="67" name="Freeform: Shape 66">
                  <a:extLst>
                    <a:ext uri="{FF2B5EF4-FFF2-40B4-BE49-F238E27FC236}">
                      <a16:creationId xmlns:a16="http://schemas.microsoft.com/office/drawing/2014/main" id="{869B400E-DB1C-5650-1D91-3904582A5B77}"/>
                    </a:ext>
                  </a:extLst>
                </p:cNvPr>
                <p:cNvSpPr/>
                <p:nvPr/>
              </p:nvSpPr>
              <p:spPr>
                <a:xfrm>
                  <a:off x="8637260" y="2680904"/>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B9C35649-BF04-8E2B-7146-9105F9BBFCF6}"/>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8608AE76-D441-232E-C492-E7B53356EAE8}"/>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66" name="TextBox 31">
                <a:extLst>
                  <a:ext uri="{FF2B5EF4-FFF2-40B4-BE49-F238E27FC236}">
                    <a16:creationId xmlns:a16="http://schemas.microsoft.com/office/drawing/2014/main" id="{B738697A-A099-C365-F1D6-27CAEEED805B}"/>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02</a:t>
                </a:r>
              </a:p>
            </p:txBody>
          </p:sp>
        </p:grpSp>
        <p:sp>
          <p:nvSpPr>
            <p:cNvPr id="64" name="TextBox 63">
              <a:extLst>
                <a:ext uri="{FF2B5EF4-FFF2-40B4-BE49-F238E27FC236}">
                  <a16:creationId xmlns:a16="http://schemas.microsoft.com/office/drawing/2014/main" id="{3A028C2C-4B04-4006-EB78-BA585DEC7B37}"/>
                </a:ext>
              </a:extLst>
            </p:cNvPr>
            <p:cNvSpPr txBox="1"/>
            <p:nvPr/>
          </p:nvSpPr>
          <p:spPr>
            <a:xfrm>
              <a:off x="6668408" y="2127355"/>
              <a:ext cx="3022623" cy="380129"/>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النطاق الزمني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id="{E77A8AAC-2ADC-2532-DB3F-71C25F044ED7}"/>
              </a:ext>
            </a:extLst>
          </p:cNvPr>
          <p:cNvGrpSpPr/>
          <p:nvPr/>
        </p:nvGrpSpPr>
        <p:grpSpPr>
          <a:xfrm>
            <a:off x="4872100" y="5113110"/>
            <a:ext cx="3066453" cy="546444"/>
            <a:chOff x="6407873" y="4422023"/>
            <a:chExt cx="4259941" cy="759124"/>
          </a:xfrm>
        </p:grpSpPr>
        <p:grpSp>
          <p:nvGrpSpPr>
            <p:cNvPr id="79" name="Group 78">
              <a:extLst>
                <a:ext uri="{FF2B5EF4-FFF2-40B4-BE49-F238E27FC236}">
                  <a16:creationId xmlns:a16="http://schemas.microsoft.com/office/drawing/2014/main" id="{0071E949-6B86-7667-4F53-55428CD2BB13}"/>
                </a:ext>
              </a:extLst>
            </p:cNvPr>
            <p:cNvGrpSpPr/>
            <p:nvPr/>
          </p:nvGrpSpPr>
          <p:grpSpPr>
            <a:xfrm>
              <a:off x="6407873" y="4422023"/>
              <a:ext cx="4259941" cy="759124"/>
              <a:chOff x="6407873" y="4422023"/>
              <a:chExt cx="4259941" cy="759124"/>
            </a:xfrm>
          </p:grpSpPr>
          <p:grpSp>
            <p:nvGrpSpPr>
              <p:cNvPr id="81" name="Group 80">
                <a:extLst>
                  <a:ext uri="{FF2B5EF4-FFF2-40B4-BE49-F238E27FC236}">
                    <a16:creationId xmlns:a16="http://schemas.microsoft.com/office/drawing/2014/main" id="{BABDC081-DE3B-ED03-9C74-ADBA9E3A55BC}"/>
                  </a:ext>
                </a:extLst>
              </p:cNvPr>
              <p:cNvGrpSpPr/>
              <p:nvPr/>
            </p:nvGrpSpPr>
            <p:grpSpPr>
              <a:xfrm flipH="1">
                <a:off x="6407873" y="4422023"/>
                <a:ext cx="4259941" cy="759124"/>
                <a:chOff x="7660476" y="2680905"/>
                <a:chExt cx="4259941" cy="759124"/>
              </a:xfrm>
            </p:grpSpPr>
            <p:sp>
              <p:nvSpPr>
                <p:cNvPr id="83" name="Freeform: Shape 82">
                  <a:extLst>
                    <a:ext uri="{FF2B5EF4-FFF2-40B4-BE49-F238E27FC236}">
                      <a16:creationId xmlns:a16="http://schemas.microsoft.com/office/drawing/2014/main" id="{10E29103-BD4B-8FD3-AFC1-B6A370176542}"/>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33BB07B4-A30D-7613-F72C-6D4FE83AB281}"/>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7E7350D1-6069-71CE-A52E-D7AD1DF0D3A1}"/>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82" name="TextBox 31">
                <a:extLst>
                  <a:ext uri="{FF2B5EF4-FFF2-40B4-BE49-F238E27FC236}">
                    <a16:creationId xmlns:a16="http://schemas.microsoft.com/office/drawing/2014/main" id="{DC30E6C5-E4F6-E132-4648-D8849D0074D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04</a:t>
                </a:r>
              </a:p>
            </p:txBody>
          </p:sp>
        </p:grpSp>
        <p:sp>
          <p:nvSpPr>
            <p:cNvPr id="80" name="TextBox 79">
              <a:extLst>
                <a:ext uri="{FF2B5EF4-FFF2-40B4-BE49-F238E27FC236}">
                  <a16:creationId xmlns:a16="http://schemas.microsoft.com/office/drawing/2014/main" id="{44B77804-37E1-B185-CECF-EB6B493AF93D}"/>
                </a:ext>
              </a:extLst>
            </p:cNvPr>
            <p:cNvSpPr txBox="1"/>
            <p:nvPr/>
          </p:nvSpPr>
          <p:spPr>
            <a:xfrm>
              <a:off x="6607459" y="4526745"/>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المؤشرات المستخدمة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74C843D1-3110-13FE-9BCA-925E43FE5411}"/>
              </a:ext>
            </a:extLst>
          </p:cNvPr>
          <p:cNvSpPr txBox="1"/>
          <p:nvPr/>
        </p:nvSpPr>
        <p:spPr>
          <a:xfrm>
            <a:off x="8658993" y="4189675"/>
            <a:ext cx="3181274" cy="1708160"/>
          </a:xfrm>
          <a:prstGeom prst="rect">
            <a:avLst/>
          </a:prstGeom>
          <a:noFill/>
        </p:spPr>
        <p:txBody>
          <a:bodyPr wrap="square">
            <a:spAutoFit/>
          </a:bodyPr>
          <a:lstStyle/>
          <a:p>
            <a:pPr marL="342900" lvl="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الكفاءة التشغيلية وتحقيق نتائج فورية، مثل جودة الإنتاج أو سرعة تقديم الخدمة.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2321C5A3-C61A-30D7-F0BC-D6F69771A21D}"/>
              </a:ext>
            </a:extLst>
          </p:cNvPr>
          <p:cNvSpPr txBox="1"/>
          <p:nvPr/>
        </p:nvSpPr>
        <p:spPr>
          <a:xfrm>
            <a:off x="8313477"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9">
            <a:extLst>
              <a:ext uri="{FF2B5EF4-FFF2-40B4-BE49-F238E27FC236}">
                <a16:creationId xmlns:a16="http://schemas.microsoft.com/office/drawing/2014/main" id="{559987A4-D510-C943-2689-92BC4F97C51A}"/>
              </a:ext>
            </a:extLst>
          </p:cNvPr>
          <p:cNvSpPr txBox="1"/>
          <p:nvPr/>
        </p:nvSpPr>
        <p:spPr>
          <a:xfrm>
            <a:off x="736445" y="4189675"/>
            <a:ext cx="3064417" cy="1708160"/>
          </a:xfrm>
          <a:prstGeom prst="rect">
            <a:avLst/>
          </a:prstGeom>
          <a:noFill/>
        </p:spPr>
        <p:txBody>
          <a:bodyPr wrap="square">
            <a:spAutoFit/>
          </a:bodyPr>
          <a:lstStyle/>
          <a:p>
            <a:pPr marL="342900" lvl="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تحقيق ميزة تنافسية مستدامة، مثل الابتكار والتوسع في السوق.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id="{FBFDFCC8-EFBD-7A00-8932-B49BAFAC194C}"/>
              </a:ext>
            </a:extLst>
          </p:cNvPr>
          <p:cNvSpPr txBox="1"/>
          <p:nvPr/>
        </p:nvSpPr>
        <p:spPr>
          <a:xfrm>
            <a:off x="423021"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2" name="Group 11">
            <a:extLst>
              <a:ext uri="{FF2B5EF4-FFF2-40B4-BE49-F238E27FC236}">
                <a16:creationId xmlns:a16="http://schemas.microsoft.com/office/drawing/2014/main" id="{ED3FBBC0-6735-6F98-D03A-4C86CB8F0A68}"/>
              </a:ext>
            </a:extLst>
          </p:cNvPr>
          <p:cNvGrpSpPr/>
          <p:nvPr/>
        </p:nvGrpSpPr>
        <p:grpSpPr>
          <a:xfrm>
            <a:off x="4084999" y="3928265"/>
            <a:ext cx="4442504" cy="867793"/>
            <a:chOff x="6407873" y="3219525"/>
            <a:chExt cx="4259941" cy="832131"/>
          </a:xfrm>
        </p:grpSpPr>
        <p:grpSp>
          <p:nvGrpSpPr>
            <p:cNvPr id="13" name="Group 12">
              <a:extLst>
                <a:ext uri="{FF2B5EF4-FFF2-40B4-BE49-F238E27FC236}">
                  <a16:creationId xmlns:a16="http://schemas.microsoft.com/office/drawing/2014/main" id="{CBF652DF-3014-903D-4E89-7550A00281F4}"/>
                </a:ext>
              </a:extLst>
            </p:cNvPr>
            <p:cNvGrpSpPr/>
            <p:nvPr/>
          </p:nvGrpSpPr>
          <p:grpSpPr>
            <a:xfrm>
              <a:off x="6407873" y="3219525"/>
              <a:ext cx="4259941" cy="759124"/>
              <a:chOff x="6407873" y="3219525"/>
              <a:chExt cx="4259941" cy="759124"/>
            </a:xfrm>
          </p:grpSpPr>
          <p:grpSp>
            <p:nvGrpSpPr>
              <p:cNvPr id="15" name="Group 14">
                <a:extLst>
                  <a:ext uri="{FF2B5EF4-FFF2-40B4-BE49-F238E27FC236}">
                    <a16:creationId xmlns:a16="http://schemas.microsoft.com/office/drawing/2014/main" id="{D0C9892F-1047-17A9-3AB5-F5D1A9631FF0}"/>
                  </a:ext>
                </a:extLst>
              </p:cNvPr>
              <p:cNvGrpSpPr/>
              <p:nvPr/>
            </p:nvGrpSpPr>
            <p:grpSpPr>
              <a:xfrm flipH="1">
                <a:off x="6407873" y="3219525"/>
                <a:ext cx="4259941" cy="759124"/>
                <a:chOff x="7660476" y="2680905"/>
                <a:chExt cx="4259941" cy="759124"/>
              </a:xfrm>
            </p:grpSpPr>
            <p:sp>
              <p:nvSpPr>
                <p:cNvPr id="17" name="Freeform: Shape 16">
                  <a:extLst>
                    <a:ext uri="{FF2B5EF4-FFF2-40B4-BE49-F238E27FC236}">
                      <a16:creationId xmlns:a16="http://schemas.microsoft.com/office/drawing/2014/main" id="{EFB1C19D-F8E0-B2E1-C587-C3F49BF4422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7983FE74-DE35-43E9-3761-B479CCF668D3}"/>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DFBE2651-FF8C-80C9-B552-B438B01B8654}"/>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16" name="TextBox 31">
                <a:extLst>
                  <a:ext uri="{FF2B5EF4-FFF2-40B4-BE49-F238E27FC236}">
                    <a16:creationId xmlns:a16="http://schemas.microsoft.com/office/drawing/2014/main" id="{C58E5F3E-8D71-8262-B23E-BD35BBB98F7C}"/>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03</a:t>
                </a:r>
              </a:p>
            </p:txBody>
          </p:sp>
        </p:grpSp>
        <p:sp>
          <p:nvSpPr>
            <p:cNvPr id="14" name="TextBox 13">
              <a:extLst>
                <a:ext uri="{FF2B5EF4-FFF2-40B4-BE49-F238E27FC236}">
                  <a16:creationId xmlns:a16="http://schemas.microsoft.com/office/drawing/2014/main" id="{93F7B679-57C3-D905-013B-9098A2DEC608}"/>
                </a:ext>
              </a:extLst>
            </p:cNvPr>
            <p:cNvSpPr txBox="1"/>
            <p:nvPr/>
          </p:nvSpPr>
          <p:spPr>
            <a:xfrm>
              <a:off x="6578950" y="3257453"/>
              <a:ext cx="3022623" cy="794203"/>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التركيز</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926135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2C27392-A7EE-A8B9-AFC4-32A1C67602E2}"/>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3C08E0F6-D28C-DF2A-A51D-02D2780AC6FD}"/>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0653F5E-11AF-936C-D267-9AFEB60F3C1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B69FF55A-2C2C-4397-CB3D-2C629F70415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0549C56B-D0CF-CA12-73A7-E99387DF922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C44831C6-F86A-388B-26FE-B1152CB11C8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F008FB13-82D6-80C9-4066-485A349D524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739E505D-2AEF-BF99-A54B-FC89ADBC1C82}"/>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50351A77-703B-519C-BE10-5F8A75F5239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9069ECF6-8C5E-74B8-D846-99572C08161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46C2122D-5D3E-8406-2077-145C2C3DEFD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EEDD86F-9A98-5527-C91C-A6E42CC1F08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تحليل الفجوات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714F9704-5133-2E05-F08E-E9FD7F6DDC0F}"/>
              </a:ext>
            </a:extLst>
          </p:cNvPr>
          <p:cNvSpPr txBox="1"/>
          <p:nvPr/>
        </p:nvSpPr>
        <p:spPr>
          <a:xfrm>
            <a:off x="3339803" y="2290225"/>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يساعد المؤسسات على التركيز على أولويات التحسين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3FF170CA-6744-4821-F7D0-7C8EA61DD8B6}"/>
              </a:ext>
            </a:extLst>
          </p:cNvPr>
          <p:cNvSpPr txBox="1"/>
          <p:nvPr/>
        </p:nvSpPr>
        <p:spPr>
          <a:xfrm>
            <a:off x="3339803" y="3003598"/>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يكشف عن المشكلات الأساسية التي تعيق تحقيق الأهداف</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758E881C-6AE5-0B79-C799-566E3E5FF583}"/>
              </a:ext>
            </a:extLst>
          </p:cNvPr>
          <p:cNvSpPr txBox="1"/>
          <p:nvPr/>
        </p:nvSpPr>
        <p:spPr>
          <a:xfrm>
            <a:off x="3339803" y="371697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يدعم التخطيط الاستراتيجي واتخاذ قرارات مستنيرة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40223895-36A6-633C-91A6-E69D76ED86F0}"/>
              </a:ext>
            </a:extLst>
          </p:cNvPr>
          <p:cNvSpPr txBox="1"/>
          <p:nvPr/>
        </p:nvSpPr>
        <p:spPr>
          <a:xfrm>
            <a:off x="3339803" y="4430344"/>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يساعد على تحسين الكفاءة التشغيلية والابتكار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70A1C9AC-94DE-DAAA-F882-C517C2C02D55}"/>
              </a:ext>
            </a:extLst>
          </p:cNvPr>
          <p:cNvSpPr txBox="1"/>
          <p:nvPr/>
        </p:nvSpPr>
        <p:spPr>
          <a:xfrm>
            <a:off x="3339803" y="5245342"/>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يُمكن من تخصيص الموارد بشكل أكثر فعالية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2" name="Picture 21">
            <a:extLst>
              <a:ext uri="{FF2B5EF4-FFF2-40B4-BE49-F238E27FC236}">
                <a16:creationId xmlns:a16="http://schemas.microsoft.com/office/drawing/2014/main" id="{1BFA7E7A-D45A-0585-626F-8AFD10DE2FC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3657" y="3510232"/>
            <a:ext cx="3903248" cy="2633488"/>
          </a:xfrm>
          <a:prstGeom prst="rect">
            <a:avLst/>
          </a:prstGeom>
          <a:noFill/>
          <a:ln>
            <a:noFill/>
          </a:ln>
        </p:spPr>
      </p:pic>
    </p:spTree>
    <p:extLst>
      <p:ext uri="{BB962C8B-B14F-4D97-AF65-F5344CB8AC3E}">
        <p14:creationId xmlns:p14="http://schemas.microsoft.com/office/powerpoint/2010/main" val="305090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1"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2C27392-A7EE-A8B9-AFC4-32A1C67602E2}"/>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3C08E0F6-D28C-DF2A-A51D-02D2780AC6FD}"/>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0653F5E-11AF-936C-D267-9AFEB60F3C1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B69FF55A-2C2C-4397-CB3D-2C629F70415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0549C56B-D0CF-CA12-73A7-E99387DF922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C44831C6-F86A-388B-26FE-B1152CB11C8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F008FB13-82D6-80C9-4066-485A349D524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739E505D-2AEF-BF99-A54B-FC89ADBC1C82}"/>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50351A77-703B-519C-BE10-5F8A75F5239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9069ECF6-8C5E-74B8-D846-99572C08161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46C2122D-5D3E-8406-2077-145C2C3DEFD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EEDD86F-9A98-5527-C91C-A6E42CC1F08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عملية على تحليل الفجوات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5AE38A7-C451-0E82-7768-5446B08918E5}"/>
              </a:ext>
            </a:extLst>
          </p:cNvPr>
          <p:cNvGrpSpPr/>
          <p:nvPr/>
        </p:nvGrpSpPr>
        <p:grpSpPr>
          <a:xfrm>
            <a:off x="6315942" y="2925226"/>
            <a:ext cx="3483107" cy="1921675"/>
            <a:chOff x="6244060" y="1915639"/>
            <a:chExt cx="3483107" cy="1921675"/>
          </a:xfrm>
        </p:grpSpPr>
        <p:sp>
          <p:nvSpPr>
            <p:cNvPr id="15" name="Shape">
              <a:extLst>
                <a:ext uri="{FF2B5EF4-FFF2-40B4-BE49-F238E27FC236}">
                  <a16:creationId xmlns:a16="http://schemas.microsoft.com/office/drawing/2014/main" id="{22216069-0EBB-9B90-7A14-F1969BF4DC73}"/>
                </a:ext>
              </a:extLst>
            </p:cNvPr>
            <p:cNvSpPr/>
            <p:nvPr/>
          </p:nvSpPr>
          <p:spPr>
            <a:xfrm>
              <a:off x="6294162" y="1942270"/>
              <a:ext cx="3433005" cy="1895044"/>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20" name="Group 19">
              <a:extLst>
                <a:ext uri="{FF2B5EF4-FFF2-40B4-BE49-F238E27FC236}">
                  <a16:creationId xmlns:a16="http://schemas.microsoft.com/office/drawing/2014/main" id="{CFD8FF44-B366-6AF2-B28C-9DAF59D1DA82}"/>
                </a:ext>
              </a:extLst>
            </p:cNvPr>
            <p:cNvGrpSpPr/>
            <p:nvPr/>
          </p:nvGrpSpPr>
          <p:grpSpPr>
            <a:xfrm>
              <a:off x="6244060" y="1942272"/>
              <a:ext cx="1419715" cy="700071"/>
              <a:chOff x="4405501" y="1552895"/>
              <a:chExt cx="1398208" cy="689465"/>
            </a:xfrm>
            <a:solidFill>
              <a:srgbClr val="168489"/>
            </a:solidFill>
          </p:grpSpPr>
          <p:sp>
            <p:nvSpPr>
              <p:cNvPr id="25" name="Shape">
                <a:extLst>
                  <a:ext uri="{FF2B5EF4-FFF2-40B4-BE49-F238E27FC236}">
                    <a16:creationId xmlns:a16="http://schemas.microsoft.com/office/drawing/2014/main" id="{2C95A71D-170F-C0B6-F3CB-156585BFF5D5}"/>
                  </a:ext>
                </a:extLst>
              </p:cNvPr>
              <p:cNvSpPr/>
              <p:nvPr/>
            </p:nvSpPr>
            <p:spPr>
              <a:xfrm>
                <a:off x="4594448"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26" name="Shape">
                <a:extLst>
                  <a:ext uri="{FF2B5EF4-FFF2-40B4-BE49-F238E27FC236}">
                    <a16:creationId xmlns:a16="http://schemas.microsoft.com/office/drawing/2014/main" id="{7170773F-773A-8E98-0288-9CD28B4EFF24}"/>
                  </a:ext>
                </a:extLst>
              </p:cNvPr>
              <p:cNvSpPr/>
              <p:nvPr/>
            </p:nvSpPr>
            <p:spPr>
              <a:xfrm>
                <a:off x="4405501"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23" name="TextBox 22">
              <a:extLst>
                <a:ext uri="{FF2B5EF4-FFF2-40B4-BE49-F238E27FC236}">
                  <a16:creationId xmlns:a16="http://schemas.microsoft.com/office/drawing/2014/main" id="{A9BC7281-8217-10A9-770C-26D2AE545B7E}"/>
                </a:ext>
              </a:extLst>
            </p:cNvPr>
            <p:cNvSpPr txBox="1"/>
            <p:nvPr/>
          </p:nvSpPr>
          <p:spPr>
            <a:xfrm>
              <a:off x="6390747" y="2712912"/>
              <a:ext cx="3239834" cy="1043171"/>
            </a:xfrm>
            <a:prstGeom prst="rect">
              <a:avLst/>
            </a:prstGeom>
            <a:noFill/>
          </p:spPr>
          <p:txBody>
            <a:bodyPr wrap="square">
              <a:spAutoFit/>
            </a:bodyPr>
            <a:lstStyle/>
            <a:p>
              <a:pPr algn="ctr" rtl="1">
                <a:lnSpc>
                  <a:spcPct val="115000"/>
                </a:lnSpc>
              </a:pPr>
              <a:r>
                <a:rPr lang="ar-SA" sz="2800" b="1" dirty="0">
                  <a:solidFill>
                    <a:srgbClr val="168489"/>
                  </a:solidFill>
                  <a:latin typeface="Times New Roman" panose="02020603050405020304" pitchFamily="18" charset="0"/>
                  <a:ea typeface="Calibri" panose="020F0502020204030204" pitchFamily="34" charset="0"/>
                </a:rPr>
                <a:t>مثال 1: فجوة في الإيرادات</a:t>
              </a:r>
              <a:endParaRPr lang="en-US" sz="2800" b="1" dirty="0">
                <a:solidFill>
                  <a:srgbClr val="168489"/>
                </a:solidFill>
                <a:latin typeface="Times New Roman" panose="02020603050405020304" pitchFamily="18" charset="0"/>
                <a:ea typeface="Calibri" panose="020F0502020204030204" pitchFamily="34" charset="0"/>
              </a:endParaRPr>
            </a:p>
          </p:txBody>
        </p:sp>
        <p:sp>
          <p:nvSpPr>
            <p:cNvPr id="24" name="TextBox 23">
              <a:extLst>
                <a:ext uri="{FF2B5EF4-FFF2-40B4-BE49-F238E27FC236}">
                  <a16:creationId xmlns:a16="http://schemas.microsoft.com/office/drawing/2014/main" id="{89C4ECBE-309F-FE59-B696-5D75CCE24891}"/>
                </a:ext>
              </a:extLst>
            </p:cNvPr>
            <p:cNvSpPr txBox="1"/>
            <p:nvPr/>
          </p:nvSpPr>
          <p:spPr>
            <a:xfrm>
              <a:off x="6557280" y="1915639"/>
              <a:ext cx="1050952" cy="707886"/>
            </a:xfrm>
            <a:prstGeom prst="rect">
              <a:avLst/>
            </a:prstGeom>
            <a:noFill/>
          </p:spPr>
          <p:txBody>
            <a:bodyPr wrap="square">
              <a:spAutoFit/>
            </a:bodyPr>
            <a:lstStyle/>
            <a:p>
              <a:r>
                <a:rPr lang="en-US" sz="4000" dirty="0">
                  <a:solidFill>
                    <a:schemeClr val="bg1"/>
                  </a:solidFill>
                </a:rPr>
                <a:t>01</a:t>
              </a:r>
              <a:endParaRPr lang="en-US" sz="4000" dirty="0"/>
            </a:p>
          </p:txBody>
        </p:sp>
      </p:grpSp>
      <p:grpSp>
        <p:nvGrpSpPr>
          <p:cNvPr id="27" name="Group 26">
            <a:extLst>
              <a:ext uri="{FF2B5EF4-FFF2-40B4-BE49-F238E27FC236}">
                <a16:creationId xmlns:a16="http://schemas.microsoft.com/office/drawing/2014/main" id="{046D3A9F-857B-29C0-5BD3-685E9FB9AFF6}"/>
              </a:ext>
            </a:extLst>
          </p:cNvPr>
          <p:cNvGrpSpPr/>
          <p:nvPr/>
        </p:nvGrpSpPr>
        <p:grpSpPr>
          <a:xfrm>
            <a:off x="2698136" y="2925227"/>
            <a:ext cx="3433005" cy="1921674"/>
            <a:chOff x="2626254" y="1915640"/>
            <a:chExt cx="3433005" cy="1921674"/>
          </a:xfrm>
        </p:grpSpPr>
        <p:sp>
          <p:nvSpPr>
            <p:cNvPr id="28" name="Shape">
              <a:extLst>
                <a:ext uri="{FF2B5EF4-FFF2-40B4-BE49-F238E27FC236}">
                  <a16:creationId xmlns:a16="http://schemas.microsoft.com/office/drawing/2014/main" id="{AE947483-9C42-D9CE-9825-E13FF97F0368}"/>
                </a:ext>
              </a:extLst>
            </p:cNvPr>
            <p:cNvSpPr/>
            <p:nvPr/>
          </p:nvSpPr>
          <p:spPr>
            <a:xfrm>
              <a:off x="2626254" y="1942270"/>
              <a:ext cx="3433005" cy="1895044"/>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29" name="Group 28">
              <a:extLst>
                <a:ext uri="{FF2B5EF4-FFF2-40B4-BE49-F238E27FC236}">
                  <a16:creationId xmlns:a16="http://schemas.microsoft.com/office/drawing/2014/main" id="{0469907B-F35F-E952-48EC-FBBF2E9690B7}"/>
                </a:ext>
              </a:extLst>
            </p:cNvPr>
            <p:cNvGrpSpPr/>
            <p:nvPr/>
          </p:nvGrpSpPr>
          <p:grpSpPr>
            <a:xfrm>
              <a:off x="2626254" y="1942272"/>
              <a:ext cx="1419715" cy="700071"/>
              <a:chOff x="793158" y="1552895"/>
              <a:chExt cx="1398208" cy="689465"/>
            </a:xfrm>
            <a:solidFill>
              <a:srgbClr val="9CA5B2"/>
            </a:solidFill>
          </p:grpSpPr>
          <p:sp>
            <p:nvSpPr>
              <p:cNvPr id="32" name="Shape">
                <a:extLst>
                  <a:ext uri="{FF2B5EF4-FFF2-40B4-BE49-F238E27FC236}">
                    <a16:creationId xmlns:a16="http://schemas.microsoft.com/office/drawing/2014/main" id="{B52271A4-22B8-A173-4ED0-EFBA2ABE6CA4}"/>
                  </a:ext>
                </a:extLst>
              </p:cNvPr>
              <p:cNvSpPr/>
              <p:nvPr/>
            </p:nvSpPr>
            <p:spPr>
              <a:xfrm>
                <a:off x="982105"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33" name="Shape">
                <a:extLst>
                  <a:ext uri="{FF2B5EF4-FFF2-40B4-BE49-F238E27FC236}">
                    <a16:creationId xmlns:a16="http://schemas.microsoft.com/office/drawing/2014/main" id="{044F044D-1A1A-CF59-A15F-FFE5C853236E}"/>
                  </a:ext>
                </a:extLst>
              </p:cNvPr>
              <p:cNvSpPr/>
              <p:nvPr/>
            </p:nvSpPr>
            <p:spPr>
              <a:xfrm>
                <a:off x="793158"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30" name="TextBox 29">
              <a:extLst>
                <a:ext uri="{FF2B5EF4-FFF2-40B4-BE49-F238E27FC236}">
                  <a16:creationId xmlns:a16="http://schemas.microsoft.com/office/drawing/2014/main" id="{7EF56355-EA1F-DB44-7E52-A61A6280D094}"/>
                </a:ext>
              </a:extLst>
            </p:cNvPr>
            <p:cNvSpPr txBox="1"/>
            <p:nvPr/>
          </p:nvSpPr>
          <p:spPr>
            <a:xfrm>
              <a:off x="2695508" y="2770719"/>
              <a:ext cx="3239834" cy="1041247"/>
            </a:xfrm>
            <a:prstGeom prst="rect">
              <a:avLst/>
            </a:prstGeom>
            <a:noFill/>
          </p:spPr>
          <p:txBody>
            <a:bodyPr wrap="square">
              <a:spAutoFit/>
            </a:bodyPr>
            <a:lstStyle/>
            <a:p>
              <a:pPr algn="ctr" rtl="1">
                <a:lnSpc>
                  <a:spcPct val="115000"/>
                </a:lnSpc>
              </a:pPr>
              <a:r>
                <a:rPr lang="ar-SA" sz="2800" b="1" dirty="0">
                  <a:solidFill>
                    <a:srgbClr val="168489"/>
                  </a:solidFill>
                  <a:latin typeface="Arial" panose="020B0604020202020204" pitchFamily="34" charset="0"/>
                  <a:ea typeface="Calibri" panose="020F0502020204030204" pitchFamily="34" charset="0"/>
                  <a:cs typeface="Arial" panose="020B0604020202020204" pitchFamily="34" charset="0"/>
                </a:rPr>
                <a:t>مثال 2: فجوة في رضا العملاء</a:t>
              </a:r>
              <a:endParaRPr lang="en-US" sz="2800" b="1" dirty="0">
                <a:solidFill>
                  <a:srgbClr val="168489"/>
                </a:solidFill>
                <a:latin typeface="Arial" panose="020B0604020202020204" pitchFamily="34" charset="0"/>
                <a:ea typeface="Calibri" panose="020F050202020403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AF265696-46D7-41B6-AEF9-713BCD3B9CEB}"/>
                </a:ext>
              </a:extLst>
            </p:cNvPr>
            <p:cNvSpPr txBox="1"/>
            <p:nvPr/>
          </p:nvSpPr>
          <p:spPr>
            <a:xfrm>
              <a:off x="2700656" y="1915640"/>
              <a:ext cx="1050952" cy="707886"/>
            </a:xfrm>
            <a:prstGeom prst="rect">
              <a:avLst/>
            </a:prstGeom>
            <a:noFill/>
          </p:spPr>
          <p:txBody>
            <a:bodyPr wrap="square">
              <a:spAutoFit/>
            </a:bodyPr>
            <a:lstStyle/>
            <a:p>
              <a:r>
                <a:rPr lang="en-US" sz="4000" dirty="0">
                  <a:solidFill>
                    <a:schemeClr val="bg1"/>
                  </a:solidFill>
                </a:rPr>
                <a:t>02</a:t>
              </a:r>
              <a:endParaRPr lang="en-US" sz="4000" dirty="0"/>
            </a:p>
          </p:txBody>
        </p:sp>
      </p:grpSp>
    </p:spTree>
    <p:extLst>
      <p:ext uri="{BB962C8B-B14F-4D97-AF65-F5344CB8AC3E}">
        <p14:creationId xmlns:p14="http://schemas.microsoft.com/office/powerpoint/2010/main" val="39344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700911" y="2950707"/>
            <a:ext cx="5009702" cy="235756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شركة "النور" تطمح إلى تحقيق مبيعات شهرية بقيمة 500,000 دولار. عند مراجعة الأداء الحالي، وُجد أن المبيعات الفعلية للشهر الماضي بلغت 400,000 دولار فقط</a:t>
            </a:r>
            <a:r>
              <a:rPr lang="en-US" dirty="0"/>
              <a:t>. </a:t>
            </a:r>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394855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585616" y="3099679"/>
            <a:ext cx="63175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1</a:t>
            </a:r>
            <a:r>
              <a:rPr lang="en-US" dirty="0"/>
              <a:t>. </a:t>
            </a:r>
            <a:r>
              <a:rPr lang="ar-SA" dirty="0"/>
              <a:t>احسب الفجوة بين الأداء الفعلي والمستهدف</a:t>
            </a:r>
            <a:r>
              <a:rPr lang="en-US" dirty="0"/>
              <a:t>.  </a:t>
            </a:r>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 name="TextBox 1">
            <a:extLst>
              <a:ext uri="{FF2B5EF4-FFF2-40B4-BE49-F238E27FC236}">
                <a16:creationId xmlns:a16="http://schemas.microsoft.com/office/drawing/2014/main" id="{7949F4CC-6492-3C28-D150-E90A476CAAED}"/>
              </a:ext>
            </a:extLst>
          </p:cNvPr>
          <p:cNvSpPr txBox="1"/>
          <p:nvPr/>
        </p:nvSpPr>
        <p:spPr>
          <a:xfrm>
            <a:off x="585616" y="3863832"/>
            <a:ext cx="63175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2</a:t>
            </a:r>
            <a:r>
              <a:rPr lang="en-US" dirty="0"/>
              <a:t>. </a:t>
            </a:r>
            <a:r>
              <a:rPr lang="ar-SA" dirty="0"/>
              <a:t>اقترح سببين محتملين لهذه الفجوة</a:t>
            </a:r>
            <a:r>
              <a:rPr lang="en-US" dirty="0"/>
              <a:t>.  </a:t>
            </a:r>
          </a:p>
        </p:txBody>
      </p:sp>
      <p:sp>
        <p:nvSpPr>
          <p:cNvPr id="3" name="TextBox 2">
            <a:extLst>
              <a:ext uri="{FF2B5EF4-FFF2-40B4-BE49-F238E27FC236}">
                <a16:creationId xmlns:a16="http://schemas.microsoft.com/office/drawing/2014/main" id="{3427CE66-1E5B-027B-F57B-89F32A13B56A}"/>
              </a:ext>
            </a:extLst>
          </p:cNvPr>
          <p:cNvSpPr txBox="1"/>
          <p:nvPr/>
        </p:nvSpPr>
        <p:spPr>
          <a:xfrm>
            <a:off x="585616" y="4650648"/>
            <a:ext cx="63175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r>
              <a:rPr lang="ar-SA" dirty="0"/>
              <a:t>3</a:t>
            </a:r>
            <a:r>
              <a:rPr lang="en-US" dirty="0"/>
              <a:t>. </a:t>
            </a:r>
            <a:r>
              <a:rPr lang="ar-SA" dirty="0"/>
              <a:t>اذكر إجراءين يمكن تنفيذهما لسد هذه الفجوة</a:t>
            </a:r>
            <a:r>
              <a:rPr lang="en-US" dirty="0"/>
              <a:t>.</a:t>
            </a:r>
          </a:p>
        </p:txBody>
      </p:sp>
    </p:spTree>
    <p:extLst>
      <p:ext uri="{BB962C8B-B14F-4D97-AF65-F5344CB8AC3E}">
        <p14:creationId xmlns:p14="http://schemas.microsoft.com/office/powerpoint/2010/main" val="387458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3"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lvl="1" algn="r" rtl="1">
              <a:lnSpc>
                <a:spcPct val="150000"/>
              </a:lnSpc>
              <a:buSzPct val="130000"/>
            </a:pPr>
            <a:r>
              <a:rPr lang="ar-SA" sz="2800" dirty="0">
                <a:solidFill>
                  <a:srgbClr val="C00000"/>
                </a:solidFill>
                <a:latin typeface="Adobe Arabic" panose="02040503050201020203" pitchFamily="18" charset="-78"/>
                <a:cs typeface="Adobe Arabic" panose="02040503050201020203" pitchFamily="18" charset="-78"/>
              </a:rPr>
              <a:t>حساب الفجوة</a:t>
            </a:r>
            <a:r>
              <a:rPr lang="en-US" sz="2800" dirty="0">
                <a:solidFill>
                  <a:srgbClr val="C00000"/>
                </a:solidFill>
                <a:latin typeface="Adobe Arabic" panose="02040503050201020203" pitchFamily="18" charset="-78"/>
                <a:cs typeface="Adobe Arabic" panose="02040503050201020203" pitchFamily="18" charset="-78"/>
              </a:rPr>
              <a:t>:</a:t>
            </a: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2967682"/>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en-US" sz="2800" dirty="0">
                <a:latin typeface="Adobe Arabic" panose="02040503050201020203" pitchFamily="18" charset="-78"/>
                <a:cs typeface="Adobe Arabic" panose="02040503050201020203" pitchFamily="18" charset="-78"/>
              </a:rPr>
              <a:t> </a:t>
            </a:r>
            <a:r>
              <a:rPr lang="ar-SA" sz="2800" dirty="0">
                <a:latin typeface="Adobe Arabic" panose="02040503050201020203" pitchFamily="18" charset="-78"/>
                <a:cs typeface="Adobe Arabic" panose="02040503050201020203" pitchFamily="18" charset="-78"/>
              </a:rPr>
              <a:t>الفجوة = الأداء المستهدف - الأداء الفعلي</a:t>
            </a:r>
            <a:r>
              <a:rPr lang="en-US" sz="2800" dirty="0">
                <a:latin typeface="Adobe Arabic" panose="02040503050201020203" pitchFamily="18" charset="-78"/>
                <a:cs typeface="Adobe Arabic" panose="02040503050201020203" pitchFamily="18" charset="-78"/>
              </a:rPr>
              <a:t>  </a:t>
            </a: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3720468"/>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en-US" sz="2800" dirty="0">
                <a:latin typeface="Adobe Arabic" panose="02040503050201020203" pitchFamily="18" charset="-78"/>
                <a:cs typeface="Adobe Arabic" panose="02040503050201020203" pitchFamily="18" charset="-78"/>
              </a:rPr>
              <a:t> </a:t>
            </a:r>
            <a:r>
              <a:rPr lang="ar-SA" sz="2800" dirty="0">
                <a:latin typeface="Adobe Arabic" panose="02040503050201020203" pitchFamily="18" charset="-78"/>
                <a:cs typeface="Adobe Arabic" panose="02040503050201020203" pitchFamily="18" charset="-78"/>
              </a:rPr>
              <a:t>الفجوة = 500,000 - 400,000 = 100,000 دولار</a:t>
            </a:r>
            <a:r>
              <a:rPr lang="en-US" sz="2800" dirty="0">
                <a:latin typeface="Adobe Arabic" panose="02040503050201020203" pitchFamily="18" charset="-78"/>
                <a:cs typeface="Adobe Arabic" panose="02040503050201020203" pitchFamily="18" charset="-78"/>
              </a:rPr>
              <a:t>  </a:t>
            </a:r>
          </a:p>
        </p:txBody>
      </p:sp>
      <p:sp>
        <p:nvSpPr>
          <p:cNvPr id="2" name="TextBox 1">
            <a:extLst>
              <a:ext uri="{FF2B5EF4-FFF2-40B4-BE49-F238E27FC236}">
                <a16:creationId xmlns:a16="http://schemas.microsoft.com/office/drawing/2014/main" id="{58701BF1-6954-4D00-DB2A-7992419B7F26}"/>
              </a:ext>
            </a:extLst>
          </p:cNvPr>
          <p:cNvSpPr txBox="1"/>
          <p:nvPr/>
        </p:nvSpPr>
        <p:spPr>
          <a:xfrm>
            <a:off x="4238138" y="4548988"/>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lvl="1" algn="r" rtl="1">
              <a:lnSpc>
                <a:spcPct val="150000"/>
              </a:lnSpc>
              <a:buSzPct val="130000"/>
            </a:pPr>
            <a:r>
              <a:rPr lang="ar-SA" sz="2800" dirty="0">
                <a:solidFill>
                  <a:srgbClr val="C00000"/>
                </a:solidFill>
                <a:latin typeface="Adobe Arabic" panose="02040503050201020203" pitchFamily="18" charset="-78"/>
                <a:cs typeface="Adobe Arabic" panose="02040503050201020203" pitchFamily="18" charset="-78"/>
              </a:rPr>
              <a:t>الأسباب المحتملة</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9" name="TextBox 8">
            <a:extLst>
              <a:ext uri="{FF2B5EF4-FFF2-40B4-BE49-F238E27FC236}">
                <a16:creationId xmlns:a16="http://schemas.microsoft.com/office/drawing/2014/main" id="{B08DDA24-D59D-B9EC-BD0E-044F083EF9FB}"/>
              </a:ext>
            </a:extLst>
          </p:cNvPr>
          <p:cNvSpPr txBox="1"/>
          <p:nvPr/>
        </p:nvSpPr>
        <p:spPr>
          <a:xfrm>
            <a:off x="4677978" y="530177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ضعف في الحملات التسويقية</a:t>
            </a:r>
            <a:r>
              <a:rPr lang="en-US" sz="2800" dirty="0">
                <a:latin typeface="Adobe Arabic" panose="02040503050201020203" pitchFamily="18" charset="-78"/>
                <a:cs typeface="Adobe Arabic" panose="02040503050201020203" pitchFamily="18" charset="-78"/>
              </a:rPr>
              <a:t>.  </a:t>
            </a:r>
          </a:p>
        </p:txBody>
      </p:sp>
      <p:sp>
        <p:nvSpPr>
          <p:cNvPr id="10" name="TextBox 9">
            <a:extLst>
              <a:ext uri="{FF2B5EF4-FFF2-40B4-BE49-F238E27FC236}">
                <a16:creationId xmlns:a16="http://schemas.microsoft.com/office/drawing/2014/main" id="{FD42A4A0-5BFA-6717-3D1B-A5732E11F538}"/>
              </a:ext>
            </a:extLst>
          </p:cNvPr>
          <p:cNvSpPr txBox="1"/>
          <p:nvPr/>
        </p:nvSpPr>
        <p:spPr>
          <a:xfrm>
            <a:off x="4677978" y="6054560"/>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انخفاض الطلب على المنتجات بسبب المنافسة</a:t>
            </a:r>
            <a:r>
              <a:rPr lang="en-US" sz="2800" dirty="0">
                <a:latin typeface="Adobe Arabic" panose="02040503050201020203" pitchFamily="18" charset="-78"/>
                <a:cs typeface="Adobe Arabic" panose="02040503050201020203" pitchFamily="18" charset="-78"/>
              </a:rPr>
              <a:t>.  </a:t>
            </a:r>
          </a:p>
        </p:txBody>
      </p:sp>
    </p:spTree>
    <p:extLst>
      <p:ext uri="{BB962C8B-B14F-4D97-AF65-F5344CB8AC3E}">
        <p14:creationId xmlns:p14="http://schemas.microsoft.com/office/powerpoint/2010/main" val="1357559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P spid="2" grpId="0"/>
      <p:bldP spid="9" grpId="0"/>
      <p:bldP spid="10"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lvl="1" algn="r" rtl="1">
              <a:lnSpc>
                <a:spcPct val="150000"/>
              </a:lnSpc>
              <a:buSzPct val="130000"/>
            </a:pPr>
            <a:r>
              <a:rPr lang="ar-SA" sz="2800" dirty="0">
                <a:solidFill>
                  <a:srgbClr val="C00000"/>
                </a:solidFill>
                <a:latin typeface="Adobe Arabic" panose="02040503050201020203" pitchFamily="18" charset="-78"/>
                <a:cs typeface="Adobe Arabic" panose="02040503050201020203" pitchFamily="18" charset="-78"/>
              </a:rPr>
              <a:t>الإجراءات المقترحة</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2967682"/>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تحسين الحملات الإعلانية للوصول إلى جمهور أكبر</a:t>
            </a:r>
            <a:r>
              <a:rPr lang="en-US" sz="2800" dirty="0">
                <a:latin typeface="Adobe Arabic" panose="02040503050201020203" pitchFamily="18" charset="-78"/>
                <a:cs typeface="Adobe Arabic" panose="02040503050201020203" pitchFamily="18" charset="-78"/>
              </a:rPr>
              <a:t>.  </a:t>
            </a:r>
          </a:p>
        </p:txBody>
      </p:sp>
      <p:sp>
        <p:nvSpPr>
          <p:cNvPr id="8" name="TextBox 7">
            <a:extLst>
              <a:ext uri="{FF2B5EF4-FFF2-40B4-BE49-F238E27FC236}">
                <a16:creationId xmlns:a16="http://schemas.microsoft.com/office/drawing/2014/main" id="{DD19805F-8C39-2180-D842-0255E5CE675A}"/>
              </a:ext>
            </a:extLst>
          </p:cNvPr>
          <p:cNvSpPr txBox="1"/>
          <p:nvPr/>
        </p:nvSpPr>
        <p:spPr>
          <a:xfrm>
            <a:off x="3507254" y="3720468"/>
            <a:ext cx="7911862"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تقديم خصومات أو عروض ترويجية لجذب العملاء وزيادة المبيعات</a:t>
            </a:r>
            <a:r>
              <a:rPr lang="en-US" sz="2800" dirty="0">
                <a:latin typeface="Adobe Arabic" panose="02040503050201020203" pitchFamily="18" charset="-78"/>
                <a:cs typeface="Adobe Arabic" panose="02040503050201020203" pitchFamily="18" charset="-78"/>
              </a:rPr>
              <a:t>.  </a:t>
            </a:r>
          </a:p>
        </p:txBody>
      </p:sp>
      <p:sp>
        <p:nvSpPr>
          <p:cNvPr id="2" name="TextBox 1">
            <a:extLst>
              <a:ext uri="{FF2B5EF4-FFF2-40B4-BE49-F238E27FC236}">
                <a16:creationId xmlns:a16="http://schemas.microsoft.com/office/drawing/2014/main" id="{58701BF1-6954-4D00-DB2A-7992419B7F26}"/>
              </a:ext>
            </a:extLst>
          </p:cNvPr>
          <p:cNvSpPr txBox="1"/>
          <p:nvPr/>
        </p:nvSpPr>
        <p:spPr>
          <a:xfrm>
            <a:off x="4238138" y="4548988"/>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lvl="1" algn="r" rtl="1">
              <a:lnSpc>
                <a:spcPct val="150000"/>
              </a:lnSpc>
              <a:buSzPct val="130000"/>
            </a:pPr>
            <a:r>
              <a:rPr lang="ar-SA" sz="2800" dirty="0">
                <a:solidFill>
                  <a:srgbClr val="C00000"/>
                </a:solidFill>
                <a:latin typeface="Adobe Arabic" panose="02040503050201020203" pitchFamily="18" charset="-78"/>
                <a:cs typeface="Adobe Arabic" panose="02040503050201020203" pitchFamily="18" charset="-78"/>
              </a:rPr>
              <a:t>التفسير</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9" name="TextBox 8">
            <a:extLst>
              <a:ext uri="{FF2B5EF4-FFF2-40B4-BE49-F238E27FC236}">
                <a16:creationId xmlns:a16="http://schemas.microsoft.com/office/drawing/2014/main" id="{B08DDA24-D59D-B9EC-BD0E-044F083EF9FB}"/>
              </a:ext>
            </a:extLst>
          </p:cNvPr>
          <p:cNvSpPr txBox="1"/>
          <p:nvPr/>
        </p:nvSpPr>
        <p:spPr>
          <a:xfrm>
            <a:off x="4677978" y="5301774"/>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الشركة بحاجة إلى التركيز على التسويق والعروض الترويجية لسد الفجوة البالغة 100,000 دولار وتحقيق هدفها الشهري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5155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P spid="2" grpId="0"/>
      <p:bldP spid="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1508105"/>
            <a:chOff x="2698136" y="519096"/>
            <a:chExt cx="6957150" cy="1508105"/>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1508105"/>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المراجعة الدورية في 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a:p>
              <a:pPr marL="0" marR="0" algn="ctr" rtl="1">
                <a:lnSpc>
                  <a:spcPct val="115000"/>
                </a:lnSpc>
                <a:spcBef>
                  <a:spcPts val="0"/>
                </a:spcBef>
                <a:spcAft>
                  <a:spcPts val="0"/>
                </a:spcAft>
              </a:pP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0" name="Group 9">
            <a:extLst>
              <a:ext uri="{FF2B5EF4-FFF2-40B4-BE49-F238E27FC236}">
                <a16:creationId xmlns:a16="http://schemas.microsoft.com/office/drawing/2014/main" id="{6697036F-42AE-8940-3034-8CDF81125ABF}"/>
              </a:ext>
            </a:extLst>
          </p:cNvPr>
          <p:cNvGrpSpPr/>
          <p:nvPr/>
        </p:nvGrpSpPr>
        <p:grpSpPr>
          <a:xfrm>
            <a:off x="7133974" y="2812941"/>
            <a:ext cx="3424390" cy="1026735"/>
            <a:chOff x="4435920" y="2043054"/>
            <a:chExt cx="4014902" cy="1203788"/>
          </a:xfrm>
        </p:grpSpPr>
        <p:sp>
          <p:nvSpPr>
            <p:cNvPr id="11" name="사각형: 둥근 모서리 33">
              <a:extLst>
                <a:ext uri="{FF2B5EF4-FFF2-40B4-BE49-F238E27FC236}">
                  <a16:creationId xmlns:a16="http://schemas.microsoft.com/office/drawing/2014/main" id="{B01C8259-2F30-C0A7-5CCC-87EE52382D78}"/>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2" name="그룹 34">
              <a:extLst>
                <a:ext uri="{FF2B5EF4-FFF2-40B4-BE49-F238E27FC236}">
                  <a16:creationId xmlns:a16="http://schemas.microsoft.com/office/drawing/2014/main" id="{0825C09B-CD3C-C827-7109-54778CDD17C2}"/>
                </a:ext>
              </a:extLst>
            </p:cNvPr>
            <p:cNvGrpSpPr/>
            <p:nvPr/>
          </p:nvGrpSpPr>
          <p:grpSpPr>
            <a:xfrm flipH="1">
              <a:off x="7594612" y="2043054"/>
              <a:ext cx="856210" cy="1203788"/>
              <a:chOff x="4335987" y="774785"/>
              <a:chExt cx="887766" cy="1248156"/>
            </a:xfrm>
          </p:grpSpPr>
          <p:sp>
            <p:nvSpPr>
              <p:cNvPr id="15" name="이등변 삼각형 35">
                <a:extLst>
                  <a:ext uri="{FF2B5EF4-FFF2-40B4-BE49-F238E27FC236}">
                    <a16:creationId xmlns:a16="http://schemas.microsoft.com/office/drawing/2014/main" id="{0F8FA234-76FB-0333-FF1B-ED3924613C1A}"/>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이등변 삼각형 36">
                <a:extLst>
                  <a:ext uri="{FF2B5EF4-FFF2-40B4-BE49-F238E27FC236}">
                    <a16:creationId xmlns:a16="http://schemas.microsoft.com/office/drawing/2014/main" id="{40E194FD-A569-5FF9-5DF8-6419381C3130}"/>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3" name="TextBox 12">
              <a:extLst>
                <a:ext uri="{FF2B5EF4-FFF2-40B4-BE49-F238E27FC236}">
                  <a16:creationId xmlns:a16="http://schemas.microsoft.com/office/drawing/2014/main" id="{CAC4C9BC-9631-811D-5FDE-44FD0DACE4B7}"/>
                </a:ext>
              </a:extLst>
            </p:cNvPr>
            <p:cNvSpPr txBox="1"/>
            <p:nvPr/>
          </p:nvSpPr>
          <p:spPr>
            <a:xfrm>
              <a:off x="4834803" y="2457204"/>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التقدم نحو الأهداف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BA873687-C999-DC1C-1B7C-401793B0E5EF}"/>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01</a:t>
              </a:r>
              <a:endParaRPr lang="ko-KR" altLang="en-US" sz="2000" b="1" dirty="0">
                <a:solidFill>
                  <a:schemeClr val="bg1"/>
                </a:solidFill>
                <a:cs typeface="Arial" pitchFamily="34" charset="0"/>
              </a:endParaRPr>
            </a:p>
          </p:txBody>
        </p:sp>
      </p:grpSp>
      <p:grpSp>
        <p:nvGrpSpPr>
          <p:cNvPr id="17" name="Group 16">
            <a:extLst>
              <a:ext uri="{FF2B5EF4-FFF2-40B4-BE49-F238E27FC236}">
                <a16:creationId xmlns:a16="http://schemas.microsoft.com/office/drawing/2014/main" id="{A3CB9DB0-DDCD-7FA9-4DA9-A69B414ABFA4}"/>
              </a:ext>
            </a:extLst>
          </p:cNvPr>
          <p:cNvGrpSpPr/>
          <p:nvPr/>
        </p:nvGrpSpPr>
        <p:grpSpPr>
          <a:xfrm>
            <a:off x="7133974" y="4161294"/>
            <a:ext cx="3424390" cy="1026735"/>
            <a:chOff x="4473498" y="3511129"/>
            <a:chExt cx="4014902" cy="1203788"/>
          </a:xfrm>
        </p:grpSpPr>
        <p:sp>
          <p:nvSpPr>
            <p:cNvPr id="18" name="사각형: 둥근 모서리 33">
              <a:extLst>
                <a:ext uri="{FF2B5EF4-FFF2-40B4-BE49-F238E27FC236}">
                  <a16:creationId xmlns:a16="http://schemas.microsoft.com/office/drawing/2014/main" id="{2F7B045E-086F-8BB7-FB9F-754DD7143415}"/>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 name="그룹 34">
              <a:extLst>
                <a:ext uri="{FF2B5EF4-FFF2-40B4-BE49-F238E27FC236}">
                  <a16:creationId xmlns:a16="http://schemas.microsoft.com/office/drawing/2014/main" id="{528CA799-079E-5084-46A7-A1FBDA94889F}"/>
                </a:ext>
              </a:extLst>
            </p:cNvPr>
            <p:cNvGrpSpPr/>
            <p:nvPr/>
          </p:nvGrpSpPr>
          <p:grpSpPr>
            <a:xfrm flipH="1">
              <a:off x="7632190" y="3511129"/>
              <a:ext cx="856210" cy="1203788"/>
              <a:chOff x="4335987" y="774785"/>
              <a:chExt cx="887766" cy="1248156"/>
            </a:xfrm>
          </p:grpSpPr>
          <p:sp>
            <p:nvSpPr>
              <p:cNvPr id="31" name="이등변 삼각형 35">
                <a:extLst>
                  <a:ext uri="{FF2B5EF4-FFF2-40B4-BE49-F238E27FC236}">
                    <a16:creationId xmlns:a16="http://schemas.microsoft.com/office/drawing/2014/main" id="{BC495526-D7D1-58A4-ED05-A45968F5FCDC}"/>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이등변 삼각형 36">
                <a:extLst>
                  <a:ext uri="{FF2B5EF4-FFF2-40B4-BE49-F238E27FC236}">
                    <a16:creationId xmlns:a16="http://schemas.microsoft.com/office/drawing/2014/main" id="{A1FFDE60-8499-8F0D-6CB7-C8E8790C7112}"/>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2" name="TextBox 21">
              <a:extLst>
                <a:ext uri="{FF2B5EF4-FFF2-40B4-BE49-F238E27FC236}">
                  <a16:creationId xmlns:a16="http://schemas.microsoft.com/office/drawing/2014/main" id="{255A1E3C-A058-E3F2-C265-594BC696D794}"/>
                </a:ext>
              </a:extLst>
            </p:cNvPr>
            <p:cNvSpPr txBox="1"/>
            <p:nvPr/>
          </p:nvSpPr>
          <p:spPr>
            <a:xfrm>
              <a:off x="4874172" y="3822869"/>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الكشف عن الانحرافات والتحديات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TextBox 29">
              <a:extLst>
                <a:ext uri="{FF2B5EF4-FFF2-40B4-BE49-F238E27FC236}">
                  <a16:creationId xmlns:a16="http://schemas.microsoft.com/office/drawing/2014/main" id="{CC428490-05AF-BE66-96A1-7C4AA6141F53}"/>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02</a:t>
              </a:r>
              <a:endParaRPr lang="ko-KR" altLang="en-US" sz="2000" b="1" dirty="0">
                <a:solidFill>
                  <a:schemeClr val="bg1"/>
                </a:solidFill>
                <a:cs typeface="Arial" pitchFamily="34" charset="0"/>
              </a:endParaRPr>
            </a:p>
          </p:txBody>
        </p:sp>
      </p:grpSp>
      <p:grpSp>
        <p:nvGrpSpPr>
          <p:cNvPr id="33" name="Group 32">
            <a:extLst>
              <a:ext uri="{FF2B5EF4-FFF2-40B4-BE49-F238E27FC236}">
                <a16:creationId xmlns:a16="http://schemas.microsoft.com/office/drawing/2014/main" id="{326D1CDB-D6D8-CC37-A06B-BE183E56E333}"/>
              </a:ext>
            </a:extLst>
          </p:cNvPr>
          <p:cNvGrpSpPr/>
          <p:nvPr/>
        </p:nvGrpSpPr>
        <p:grpSpPr>
          <a:xfrm>
            <a:off x="2671457" y="2793516"/>
            <a:ext cx="3424390" cy="1026735"/>
            <a:chOff x="4473498" y="4979204"/>
            <a:chExt cx="4014902" cy="1203788"/>
          </a:xfrm>
        </p:grpSpPr>
        <p:sp>
          <p:nvSpPr>
            <p:cNvPr id="34" name="사각형: 둥근 모서리 33">
              <a:extLst>
                <a:ext uri="{FF2B5EF4-FFF2-40B4-BE49-F238E27FC236}">
                  <a16:creationId xmlns:a16="http://schemas.microsoft.com/office/drawing/2014/main" id="{1F9CFB64-A332-D6C1-E70C-1B6A34F7CDB3}"/>
                </a:ext>
              </a:extLst>
            </p:cNvPr>
            <p:cNvSpPr/>
            <p:nvPr/>
          </p:nvSpPr>
          <p:spPr>
            <a:xfrm flipH="1">
              <a:off x="4473498" y="500197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5" name="그룹 34">
              <a:extLst>
                <a:ext uri="{FF2B5EF4-FFF2-40B4-BE49-F238E27FC236}">
                  <a16:creationId xmlns:a16="http://schemas.microsoft.com/office/drawing/2014/main" id="{1AF3D1AC-D717-75DA-5BC2-09AF0824B3E0}"/>
                </a:ext>
              </a:extLst>
            </p:cNvPr>
            <p:cNvGrpSpPr/>
            <p:nvPr/>
          </p:nvGrpSpPr>
          <p:grpSpPr>
            <a:xfrm flipH="1">
              <a:off x="7632190" y="4979204"/>
              <a:ext cx="856210" cy="1203788"/>
              <a:chOff x="4335987" y="774785"/>
              <a:chExt cx="887766" cy="1248156"/>
            </a:xfrm>
          </p:grpSpPr>
          <p:sp>
            <p:nvSpPr>
              <p:cNvPr id="38" name="이등변 삼각형 35">
                <a:extLst>
                  <a:ext uri="{FF2B5EF4-FFF2-40B4-BE49-F238E27FC236}">
                    <a16:creationId xmlns:a16="http://schemas.microsoft.com/office/drawing/2014/main" id="{A366AA08-C620-4720-4F5A-8FE7DB9D9CF4}"/>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이등변 삼각형 36">
                <a:extLst>
                  <a:ext uri="{FF2B5EF4-FFF2-40B4-BE49-F238E27FC236}">
                    <a16:creationId xmlns:a16="http://schemas.microsoft.com/office/drawing/2014/main" id="{E7E8F2D6-D3FD-7352-0DF7-005D74A1B9A9}"/>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6" name="TextBox 35">
              <a:extLst>
                <a:ext uri="{FF2B5EF4-FFF2-40B4-BE49-F238E27FC236}">
                  <a16:creationId xmlns:a16="http://schemas.microsoft.com/office/drawing/2014/main" id="{81E5BF04-D7F3-4570-F0BC-AA04B4CA218F}"/>
                </a:ext>
              </a:extLst>
            </p:cNvPr>
            <p:cNvSpPr txBox="1"/>
            <p:nvPr/>
          </p:nvSpPr>
          <p:spPr>
            <a:xfrm>
              <a:off x="4802285" y="5231649"/>
              <a:ext cx="2752595" cy="84303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اتخاذ القرارات المبنية على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7" name="TextBox 36">
              <a:extLst>
                <a:ext uri="{FF2B5EF4-FFF2-40B4-BE49-F238E27FC236}">
                  <a16:creationId xmlns:a16="http://schemas.microsoft.com/office/drawing/2014/main" id="{39E1038E-C8CD-C9F8-C823-0DE3D44C51B9}"/>
                </a:ext>
              </a:extLst>
            </p:cNvPr>
            <p:cNvSpPr txBox="1"/>
            <p:nvPr/>
          </p:nvSpPr>
          <p:spPr>
            <a:xfrm>
              <a:off x="7786809" y="531948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03</a:t>
              </a:r>
              <a:endParaRPr lang="ko-KR" altLang="en-US" sz="2000" b="1" dirty="0">
                <a:solidFill>
                  <a:schemeClr val="bg1"/>
                </a:solidFill>
                <a:cs typeface="Arial" pitchFamily="34" charset="0"/>
              </a:endParaRPr>
            </a:p>
          </p:txBody>
        </p:sp>
      </p:grpSp>
      <p:grpSp>
        <p:nvGrpSpPr>
          <p:cNvPr id="40" name="Group 39">
            <a:extLst>
              <a:ext uri="{FF2B5EF4-FFF2-40B4-BE49-F238E27FC236}">
                <a16:creationId xmlns:a16="http://schemas.microsoft.com/office/drawing/2014/main" id="{523C33C9-A88D-6DDD-4167-F21FF693C0F5}"/>
              </a:ext>
            </a:extLst>
          </p:cNvPr>
          <p:cNvGrpSpPr/>
          <p:nvPr/>
        </p:nvGrpSpPr>
        <p:grpSpPr>
          <a:xfrm>
            <a:off x="2671457" y="4141869"/>
            <a:ext cx="3424390" cy="1026735"/>
            <a:chOff x="4473498" y="3511129"/>
            <a:chExt cx="4014902" cy="1203788"/>
          </a:xfrm>
        </p:grpSpPr>
        <p:sp>
          <p:nvSpPr>
            <p:cNvPr id="41" name="사각형: 둥근 모서리 33">
              <a:extLst>
                <a:ext uri="{FF2B5EF4-FFF2-40B4-BE49-F238E27FC236}">
                  <a16:creationId xmlns:a16="http://schemas.microsoft.com/office/drawing/2014/main" id="{30E38B5E-B5EC-E7C0-C7F7-35497C27BC78}"/>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3" name="그룹 34">
              <a:extLst>
                <a:ext uri="{FF2B5EF4-FFF2-40B4-BE49-F238E27FC236}">
                  <a16:creationId xmlns:a16="http://schemas.microsoft.com/office/drawing/2014/main" id="{8E47B61D-3729-635A-9FB4-65284F32A07E}"/>
                </a:ext>
              </a:extLst>
            </p:cNvPr>
            <p:cNvGrpSpPr/>
            <p:nvPr/>
          </p:nvGrpSpPr>
          <p:grpSpPr>
            <a:xfrm flipH="1">
              <a:off x="7632190" y="3511129"/>
              <a:ext cx="856210" cy="1203788"/>
              <a:chOff x="4335987" y="774785"/>
              <a:chExt cx="887766" cy="1248156"/>
            </a:xfrm>
          </p:grpSpPr>
          <p:sp>
            <p:nvSpPr>
              <p:cNvPr id="46" name="이등변 삼각형 35">
                <a:extLst>
                  <a:ext uri="{FF2B5EF4-FFF2-40B4-BE49-F238E27FC236}">
                    <a16:creationId xmlns:a16="http://schemas.microsoft.com/office/drawing/2014/main" id="{6481D48A-E239-D93A-CB19-D4BC98458652}"/>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이등변 삼각형 36">
                <a:extLst>
                  <a:ext uri="{FF2B5EF4-FFF2-40B4-BE49-F238E27FC236}">
                    <a16:creationId xmlns:a16="http://schemas.microsoft.com/office/drawing/2014/main" id="{917378F7-3473-6FD8-4DDD-DF11188CDB65}"/>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4" name="TextBox 43">
              <a:extLst>
                <a:ext uri="{FF2B5EF4-FFF2-40B4-BE49-F238E27FC236}">
                  <a16:creationId xmlns:a16="http://schemas.microsoft.com/office/drawing/2014/main" id="{B68B757C-2C36-7695-B15E-10D2DBF0A8E1}"/>
                </a:ext>
              </a:extLst>
            </p:cNvPr>
            <p:cNvSpPr txBox="1"/>
            <p:nvPr/>
          </p:nvSpPr>
          <p:spPr>
            <a:xfrm>
              <a:off x="4874172" y="3878244"/>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العمليات التشغيلية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5" name="TextBox 44">
              <a:extLst>
                <a:ext uri="{FF2B5EF4-FFF2-40B4-BE49-F238E27FC236}">
                  <a16:creationId xmlns:a16="http://schemas.microsoft.com/office/drawing/2014/main" id="{249FDBC1-8B13-BC08-D9B5-B36EE755D2A2}"/>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04</a:t>
              </a:r>
              <a:endParaRPr lang="ko-KR" altLang="en-US" sz="2000" b="1" dirty="0">
                <a:solidFill>
                  <a:schemeClr val="bg1"/>
                </a:solidFill>
                <a:cs typeface="Arial" pitchFamily="34" charset="0"/>
              </a:endParaRPr>
            </a:p>
          </p:txBody>
        </p:sp>
      </p:grpSp>
    </p:spTree>
    <p:extLst>
      <p:ext uri="{BB962C8B-B14F-4D97-AF65-F5344CB8AC3E}">
        <p14:creationId xmlns:p14="http://schemas.microsoft.com/office/powerpoint/2010/main" val="4111153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1508105"/>
            <a:chOff x="2698136" y="519096"/>
            <a:chExt cx="6957150" cy="1508105"/>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1508105"/>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المراجعة الدورية في 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a:p>
              <a:pPr marL="0" marR="0" algn="ctr" rtl="1">
                <a:lnSpc>
                  <a:spcPct val="115000"/>
                </a:lnSpc>
                <a:spcBef>
                  <a:spcPts val="0"/>
                </a:spcBef>
                <a:spcAft>
                  <a:spcPts val="0"/>
                </a:spcAft>
              </a:pP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5F52318F-551E-BE97-83C6-2B6CFDA91B6E}"/>
              </a:ext>
            </a:extLst>
          </p:cNvPr>
          <p:cNvGrpSpPr/>
          <p:nvPr/>
        </p:nvGrpSpPr>
        <p:grpSpPr>
          <a:xfrm>
            <a:off x="4915715" y="4990558"/>
            <a:ext cx="3424390" cy="1026735"/>
            <a:chOff x="4435920" y="2043054"/>
            <a:chExt cx="4014902" cy="1203788"/>
          </a:xfrm>
        </p:grpSpPr>
        <p:sp>
          <p:nvSpPr>
            <p:cNvPr id="3" name="사각형: 둥근 모서리 33">
              <a:extLst>
                <a:ext uri="{FF2B5EF4-FFF2-40B4-BE49-F238E27FC236}">
                  <a16:creationId xmlns:a16="http://schemas.microsoft.com/office/drawing/2014/main" id="{8BF0BBCC-E762-947D-3268-B347041B8A1C}"/>
                </a:ext>
              </a:extLst>
            </p:cNvPr>
            <p:cNvSpPr/>
            <p:nvPr/>
          </p:nvSpPr>
          <p:spPr>
            <a:xfrm flipH="1">
              <a:off x="4435920" y="206582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 name="그룹 34">
              <a:extLst>
                <a:ext uri="{FF2B5EF4-FFF2-40B4-BE49-F238E27FC236}">
                  <a16:creationId xmlns:a16="http://schemas.microsoft.com/office/drawing/2014/main" id="{28B4C4EE-749F-28EF-2E6A-2DDEC31CCDFA}"/>
                </a:ext>
              </a:extLst>
            </p:cNvPr>
            <p:cNvGrpSpPr/>
            <p:nvPr/>
          </p:nvGrpSpPr>
          <p:grpSpPr>
            <a:xfrm flipH="1">
              <a:off x="7594612" y="2043054"/>
              <a:ext cx="856210" cy="1203788"/>
              <a:chOff x="4335987" y="774785"/>
              <a:chExt cx="887766" cy="1248156"/>
            </a:xfrm>
          </p:grpSpPr>
          <p:sp>
            <p:nvSpPr>
              <p:cNvPr id="42" name="이등변 삼각형 35">
                <a:extLst>
                  <a:ext uri="{FF2B5EF4-FFF2-40B4-BE49-F238E27FC236}">
                    <a16:creationId xmlns:a16="http://schemas.microsoft.com/office/drawing/2014/main" id="{1E6A8C26-4579-44C2-EEC1-0383EC5932D6}"/>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이등변 삼각형 36">
                <a:extLst>
                  <a:ext uri="{FF2B5EF4-FFF2-40B4-BE49-F238E27FC236}">
                    <a16:creationId xmlns:a16="http://schemas.microsoft.com/office/drawing/2014/main" id="{DCA30E33-ADD6-01D5-712C-1C2D406DDB11}"/>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8" name="TextBox 7">
              <a:extLst>
                <a:ext uri="{FF2B5EF4-FFF2-40B4-BE49-F238E27FC236}">
                  <a16:creationId xmlns:a16="http://schemas.microsoft.com/office/drawing/2014/main" id="{030E904A-8756-C670-C1D3-8A3448EBE3FC}"/>
                </a:ext>
              </a:extLst>
            </p:cNvPr>
            <p:cNvSpPr txBox="1"/>
            <p:nvPr/>
          </p:nvSpPr>
          <p:spPr>
            <a:xfrm>
              <a:off x="4822805" y="2410169"/>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69F0457D-B54F-40CB-7C4E-3C5916EFFE51}"/>
                </a:ext>
              </a:extLst>
            </p:cNvPr>
            <p:cNvSpPr txBox="1"/>
            <p:nvPr/>
          </p:nvSpPr>
          <p:spPr>
            <a:xfrm>
              <a:off x="7716694" y="233224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07</a:t>
              </a:r>
              <a:endParaRPr lang="ko-KR" altLang="en-US" sz="2000" b="1" dirty="0">
                <a:solidFill>
                  <a:schemeClr val="bg1"/>
                </a:solidFill>
                <a:cs typeface="Arial" pitchFamily="34" charset="0"/>
              </a:endParaRPr>
            </a:p>
          </p:txBody>
        </p:sp>
      </p:grpSp>
      <p:grpSp>
        <p:nvGrpSpPr>
          <p:cNvPr id="49" name="Group 48">
            <a:extLst>
              <a:ext uri="{FF2B5EF4-FFF2-40B4-BE49-F238E27FC236}">
                <a16:creationId xmlns:a16="http://schemas.microsoft.com/office/drawing/2014/main" id="{80716008-3CF7-8775-9023-69769358D071}"/>
              </a:ext>
            </a:extLst>
          </p:cNvPr>
          <p:cNvGrpSpPr/>
          <p:nvPr/>
        </p:nvGrpSpPr>
        <p:grpSpPr>
          <a:xfrm>
            <a:off x="4915715" y="3653103"/>
            <a:ext cx="3424390" cy="1026735"/>
            <a:chOff x="4473498" y="3511129"/>
            <a:chExt cx="4014902" cy="1203788"/>
          </a:xfrm>
        </p:grpSpPr>
        <p:sp>
          <p:nvSpPr>
            <p:cNvPr id="50" name="사각형: 둥근 모서리 33">
              <a:extLst>
                <a:ext uri="{FF2B5EF4-FFF2-40B4-BE49-F238E27FC236}">
                  <a16:creationId xmlns:a16="http://schemas.microsoft.com/office/drawing/2014/main" id="{DEAD2F92-6346-465F-6F16-1B8E220D83DC}"/>
                </a:ext>
              </a:extLst>
            </p:cNvPr>
            <p:cNvSpPr/>
            <p:nvPr/>
          </p:nvSpPr>
          <p:spPr>
            <a:xfrm flipH="1">
              <a:off x="4473498" y="3533903"/>
              <a:ext cx="3553947" cy="1158240"/>
            </a:xfrm>
            <a:prstGeom prst="roundRect">
              <a:avLst>
                <a:gd name="adj" fmla="val 8396"/>
              </a:avLst>
            </a:prstGeom>
            <a:solidFill>
              <a:schemeClr val="bg1"/>
            </a:solidFill>
            <a:ln w="38100">
              <a:solidFill>
                <a:srgbClr val="FFCC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1" name="그룹 34">
              <a:extLst>
                <a:ext uri="{FF2B5EF4-FFF2-40B4-BE49-F238E27FC236}">
                  <a16:creationId xmlns:a16="http://schemas.microsoft.com/office/drawing/2014/main" id="{2E499AAC-8F7B-0831-3CD5-E8F641E7C9D0}"/>
                </a:ext>
              </a:extLst>
            </p:cNvPr>
            <p:cNvGrpSpPr/>
            <p:nvPr/>
          </p:nvGrpSpPr>
          <p:grpSpPr>
            <a:xfrm flipH="1">
              <a:off x="7632190" y="3511129"/>
              <a:ext cx="856210" cy="1203788"/>
              <a:chOff x="4335987" y="774785"/>
              <a:chExt cx="887766" cy="1248156"/>
            </a:xfrm>
          </p:grpSpPr>
          <p:sp>
            <p:nvSpPr>
              <p:cNvPr id="54" name="이등변 삼각형 35">
                <a:extLst>
                  <a:ext uri="{FF2B5EF4-FFF2-40B4-BE49-F238E27FC236}">
                    <a16:creationId xmlns:a16="http://schemas.microsoft.com/office/drawing/2014/main" id="{6479A84A-73A4-D0CE-4A43-BAA304266D9B}"/>
                  </a:ext>
                </a:extLst>
              </p:cNvPr>
              <p:cNvSpPr/>
              <p:nvPr/>
            </p:nvSpPr>
            <p:spPr>
              <a:xfrm rot="5400000">
                <a:off x="4155792" y="954980"/>
                <a:ext cx="1248156" cy="887766"/>
              </a:xfrm>
              <a:prstGeom prst="triangle">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5" name="이등변 삼각형 36">
                <a:extLst>
                  <a:ext uri="{FF2B5EF4-FFF2-40B4-BE49-F238E27FC236}">
                    <a16:creationId xmlns:a16="http://schemas.microsoft.com/office/drawing/2014/main" id="{936F1FC1-7D6C-A48C-5534-964F5985B1B7}"/>
                  </a:ext>
                </a:extLst>
              </p:cNvPr>
              <p:cNvSpPr/>
              <p:nvPr/>
            </p:nvSpPr>
            <p:spPr>
              <a:xfrm rot="5400000">
                <a:off x="4284886" y="1008637"/>
                <a:ext cx="1097280" cy="780453"/>
              </a:xfrm>
              <a:prstGeom prst="triangle">
                <a:avLst/>
              </a:prstGeom>
              <a:solidFill>
                <a:srgbClr val="FFC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2" name="TextBox 51">
              <a:extLst>
                <a:ext uri="{FF2B5EF4-FFF2-40B4-BE49-F238E27FC236}">
                  <a16:creationId xmlns:a16="http://schemas.microsoft.com/office/drawing/2014/main" id="{57532422-8794-3EE7-D1D4-D08597181C7F}"/>
                </a:ext>
              </a:extLst>
            </p:cNvPr>
            <p:cNvSpPr txBox="1"/>
            <p:nvPr/>
          </p:nvSpPr>
          <p:spPr>
            <a:xfrm>
              <a:off x="4792631" y="3821715"/>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التحسين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D2EB471B-8FE4-C92F-4F6A-F595331D21C4}"/>
                </a:ext>
              </a:extLst>
            </p:cNvPr>
            <p:cNvSpPr txBox="1"/>
            <p:nvPr/>
          </p:nvSpPr>
          <p:spPr>
            <a:xfrm>
              <a:off x="7824582" y="3823094"/>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06</a:t>
              </a:r>
              <a:endParaRPr lang="ko-KR" altLang="en-US" sz="2000" b="1" dirty="0">
                <a:solidFill>
                  <a:schemeClr val="bg1"/>
                </a:solidFill>
                <a:cs typeface="Arial" pitchFamily="34" charset="0"/>
              </a:endParaRPr>
            </a:p>
          </p:txBody>
        </p:sp>
      </p:grpSp>
      <p:grpSp>
        <p:nvGrpSpPr>
          <p:cNvPr id="56" name="Group 55">
            <a:extLst>
              <a:ext uri="{FF2B5EF4-FFF2-40B4-BE49-F238E27FC236}">
                <a16:creationId xmlns:a16="http://schemas.microsoft.com/office/drawing/2014/main" id="{FCB714F3-FC13-D207-6641-AA336C2374A7}"/>
              </a:ext>
            </a:extLst>
          </p:cNvPr>
          <p:cNvGrpSpPr/>
          <p:nvPr/>
        </p:nvGrpSpPr>
        <p:grpSpPr>
          <a:xfrm>
            <a:off x="4903794" y="2305778"/>
            <a:ext cx="3424390" cy="1026735"/>
            <a:chOff x="4473498" y="4979204"/>
            <a:chExt cx="4014902" cy="1203788"/>
          </a:xfrm>
        </p:grpSpPr>
        <p:sp>
          <p:nvSpPr>
            <p:cNvPr id="57" name="사각형: 둥근 모서리 33">
              <a:extLst>
                <a:ext uri="{FF2B5EF4-FFF2-40B4-BE49-F238E27FC236}">
                  <a16:creationId xmlns:a16="http://schemas.microsoft.com/office/drawing/2014/main" id="{848E538A-1583-6D41-29E2-EF5740EC9F26}"/>
                </a:ext>
              </a:extLst>
            </p:cNvPr>
            <p:cNvSpPr/>
            <p:nvPr/>
          </p:nvSpPr>
          <p:spPr>
            <a:xfrm flipH="1">
              <a:off x="4473498" y="5001978"/>
              <a:ext cx="3553947" cy="1158240"/>
            </a:xfrm>
            <a:prstGeom prst="roundRect">
              <a:avLst>
                <a:gd name="adj" fmla="val 8396"/>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8" name="그룹 34">
              <a:extLst>
                <a:ext uri="{FF2B5EF4-FFF2-40B4-BE49-F238E27FC236}">
                  <a16:creationId xmlns:a16="http://schemas.microsoft.com/office/drawing/2014/main" id="{0B197F91-D3D7-95D4-9283-E76FAF8A2A16}"/>
                </a:ext>
              </a:extLst>
            </p:cNvPr>
            <p:cNvGrpSpPr/>
            <p:nvPr/>
          </p:nvGrpSpPr>
          <p:grpSpPr>
            <a:xfrm flipH="1">
              <a:off x="7632190" y="4979204"/>
              <a:ext cx="856210" cy="1203788"/>
              <a:chOff x="4335987" y="774785"/>
              <a:chExt cx="887766" cy="1248156"/>
            </a:xfrm>
          </p:grpSpPr>
          <p:sp>
            <p:nvSpPr>
              <p:cNvPr id="61" name="이등변 삼각형 35">
                <a:extLst>
                  <a:ext uri="{FF2B5EF4-FFF2-40B4-BE49-F238E27FC236}">
                    <a16:creationId xmlns:a16="http://schemas.microsoft.com/office/drawing/2014/main" id="{A730843D-FA24-48EB-FEB0-0D933A74A362}"/>
                  </a:ext>
                </a:extLst>
              </p:cNvPr>
              <p:cNvSpPr/>
              <p:nvPr/>
            </p:nvSpPr>
            <p:spPr>
              <a:xfrm rot="5400000">
                <a:off x="4155792" y="954980"/>
                <a:ext cx="1248156" cy="887766"/>
              </a:xfrm>
              <a:prstGeom prst="triangle">
                <a:avLst/>
              </a:prstGeom>
              <a:solidFill>
                <a:srgbClr val="116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이등변 삼각형 36">
                <a:extLst>
                  <a:ext uri="{FF2B5EF4-FFF2-40B4-BE49-F238E27FC236}">
                    <a16:creationId xmlns:a16="http://schemas.microsoft.com/office/drawing/2014/main" id="{0D818FD6-E5C4-B647-512C-97AD9C55F2D6}"/>
                  </a:ext>
                </a:extLst>
              </p:cNvPr>
              <p:cNvSpPr/>
              <p:nvPr/>
            </p:nvSpPr>
            <p:spPr>
              <a:xfrm rot="5400000">
                <a:off x="4284886" y="1008637"/>
                <a:ext cx="1097280" cy="780453"/>
              </a:xfrm>
              <a:prstGeom prst="triangle">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9" name="TextBox 58">
              <a:extLst>
                <a:ext uri="{FF2B5EF4-FFF2-40B4-BE49-F238E27FC236}">
                  <a16:creationId xmlns:a16="http://schemas.microsoft.com/office/drawing/2014/main" id="{3C3B1B7D-4C0A-72C8-4623-33C771E0B188}"/>
                </a:ext>
              </a:extLst>
            </p:cNvPr>
            <p:cNvSpPr txBox="1"/>
            <p:nvPr/>
          </p:nvSpPr>
          <p:spPr>
            <a:xfrm>
              <a:off x="4848497" y="5346319"/>
              <a:ext cx="2752595" cy="46955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0" name="TextBox 59">
              <a:extLst>
                <a:ext uri="{FF2B5EF4-FFF2-40B4-BE49-F238E27FC236}">
                  <a16:creationId xmlns:a16="http://schemas.microsoft.com/office/drawing/2014/main" id="{314657A2-F456-D6E4-5672-9149E6682E95}"/>
                </a:ext>
              </a:extLst>
            </p:cNvPr>
            <p:cNvSpPr txBox="1"/>
            <p:nvPr/>
          </p:nvSpPr>
          <p:spPr>
            <a:xfrm>
              <a:off x="7786809" y="5319485"/>
              <a:ext cx="649842" cy="469106"/>
            </a:xfrm>
            <a:prstGeom prst="rect">
              <a:avLst/>
            </a:prstGeom>
            <a:noFill/>
          </p:spPr>
          <p:txBody>
            <a:bodyPr wrap="square" lIns="108000" rIns="108000" rtlCol="0">
              <a:spAutoFit/>
            </a:bodyPr>
            <a:lstStyle/>
            <a:p>
              <a:pPr algn="ctr"/>
              <a:r>
                <a:rPr lang="en-US" altLang="ko-KR" sz="2000" b="1" dirty="0">
                  <a:solidFill>
                    <a:schemeClr val="bg1"/>
                  </a:solidFill>
                  <a:cs typeface="Arial" pitchFamily="34" charset="0"/>
                </a:rPr>
                <a:t>05</a:t>
              </a:r>
              <a:endParaRPr lang="ko-KR" altLang="en-US" sz="2000" b="1" dirty="0">
                <a:solidFill>
                  <a:schemeClr val="bg1"/>
                </a:solidFill>
                <a:cs typeface="Arial" pitchFamily="34" charset="0"/>
              </a:endParaRPr>
            </a:p>
          </p:txBody>
        </p:sp>
      </p:grpSp>
    </p:spTree>
    <p:extLst>
      <p:ext uri="{BB962C8B-B14F-4D97-AF65-F5344CB8AC3E}">
        <p14:creationId xmlns:p14="http://schemas.microsoft.com/office/powerpoint/2010/main" val="2152706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1508105"/>
            <a:chOff x="2698136" y="519096"/>
            <a:chExt cx="6957150" cy="1508105"/>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1508105"/>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المراجعة الدورية لتحسين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a:p>
              <a:pPr marR="0" algn="ctr" rtl="1">
                <a:lnSpc>
                  <a:spcPct val="115000"/>
                </a:lnSpc>
                <a:spcBef>
                  <a:spcPts val="0"/>
                </a:spcBef>
                <a:spcAft>
                  <a:spcPts val="0"/>
                </a:spcAft>
              </a:pP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0" name="Group 9">
            <a:extLst>
              <a:ext uri="{FF2B5EF4-FFF2-40B4-BE49-F238E27FC236}">
                <a16:creationId xmlns:a16="http://schemas.microsoft.com/office/drawing/2014/main" id="{39D08F80-56B9-612E-77E1-DACD6D20F120}"/>
              </a:ext>
            </a:extLst>
          </p:cNvPr>
          <p:cNvGrpSpPr/>
          <p:nvPr/>
        </p:nvGrpSpPr>
        <p:grpSpPr>
          <a:xfrm>
            <a:off x="5759928" y="3245014"/>
            <a:ext cx="1643087" cy="2611679"/>
            <a:chOff x="5274456" y="3031451"/>
            <a:chExt cx="1643087" cy="2611679"/>
          </a:xfrm>
        </p:grpSpPr>
        <p:grpSp>
          <p:nvGrpSpPr>
            <p:cNvPr id="11" name="Group 10">
              <a:extLst>
                <a:ext uri="{FF2B5EF4-FFF2-40B4-BE49-F238E27FC236}">
                  <a16:creationId xmlns:a16="http://schemas.microsoft.com/office/drawing/2014/main" id="{7AC9F2C4-837C-9A25-4E27-0A1ADC213E55}"/>
                </a:ext>
              </a:extLst>
            </p:cNvPr>
            <p:cNvGrpSpPr/>
            <p:nvPr/>
          </p:nvGrpSpPr>
          <p:grpSpPr>
            <a:xfrm>
              <a:off x="5274456" y="3031451"/>
              <a:ext cx="1643087" cy="2611679"/>
              <a:chOff x="5274455" y="3018341"/>
              <a:chExt cx="1643087" cy="2611679"/>
            </a:xfrm>
          </p:grpSpPr>
          <p:sp>
            <p:nvSpPr>
              <p:cNvPr id="13" name="Teardrop 12">
                <a:extLst>
                  <a:ext uri="{FF2B5EF4-FFF2-40B4-BE49-F238E27FC236}">
                    <a16:creationId xmlns:a16="http://schemas.microsoft.com/office/drawing/2014/main" id="{21418526-C384-E59C-52CB-C307AB90549B}"/>
                  </a:ext>
                </a:extLst>
              </p:cNvPr>
              <p:cNvSpPr/>
              <p:nvPr/>
            </p:nvSpPr>
            <p:spPr>
              <a:xfrm rot="8100000">
                <a:off x="5274455" y="3018341"/>
                <a:ext cx="1643087" cy="1643086"/>
              </a:xfrm>
              <a:prstGeom prst="teardrop">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4" name="TextBox 13">
                <a:extLst>
                  <a:ext uri="{FF2B5EF4-FFF2-40B4-BE49-F238E27FC236}">
                    <a16:creationId xmlns:a16="http://schemas.microsoft.com/office/drawing/2014/main" id="{42D4A573-33A6-BA49-F2F5-EE62A9B05B88}"/>
                  </a:ext>
                </a:extLst>
              </p:cNvPr>
              <p:cNvSpPr txBox="1"/>
              <p:nvPr/>
            </p:nvSpPr>
            <p:spPr>
              <a:xfrm>
                <a:off x="5391624" y="5229526"/>
                <a:ext cx="1408747" cy="400494"/>
              </a:xfrm>
              <a:prstGeom prst="rect">
                <a:avLst/>
              </a:prstGeom>
              <a:noFill/>
              <a:ln>
                <a:noFill/>
              </a:ln>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زيادة الكفاءة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2" name="Picture 11">
              <a:extLst>
                <a:ext uri="{FF2B5EF4-FFF2-40B4-BE49-F238E27FC236}">
                  <a16:creationId xmlns:a16="http://schemas.microsoft.com/office/drawing/2014/main" id="{DB14BC6E-95D3-5624-757A-0267738BA984}"/>
                </a:ext>
              </a:extLst>
            </p:cNvPr>
            <p:cNvPicPr>
              <a:picLocks noChangeAspect="1"/>
            </p:cNvPicPr>
            <p:nvPr/>
          </p:nvPicPr>
          <p:blipFill>
            <a:blip r:embed="rId3"/>
            <a:stretch>
              <a:fillRect/>
            </a:stretch>
          </p:blipFill>
          <p:spPr>
            <a:xfrm>
              <a:off x="5702934" y="3468477"/>
              <a:ext cx="885456" cy="885456"/>
            </a:xfrm>
            <a:prstGeom prst="rect">
              <a:avLst/>
            </a:prstGeom>
          </p:spPr>
        </p:pic>
      </p:grpSp>
      <p:grpSp>
        <p:nvGrpSpPr>
          <p:cNvPr id="15" name="Group 14">
            <a:extLst>
              <a:ext uri="{FF2B5EF4-FFF2-40B4-BE49-F238E27FC236}">
                <a16:creationId xmlns:a16="http://schemas.microsoft.com/office/drawing/2014/main" id="{5D1FDF45-F573-15A4-3FDB-706035D3901A}"/>
              </a:ext>
            </a:extLst>
          </p:cNvPr>
          <p:cNvGrpSpPr/>
          <p:nvPr/>
        </p:nvGrpSpPr>
        <p:grpSpPr>
          <a:xfrm>
            <a:off x="8835282" y="3241597"/>
            <a:ext cx="1643087" cy="2491102"/>
            <a:chOff x="9287014" y="2666212"/>
            <a:chExt cx="1643087" cy="2491102"/>
          </a:xfrm>
        </p:grpSpPr>
        <p:grpSp>
          <p:nvGrpSpPr>
            <p:cNvPr id="16" name="Group 15">
              <a:extLst>
                <a:ext uri="{FF2B5EF4-FFF2-40B4-BE49-F238E27FC236}">
                  <a16:creationId xmlns:a16="http://schemas.microsoft.com/office/drawing/2014/main" id="{0D118084-3EB9-705E-BAC7-F1E8B4264856}"/>
                </a:ext>
              </a:extLst>
            </p:cNvPr>
            <p:cNvGrpSpPr/>
            <p:nvPr/>
          </p:nvGrpSpPr>
          <p:grpSpPr>
            <a:xfrm>
              <a:off x="9287014" y="2666212"/>
              <a:ext cx="1643087" cy="2491102"/>
              <a:chOff x="8344565" y="3018341"/>
              <a:chExt cx="1643087" cy="2491102"/>
            </a:xfrm>
          </p:grpSpPr>
          <p:sp>
            <p:nvSpPr>
              <p:cNvPr id="18" name="Teardrop 17">
                <a:extLst>
                  <a:ext uri="{FF2B5EF4-FFF2-40B4-BE49-F238E27FC236}">
                    <a16:creationId xmlns:a16="http://schemas.microsoft.com/office/drawing/2014/main" id="{0F191267-C1A8-22EF-81DD-A846130CC33F}"/>
                  </a:ext>
                </a:extLst>
              </p:cNvPr>
              <p:cNvSpPr/>
              <p:nvPr/>
            </p:nvSpPr>
            <p:spPr>
              <a:xfrm rot="8100000">
                <a:off x="8344565" y="3018341"/>
                <a:ext cx="1643087" cy="1643086"/>
              </a:xfrm>
              <a:prstGeom prst="teardrop">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19" name="TextBox 18">
                <a:extLst>
                  <a:ext uri="{FF2B5EF4-FFF2-40B4-BE49-F238E27FC236}">
                    <a16:creationId xmlns:a16="http://schemas.microsoft.com/office/drawing/2014/main" id="{F7BC2F11-EEDA-A8B1-8B71-CD5CDEA8C717}"/>
                  </a:ext>
                </a:extLst>
              </p:cNvPr>
              <p:cNvSpPr txBox="1"/>
              <p:nvPr/>
            </p:nvSpPr>
            <p:spPr>
              <a:xfrm>
                <a:off x="8461734" y="5108949"/>
                <a:ext cx="1408747" cy="400494"/>
              </a:xfrm>
              <a:prstGeom prst="rect">
                <a:avLst/>
              </a:prstGeom>
              <a:noFill/>
              <a:ln>
                <a:noFill/>
              </a:ln>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التخطيط</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7" name="Picture 16">
              <a:extLst>
                <a:ext uri="{FF2B5EF4-FFF2-40B4-BE49-F238E27FC236}">
                  <a16:creationId xmlns:a16="http://schemas.microsoft.com/office/drawing/2014/main" id="{23DC5E53-AB04-8B40-4946-99FD440F292F}"/>
                </a:ext>
              </a:extLst>
            </p:cNvPr>
            <p:cNvPicPr>
              <a:picLocks noChangeAspect="1"/>
            </p:cNvPicPr>
            <p:nvPr/>
          </p:nvPicPr>
          <p:blipFill>
            <a:blip r:embed="rId4">
              <a:biLevel thresh="25000"/>
            </a:blip>
            <a:stretch>
              <a:fillRect/>
            </a:stretch>
          </p:blipFill>
          <p:spPr>
            <a:xfrm>
              <a:off x="9763025" y="3165182"/>
              <a:ext cx="826929" cy="826929"/>
            </a:xfrm>
            <a:prstGeom prst="rect">
              <a:avLst/>
            </a:prstGeom>
          </p:spPr>
        </p:pic>
      </p:grpSp>
      <p:grpSp>
        <p:nvGrpSpPr>
          <p:cNvPr id="22" name="Group 21">
            <a:extLst>
              <a:ext uri="{FF2B5EF4-FFF2-40B4-BE49-F238E27FC236}">
                <a16:creationId xmlns:a16="http://schemas.microsoft.com/office/drawing/2014/main" id="{8CE644F9-829A-9EC1-252D-5C5080D87D47}"/>
              </a:ext>
            </a:extLst>
          </p:cNvPr>
          <p:cNvGrpSpPr/>
          <p:nvPr/>
        </p:nvGrpSpPr>
        <p:grpSpPr>
          <a:xfrm>
            <a:off x="7168116" y="2165685"/>
            <a:ext cx="1896821" cy="3018245"/>
            <a:chOff x="7619848" y="1590300"/>
            <a:chExt cx="1896821" cy="3018245"/>
          </a:xfrm>
        </p:grpSpPr>
        <p:grpSp>
          <p:nvGrpSpPr>
            <p:cNvPr id="30" name="Group 29">
              <a:extLst>
                <a:ext uri="{FF2B5EF4-FFF2-40B4-BE49-F238E27FC236}">
                  <a16:creationId xmlns:a16="http://schemas.microsoft.com/office/drawing/2014/main" id="{E69E80FC-7D55-D0A8-07A8-EE2F7CB925C9}"/>
                </a:ext>
              </a:extLst>
            </p:cNvPr>
            <p:cNvGrpSpPr/>
            <p:nvPr/>
          </p:nvGrpSpPr>
          <p:grpSpPr>
            <a:xfrm>
              <a:off x="7619848" y="1590300"/>
              <a:ext cx="1896821" cy="3018245"/>
              <a:chOff x="6682643" y="1939012"/>
              <a:chExt cx="1896821" cy="3018245"/>
            </a:xfrm>
          </p:grpSpPr>
          <p:sp>
            <p:nvSpPr>
              <p:cNvPr id="32" name="Teardrop 31">
                <a:extLst>
                  <a:ext uri="{FF2B5EF4-FFF2-40B4-BE49-F238E27FC236}">
                    <a16:creationId xmlns:a16="http://schemas.microsoft.com/office/drawing/2014/main" id="{11E850D5-E68D-DCDF-DCD3-266E08884D6C}"/>
                  </a:ext>
                </a:extLst>
              </p:cNvPr>
              <p:cNvSpPr/>
              <p:nvPr/>
            </p:nvSpPr>
            <p:spPr>
              <a:xfrm rot="18900000">
                <a:off x="6682643" y="3060436"/>
                <a:ext cx="1896821" cy="1896821"/>
              </a:xfrm>
              <a:prstGeom prst="teardrop">
                <a:avLst/>
              </a:prstGeom>
              <a:solidFill>
                <a:schemeClr val="bg1"/>
              </a:solidFill>
              <a:ln w="38100">
                <a:solidFill>
                  <a:srgbClr val="9CA5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3" name="TextBox 32">
                <a:extLst>
                  <a:ext uri="{FF2B5EF4-FFF2-40B4-BE49-F238E27FC236}">
                    <a16:creationId xmlns:a16="http://schemas.microsoft.com/office/drawing/2014/main" id="{D66A3BB1-918C-FB00-16C7-696CC1F89435}"/>
                  </a:ext>
                </a:extLst>
              </p:cNvPr>
              <p:cNvSpPr txBox="1"/>
              <p:nvPr/>
            </p:nvSpPr>
            <p:spPr>
              <a:xfrm>
                <a:off x="6941062" y="1939012"/>
                <a:ext cx="1408747"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تقليل الأخطاء</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1" name="Graphic 27" descr="Bar graph with downward trend with solid fill">
              <a:extLst>
                <a:ext uri="{FF2B5EF4-FFF2-40B4-BE49-F238E27FC236}">
                  <a16:creationId xmlns:a16="http://schemas.microsoft.com/office/drawing/2014/main" id="{C0905B29-0DA7-E18E-F383-D32BB3AF135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11621" y="3174366"/>
              <a:ext cx="769814" cy="769814"/>
            </a:xfrm>
            <a:prstGeom prst="rect">
              <a:avLst/>
            </a:prstGeom>
          </p:spPr>
        </p:pic>
      </p:grpSp>
      <p:grpSp>
        <p:nvGrpSpPr>
          <p:cNvPr id="34" name="Group 33">
            <a:extLst>
              <a:ext uri="{FF2B5EF4-FFF2-40B4-BE49-F238E27FC236}">
                <a16:creationId xmlns:a16="http://schemas.microsoft.com/office/drawing/2014/main" id="{10283443-7F15-076D-B06D-1026151D45F2}"/>
              </a:ext>
            </a:extLst>
          </p:cNvPr>
          <p:cNvGrpSpPr/>
          <p:nvPr/>
        </p:nvGrpSpPr>
        <p:grpSpPr>
          <a:xfrm>
            <a:off x="2619073" y="3245014"/>
            <a:ext cx="1713832" cy="2566965"/>
            <a:chOff x="3070805" y="2669629"/>
            <a:chExt cx="1713832" cy="2566965"/>
          </a:xfrm>
        </p:grpSpPr>
        <p:grpSp>
          <p:nvGrpSpPr>
            <p:cNvPr id="35" name="Group 34">
              <a:extLst>
                <a:ext uri="{FF2B5EF4-FFF2-40B4-BE49-F238E27FC236}">
                  <a16:creationId xmlns:a16="http://schemas.microsoft.com/office/drawing/2014/main" id="{F20C7F0E-4EC5-3900-EA62-51E733B675C2}"/>
                </a:ext>
              </a:extLst>
            </p:cNvPr>
            <p:cNvGrpSpPr/>
            <p:nvPr/>
          </p:nvGrpSpPr>
          <p:grpSpPr>
            <a:xfrm>
              <a:off x="3070805" y="2669629"/>
              <a:ext cx="1713832" cy="2566965"/>
              <a:chOff x="2133600" y="3018341"/>
              <a:chExt cx="1713832" cy="2566965"/>
            </a:xfrm>
          </p:grpSpPr>
          <p:sp>
            <p:nvSpPr>
              <p:cNvPr id="37" name="Teardrop 36">
                <a:extLst>
                  <a:ext uri="{FF2B5EF4-FFF2-40B4-BE49-F238E27FC236}">
                    <a16:creationId xmlns:a16="http://schemas.microsoft.com/office/drawing/2014/main" id="{F3491AC7-29F5-0164-E661-063C3587843B}"/>
                  </a:ext>
                </a:extLst>
              </p:cNvPr>
              <p:cNvSpPr/>
              <p:nvPr/>
            </p:nvSpPr>
            <p:spPr>
              <a:xfrm rot="8100000">
                <a:off x="2204345" y="3018341"/>
                <a:ext cx="1643087" cy="1643086"/>
              </a:xfrm>
              <a:prstGeom prst="teardrop">
                <a:avLst/>
              </a:prstGeom>
              <a:solidFill>
                <a:schemeClr val="bg1"/>
              </a:solid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8" name="TextBox 37">
                <a:extLst>
                  <a:ext uri="{FF2B5EF4-FFF2-40B4-BE49-F238E27FC236}">
                    <a16:creationId xmlns:a16="http://schemas.microsoft.com/office/drawing/2014/main" id="{94C6AE0B-B3CD-DC05-43D0-D41E15F91A35}"/>
                  </a:ext>
                </a:extLst>
              </p:cNvPr>
              <p:cNvSpPr txBox="1"/>
              <p:nvPr/>
            </p:nvSpPr>
            <p:spPr>
              <a:xfrm>
                <a:off x="2133600" y="5184812"/>
                <a:ext cx="159666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تحفيز الموظفين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6" name="Graphic 21" descr="Group brainstorm with solid fill">
              <a:extLst>
                <a:ext uri="{FF2B5EF4-FFF2-40B4-BE49-F238E27FC236}">
                  <a16:creationId xmlns:a16="http://schemas.microsoft.com/office/drawing/2014/main" id="{533305FB-CB4F-7F90-5D41-84D203639EC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563884" y="3088545"/>
              <a:ext cx="798419" cy="798419"/>
            </a:xfrm>
            <a:prstGeom prst="rect">
              <a:avLst/>
            </a:prstGeom>
          </p:spPr>
        </p:pic>
      </p:grpSp>
      <p:grpSp>
        <p:nvGrpSpPr>
          <p:cNvPr id="39" name="Group 38">
            <a:extLst>
              <a:ext uri="{FF2B5EF4-FFF2-40B4-BE49-F238E27FC236}">
                <a16:creationId xmlns:a16="http://schemas.microsoft.com/office/drawing/2014/main" id="{4AE40E54-7555-2EC1-2881-13B2EBD7FEED}"/>
              </a:ext>
            </a:extLst>
          </p:cNvPr>
          <p:cNvGrpSpPr/>
          <p:nvPr/>
        </p:nvGrpSpPr>
        <p:grpSpPr>
          <a:xfrm>
            <a:off x="4098006" y="2165685"/>
            <a:ext cx="1896821" cy="3018245"/>
            <a:chOff x="4549738" y="1590300"/>
            <a:chExt cx="1896821" cy="3018245"/>
          </a:xfrm>
        </p:grpSpPr>
        <p:grpSp>
          <p:nvGrpSpPr>
            <p:cNvPr id="40" name="Group 39">
              <a:extLst>
                <a:ext uri="{FF2B5EF4-FFF2-40B4-BE49-F238E27FC236}">
                  <a16:creationId xmlns:a16="http://schemas.microsoft.com/office/drawing/2014/main" id="{84CF0067-3437-9928-192A-8624913D68A8}"/>
                </a:ext>
              </a:extLst>
            </p:cNvPr>
            <p:cNvGrpSpPr/>
            <p:nvPr/>
          </p:nvGrpSpPr>
          <p:grpSpPr>
            <a:xfrm>
              <a:off x="4549738" y="1590300"/>
              <a:ext cx="1896821" cy="3018245"/>
              <a:chOff x="3612533" y="1939012"/>
              <a:chExt cx="1896821" cy="3018245"/>
            </a:xfrm>
          </p:grpSpPr>
          <p:sp>
            <p:nvSpPr>
              <p:cNvPr id="43" name="Teardrop 42">
                <a:extLst>
                  <a:ext uri="{FF2B5EF4-FFF2-40B4-BE49-F238E27FC236}">
                    <a16:creationId xmlns:a16="http://schemas.microsoft.com/office/drawing/2014/main" id="{18B399E4-D528-1E04-0000-9329CE8FB261}"/>
                  </a:ext>
                </a:extLst>
              </p:cNvPr>
              <p:cNvSpPr/>
              <p:nvPr/>
            </p:nvSpPr>
            <p:spPr>
              <a:xfrm rot="18900000">
                <a:off x="3612533" y="3060436"/>
                <a:ext cx="1896821" cy="1896821"/>
              </a:xfrm>
              <a:prstGeom prst="teardrop">
                <a:avLst/>
              </a:prstGeom>
              <a:solidFill>
                <a:schemeClr val="bg1"/>
              </a:solidFill>
              <a:ln w="38100">
                <a:solidFill>
                  <a:srgbClr val="9CA5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4" name="TextBox 43">
                <a:extLst>
                  <a:ext uri="{FF2B5EF4-FFF2-40B4-BE49-F238E27FC236}">
                    <a16:creationId xmlns:a16="http://schemas.microsoft.com/office/drawing/2014/main" id="{D8E98B20-9E00-CE9F-B561-FF7AB762B0D7}"/>
                  </a:ext>
                </a:extLst>
              </p:cNvPr>
              <p:cNvSpPr txBox="1"/>
              <p:nvPr/>
            </p:nvSpPr>
            <p:spPr>
              <a:xfrm>
                <a:off x="3856569" y="1939012"/>
                <a:ext cx="1408747"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1" name="Picture 40">
              <a:extLst>
                <a:ext uri="{FF2B5EF4-FFF2-40B4-BE49-F238E27FC236}">
                  <a16:creationId xmlns:a16="http://schemas.microsoft.com/office/drawing/2014/main" id="{921A28EA-7ACF-CDAD-D040-517BEF457159}"/>
                </a:ext>
              </a:extLst>
            </p:cNvPr>
            <p:cNvPicPr>
              <a:picLocks noChangeAspect="1"/>
            </p:cNvPicPr>
            <p:nvPr/>
          </p:nvPicPr>
          <p:blipFill>
            <a:blip r:embed="rId9"/>
            <a:stretch>
              <a:fillRect/>
            </a:stretch>
          </p:blipFill>
          <p:spPr>
            <a:xfrm>
              <a:off x="5031917" y="3030884"/>
              <a:ext cx="961227" cy="961227"/>
            </a:xfrm>
            <a:prstGeom prst="rect">
              <a:avLst/>
            </a:prstGeom>
          </p:spPr>
        </p:pic>
      </p:grpSp>
    </p:spTree>
    <p:extLst>
      <p:ext uri="{BB962C8B-B14F-4D97-AF65-F5344CB8AC3E}">
        <p14:creationId xmlns:p14="http://schemas.microsoft.com/office/powerpoint/2010/main" val="4184175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1508105"/>
            <a:chOff x="2698136" y="519096"/>
            <a:chExt cx="6957150" cy="1508105"/>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1508105"/>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المراجعة الدورية لتحسين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a:p>
              <a:pPr marR="0" algn="ctr" rtl="1">
                <a:lnSpc>
                  <a:spcPct val="115000"/>
                </a:lnSpc>
                <a:spcBef>
                  <a:spcPts val="0"/>
                </a:spcBef>
                <a:spcAft>
                  <a:spcPts val="0"/>
                </a:spcAft>
              </a:pP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3A4B4A88-9167-02EE-3EEF-C7E14300E43F}"/>
              </a:ext>
            </a:extLst>
          </p:cNvPr>
          <p:cNvGrpSpPr/>
          <p:nvPr/>
        </p:nvGrpSpPr>
        <p:grpSpPr>
          <a:xfrm>
            <a:off x="6058012" y="2358610"/>
            <a:ext cx="3014150" cy="1169181"/>
            <a:chOff x="5939406" y="2143221"/>
            <a:chExt cx="3014150" cy="1169181"/>
          </a:xfrm>
        </p:grpSpPr>
        <p:grpSp>
          <p:nvGrpSpPr>
            <p:cNvPr id="3" name="Group 2">
              <a:extLst>
                <a:ext uri="{FF2B5EF4-FFF2-40B4-BE49-F238E27FC236}">
                  <a16:creationId xmlns:a16="http://schemas.microsoft.com/office/drawing/2014/main" id="{915DFC17-4C39-2B8D-0AC6-B30752216FD5}"/>
                </a:ext>
              </a:extLst>
            </p:cNvPr>
            <p:cNvGrpSpPr/>
            <p:nvPr/>
          </p:nvGrpSpPr>
          <p:grpSpPr>
            <a:xfrm rot="3600000">
              <a:off x="6123817" y="2067287"/>
              <a:ext cx="1060704" cy="1429526"/>
              <a:chOff x="4041649" y="1707654"/>
              <a:chExt cx="1060704" cy="1429526"/>
            </a:xfrm>
          </p:grpSpPr>
          <p:sp>
            <p:nvSpPr>
              <p:cNvPr id="9" name="Isosceles Triangle 2">
                <a:extLst>
                  <a:ext uri="{FF2B5EF4-FFF2-40B4-BE49-F238E27FC236}">
                    <a16:creationId xmlns:a16="http://schemas.microsoft.com/office/drawing/2014/main" id="{1D57CAF2-640E-3EF4-4D38-D81C3252E3ED}"/>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FFCC5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42" name="Hexagon 41">
                <a:extLst>
                  <a:ext uri="{FF2B5EF4-FFF2-40B4-BE49-F238E27FC236}">
                    <a16:creationId xmlns:a16="http://schemas.microsoft.com/office/drawing/2014/main" id="{92E619A4-99C0-E0C4-C1F4-DD41C8BDB903}"/>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5" name="TextBox 4">
              <a:extLst>
                <a:ext uri="{FF2B5EF4-FFF2-40B4-BE49-F238E27FC236}">
                  <a16:creationId xmlns:a16="http://schemas.microsoft.com/office/drawing/2014/main" id="{2DD4983A-91A2-5850-8167-A97FE83E120C}"/>
                </a:ext>
              </a:extLst>
            </p:cNvPr>
            <p:cNvSpPr txBox="1"/>
            <p:nvPr/>
          </p:nvSpPr>
          <p:spPr>
            <a:xfrm>
              <a:off x="6392328" y="2368412"/>
              <a:ext cx="742956" cy="584775"/>
            </a:xfrm>
            <a:prstGeom prst="rect">
              <a:avLst/>
            </a:prstGeom>
            <a:noFill/>
          </p:spPr>
          <p:txBody>
            <a:bodyPr wrap="square" rtlCol="0">
              <a:spAutoFit/>
            </a:bodyPr>
            <a:lstStyle/>
            <a:p>
              <a:pPr algn="r" latinLnBrk="1"/>
              <a:r>
                <a:rPr lang="en-US" altLang="ko-KR" sz="3200" b="1" dirty="0">
                  <a:solidFill>
                    <a:prstClr val="black">
                      <a:lumMod val="75000"/>
                      <a:lumOff val="25000"/>
                    </a:prstClr>
                  </a:solidFill>
                  <a:latin typeface="Adobe Arabic" panose="02040503050201020203" pitchFamily="18" charset="-78"/>
                  <a:cs typeface="Adobe Arabic" panose="02040503050201020203" pitchFamily="18" charset="-78"/>
                </a:rPr>
                <a:t>01</a:t>
              </a:r>
              <a:endParaRPr lang="ko-KR" altLang="en-US" sz="32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32728EAD-50A6-44EB-C8A6-3089627EF911}"/>
                </a:ext>
              </a:extLst>
            </p:cNvPr>
            <p:cNvSpPr txBox="1"/>
            <p:nvPr/>
          </p:nvSpPr>
          <p:spPr>
            <a:xfrm>
              <a:off x="7180174" y="2143221"/>
              <a:ext cx="1773382"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معايير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5" name="Group 44">
            <a:extLst>
              <a:ext uri="{FF2B5EF4-FFF2-40B4-BE49-F238E27FC236}">
                <a16:creationId xmlns:a16="http://schemas.microsoft.com/office/drawing/2014/main" id="{187B952E-B81A-801E-3B64-4EB810FF9998}"/>
              </a:ext>
            </a:extLst>
          </p:cNvPr>
          <p:cNvGrpSpPr/>
          <p:nvPr/>
        </p:nvGrpSpPr>
        <p:grpSpPr>
          <a:xfrm>
            <a:off x="6690815" y="3213125"/>
            <a:ext cx="2810177" cy="1194781"/>
            <a:chOff x="6572209" y="2997736"/>
            <a:chExt cx="2810177" cy="1194781"/>
          </a:xfrm>
        </p:grpSpPr>
        <p:grpSp>
          <p:nvGrpSpPr>
            <p:cNvPr id="46" name="Group 45">
              <a:extLst>
                <a:ext uri="{FF2B5EF4-FFF2-40B4-BE49-F238E27FC236}">
                  <a16:creationId xmlns:a16="http://schemas.microsoft.com/office/drawing/2014/main" id="{9954165B-8E33-A542-5ADE-94A9C4CF81BC}"/>
                </a:ext>
              </a:extLst>
            </p:cNvPr>
            <p:cNvGrpSpPr/>
            <p:nvPr/>
          </p:nvGrpSpPr>
          <p:grpSpPr>
            <a:xfrm rot="7084136">
              <a:off x="6756620" y="2813325"/>
              <a:ext cx="1060704" cy="1429526"/>
              <a:chOff x="4041649" y="1707654"/>
              <a:chExt cx="1060704" cy="1429526"/>
            </a:xfrm>
          </p:grpSpPr>
          <p:sp>
            <p:nvSpPr>
              <p:cNvPr id="49" name="Isosceles Triangle 2">
                <a:extLst>
                  <a:ext uri="{FF2B5EF4-FFF2-40B4-BE49-F238E27FC236}">
                    <a16:creationId xmlns:a16="http://schemas.microsoft.com/office/drawing/2014/main" id="{66DCCEC8-0E65-70B1-5732-0BD1FA57A8EC}"/>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576868">
                  <a:lumMod val="40000"/>
                  <a:lumOff val="6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50" name="Hexagon 49">
                <a:extLst>
                  <a:ext uri="{FF2B5EF4-FFF2-40B4-BE49-F238E27FC236}">
                    <a16:creationId xmlns:a16="http://schemas.microsoft.com/office/drawing/2014/main" id="{A39E78AC-1972-E2E6-D4AB-1C0470B30D8C}"/>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47" name="TextBox 46">
              <a:extLst>
                <a:ext uri="{FF2B5EF4-FFF2-40B4-BE49-F238E27FC236}">
                  <a16:creationId xmlns:a16="http://schemas.microsoft.com/office/drawing/2014/main" id="{CFE0F3F4-CD53-051F-BC23-8940CE24B981}"/>
                </a:ext>
              </a:extLst>
            </p:cNvPr>
            <p:cNvSpPr txBox="1"/>
            <p:nvPr/>
          </p:nvSpPr>
          <p:spPr>
            <a:xfrm>
              <a:off x="7050380" y="3390508"/>
              <a:ext cx="742956" cy="584775"/>
            </a:xfrm>
            <a:prstGeom prst="rect">
              <a:avLst/>
            </a:prstGeom>
            <a:noFill/>
          </p:spPr>
          <p:txBody>
            <a:bodyPr wrap="square" rtlCol="0">
              <a:spAutoFit/>
            </a:bodyPr>
            <a:lstStyle/>
            <a:p>
              <a:pPr algn="r" latinLnBrk="1"/>
              <a:r>
                <a:rPr lang="en-US" altLang="ko-KR" sz="3200" b="1" dirty="0">
                  <a:solidFill>
                    <a:prstClr val="black">
                      <a:lumMod val="75000"/>
                      <a:lumOff val="25000"/>
                    </a:prstClr>
                  </a:solidFill>
                  <a:latin typeface="Adobe Arabic" panose="02040503050201020203" pitchFamily="18" charset="-78"/>
                  <a:cs typeface="Adobe Arabic" panose="02040503050201020203" pitchFamily="18" charset="-78"/>
                </a:rPr>
                <a:t>02</a:t>
              </a:r>
              <a:endParaRPr lang="ko-KR" altLang="en-US" sz="32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48" name="TextBox 47">
              <a:extLst>
                <a:ext uri="{FF2B5EF4-FFF2-40B4-BE49-F238E27FC236}">
                  <a16:creationId xmlns:a16="http://schemas.microsoft.com/office/drawing/2014/main" id="{A1056B82-0841-8513-89B9-70D6CF93BE56}"/>
                </a:ext>
              </a:extLst>
            </p:cNvPr>
            <p:cNvSpPr txBox="1"/>
            <p:nvPr/>
          </p:nvSpPr>
          <p:spPr>
            <a:xfrm>
              <a:off x="7609004" y="3792023"/>
              <a:ext cx="177338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جمع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1" name="Group 50">
            <a:extLst>
              <a:ext uri="{FF2B5EF4-FFF2-40B4-BE49-F238E27FC236}">
                <a16:creationId xmlns:a16="http://schemas.microsoft.com/office/drawing/2014/main" id="{EC7091C1-55A4-33A5-DBA4-3677668D5878}"/>
              </a:ext>
            </a:extLst>
          </p:cNvPr>
          <p:cNvGrpSpPr/>
          <p:nvPr/>
        </p:nvGrpSpPr>
        <p:grpSpPr>
          <a:xfrm>
            <a:off x="6365182" y="3892956"/>
            <a:ext cx="1773382" cy="1863920"/>
            <a:chOff x="6246576" y="3677567"/>
            <a:chExt cx="1773382" cy="1863920"/>
          </a:xfrm>
        </p:grpSpPr>
        <p:grpSp>
          <p:nvGrpSpPr>
            <p:cNvPr id="52" name="Group 51">
              <a:extLst>
                <a:ext uri="{FF2B5EF4-FFF2-40B4-BE49-F238E27FC236}">
                  <a16:creationId xmlns:a16="http://schemas.microsoft.com/office/drawing/2014/main" id="{16D7E8C2-EBCA-D069-FDFC-8C996752BB08}"/>
                </a:ext>
              </a:extLst>
            </p:cNvPr>
            <p:cNvGrpSpPr/>
            <p:nvPr/>
          </p:nvGrpSpPr>
          <p:grpSpPr>
            <a:xfrm rot="10800000">
              <a:off x="6364875" y="3677567"/>
              <a:ext cx="1060704" cy="1429526"/>
              <a:chOff x="4041649" y="1707654"/>
              <a:chExt cx="1060704" cy="1429526"/>
            </a:xfrm>
          </p:grpSpPr>
          <p:sp>
            <p:nvSpPr>
              <p:cNvPr id="55" name="Isosceles Triangle 2">
                <a:extLst>
                  <a:ext uri="{FF2B5EF4-FFF2-40B4-BE49-F238E27FC236}">
                    <a16:creationId xmlns:a16="http://schemas.microsoft.com/office/drawing/2014/main" id="{847F17AB-9938-C5DC-D058-00516380B92C}"/>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2D6A6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56" name="Hexagon 55">
                <a:extLst>
                  <a:ext uri="{FF2B5EF4-FFF2-40B4-BE49-F238E27FC236}">
                    <a16:creationId xmlns:a16="http://schemas.microsoft.com/office/drawing/2014/main" id="{BA58F5C7-B3AB-7763-2E0B-30B814B9E6AD}"/>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53" name="TextBox 52">
              <a:extLst>
                <a:ext uri="{FF2B5EF4-FFF2-40B4-BE49-F238E27FC236}">
                  <a16:creationId xmlns:a16="http://schemas.microsoft.com/office/drawing/2014/main" id="{FC20E799-3E8D-2D8E-8594-5E034E3A08C0}"/>
                </a:ext>
              </a:extLst>
            </p:cNvPr>
            <p:cNvSpPr txBox="1"/>
            <p:nvPr/>
          </p:nvSpPr>
          <p:spPr>
            <a:xfrm>
              <a:off x="6437351" y="4366355"/>
              <a:ext cx="742956" cy="584775"/>
            </a:xfrm>
            <a:prstGeom prst="rect">
              <a:avLst/>
            </a:prstGeom>
            <a:noFill/>
          </p:spPr>
          <p:txBody>
            <a:bodyPr wrap="square" rtlCol="0">
              <a:spAutoFit/>
            </a:bodyPr>
            <a:lstStyle/>
            <a:p>
              <a:pPr algn="r" latinLnBrk="1"/>
              <a:r>
                <a:rPr lang="en-US" altLang="ko-KR" sz="3200" b="1" dirty="0">
                  <a:solidFill>
                    <a:prstClr val="black">
                      <a:lumMod val="75000"/>
                      <a:lumOff val="25000"/>
                    </a:prstClr>
                  </a:solidFill>
                  <a:latin typeface="Adobe Arabic" panose="02040503050201020203" pitchFamily="18" charset="-78"/>
                  <a:cs typeface="Adobe Arabic" panose="02040503050201020203" pitchFamily="18" charset="-78"/>
                </a:rPr>
                <a:t>03</a:t>
              </a:r>
              <a:endParaRPr lang="ko-KR" altLang="en-US" sz="32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54" name="TextBox 53">
              <a:extLst>
                <a:ext uri="{FF2B5EF4-FFF2-40B4-BE49-F238E27FC236}">
                  <a16:creationId xmlns:a16="http://schemas.microsoft.com/office/drawing/2014/main" id="{DE54C735-6370-1B7C-75A2-F935D4862FB7}"/>
                </a:ext>
              </a:extLst>
            </p:cNvPr>
            <p:cNvSpPr txBox="1"/>
            <p:nvPr/>
          </p:nvSpPr>
          <p:spPr>
            <a:xfrm>
              <a:off x="6246576" y="5140993"/>
              <a:ext cx="177338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النتائج</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7" name="Group 56">
            <a:extLst>
              <a:ext uri="{FF2B5EF4-FFF2-40B4-BE49-F238E27FC236}">
                <a16:creationId xmlns:a16="http://schemas.microsoft.com/office/drawing/2014/main" id="{90AAFC6E-460D-9ADA-210E-25CC98EC173D}"/>
              </a:ext>
            </a:extLst>
          </p:cNvPr>
          <p:cNvGrpSpPr/>
          <p:nvPr/>
        </p:nvGrpSpPr>
        <p:grpSpPr>
          <a:xfrm>
            <a:off x="4240418" y="4217951"/>
            <a:ext cx="2518921" cy="1496675"/>
            <a:chOff x="4121812" y="4002562"/>
            <a:chExt cx="2518921" cy="1496675"/>
          </a:xfrm>
        </p:grpSpPr>
        <p:grpSp>
          <p:nvGrpSpPr>
            <p:cNvPr id="58" name="Group 57">
              <a:extLst>
                <a:ext uri="{FF2B5EF4-FFF2-40B4-BE49-F238E27FC236}">
                  <a16:creationId xmlns:a16="http://schemas.microsoft.com/office/drawing/2014/main" id="{92F7CFD5-D5C9-574C-BC19-BC2635192910}"/>
                </a:ext>
              </a:extLst>
            </p:cNvPr>
            <p:cNvGrpSpPr/>
            <p:nvPr/>
          </p:nvGrpSpPr>
          <p:grpSpPr>
            <a:xfrm rot="14480428">
              <a:off x="5395618" y="3818151"/>
              <a:ext cx="1060704" cy="1429526"/>
              <a:chOff x="4041649" y="1707654"/>
              <a:chExt cx="1060704" cy="1429526"/>
            </a:xfrm>
          </p:grpSpPr>
          <p:sp>
            <p:nvSpPr>
              <p:cNvPr id="61" name="Isosceles Triangle 2">
                <a:extLst>
                  <a:ext uri="{FF2B5EF4-FFF2-40B4-BE49-F238E27FC236}">
                    <a16:creationId xmlns:a16="http://schemas.microsoft.com/office/drawing/2014/main" id="{7C9AA8D1-8CDA-E963-A2FE-B047996F5150}"/>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65A1A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lumMod val="75000"/>
                      <a:lumOff val="25000"/>
                    </a:prstClr>
                  </a:solidFill>
                  <a:effectLst/>
                  <a:uLnTx/>
                  <a:uFillTx/>
                  <a:latin typeface="Arial"/>
                  <a:cs typeface="+mn-cs"/>
                </a:endParaRPr>
              </a:p>
            </p:txBody>
          </p:sp>
          <p:sp>
            <p:nvSpPr>
              <p:cNvPr id="62" name="Hexagon 61">
                <a:extLst>
                  <a:ext uri="{FF2B5EF4-FFF2-40B4-BE49-F238E27FC236}">
                    <a16:creationId xmlns:a16="http://schemas.microsoft.com/office/drawing/2014/main" id="{405A3998-E006-E776-15AD-AC73E26BE0C3}"/>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59" name="TextBox 58">
              <a:extLst>
                <a:ext uri="{FF2B5EF4-FFF2-40B4-BE49-F238E27FC236}">
                  <a16:creationId xmlns:a16="http://schemas.microsoft.com/office/drawing/2014/main" id="{D2C711B6-D88C-015A-2BF9-7C1D6C3F50CD}"/>
                </a:ext>
              </a:extLst>
            </p:cNvPr>
            <p:cNvSpPr txBox="1"/>
            <p:nvPr/>
          </p:nvSpPr>
          <p:spPr>
            <a:xfrm>
              <a:off x="5209798" y="4412790"/>
              <a:ext cx="742956" cy="584775"/>
            </a:xfrm>
            <a:prstGeom prst="rect">
              <a:avLst/>
            </a:prstGeom>
            <a:noFill/>
          </p:spPr>
          <p:txBody>
            <a:bodyPr wrap="square" rtlCol="0">
              <a:spAutoFit/>
            </a:bodyPr>
            <a:lstStyle/>
            <a:p>
              <a:pPr algn="r" latinLnBrk="1"/>
              <a:r>
                <a:rPr lang="en-US" altLang="ko-KR" sz="3200" b="1" dirty="0">
                  <a:solidFill>
                    <a:prstClr val="black">
                      <a:lumMod val="75000"/>
                      <a:lumOff val="25000"/>
                    </a:prstClr>
                  </a:solidFill>
                  <a:latin typeface="Adobe Arabic" panose="02040503050201020203" pitchFamily="18" charset="-78"/>
                  <a:cs typeface="Adobe Arabic" panose="02040503050201020203" pitchFamily="18" charset="-78"/>
                </a:rPr>
                <a:t>04</a:t>
              </a:r>
              <a:endParaRPr lang="ko-KR" altLang="en-US" sz="32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60" name="TextBox 59">
              <a:extLst>
                <a:ext uri="{FF2B5EF4-FFF2-40B4-BE49-F238E27FC236}">
                  <a16:creationId xmlns:a16="http://schemas.microsoft.com/office/drawing/2014/main" id="{7D7B4F43-A8D9-79F9-3E22-302F317883F3}"/>
                </a:ext>
              </a:extLst>
            </p:cNvPr>
            <p:cNvSpPr txBox="1"/>
            <p:nvPr/>
          </p:nvSpPr>
          <p:spPr>
            <a:xfrm>
              <a:off x="4121812" y="5098743"/>
              <a:ext cx="177338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الأسباب الجذرية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3" name="Group 62">
            <a:extLst>
              <a:ext uri="{FF2B5EF4-FFF2-40B4-BE49-F238E27FC236}">
                <a16:creationId xmlns:a16="http://schemas.microsoft.com/office/drawing/2014/main" id="{454B2A05-DB93-D974-E3E4-FDB667858792}"/>
              </a:ext>
            </a:extLst>
          </p:cNvPr>
          <p:cNvGrpSpPr/>
          <p:nvPr/>
        </p:nvGrpSpPr>
        <p:grpSpPr>
          <a:xfrm>
            <a:off x="3287333" y="3426941"/>
            <a:ext cx="2822115" cy="1060704"/>
            <a:chOff x="3168727" y="3211552"/>
            <a:chExt cx="2822115" cy="1060704"/>
          </a:xfrm>
        </p:grpSpPr>
        <p:grpSp>
          <p:nvGrpSpPr>
            <p:cNvPr id="64" name="Group 63">
              <a:extLst>
                <a:ext uri="{FF2B5EF4-FFF2-40B4-BE49-F238E27FC236}">
                  <a16:creationId xmlns:a16="http://schemas.microsoft.com/office/drawing/2014/main" id="{B38C9E06-CDF8-0DEC-F2C2-FE1482353F82}"/>
                </a:ext>
              </a:extLst>
            </p:cNvPr>
            <p:cNvGrpSpPr/>
            <p:nvPr/>
          </p:nvGrpSpPr>
          <p:grpSpPr>
            <a:xfrm rot="18000000">
              <a:off x="4745727" y="3027141"/>
              <a:ext cx="1060704" cy="1429526"/>
              <a:chOff x="4041649" y="1707654"/>
              <a:chExt cx="1060704" cy="1429526"/>
            </a:xfrm>
          </p:grpSpPr>
          <p:sp>
            <p:nvSpPr>
              <p:cNvPr id="67" name="Isosceles Triangle 2">
                <a:extLst>
                  <a:ext uri="{FF2B5EF4-FFF2-40B4-BE49-F238E27FC236}">
                    <a16:creationId xmlns:a16="http://schemas.microsoft.com/office/drawing/2014/main" id="{C1729CAB-398A-C62B-5A07-8D6886B94048}"/>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CBCBC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sp>
            <p:nvSpPr>
              <p:cNvPr id="68" name="Hexagon 67">
                <a:extLst>
                  <a:ext uri="{FF2B5EF4-FFF2-40B4-BE49-F238E27FC236}">
                    <a16:creationId xmlns:a16="http://schemas.microsoft.com/office/drawing/2014/main" id="{612F1252-FB47-0462-BF4E-181D4A5D191F}"/>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65" name="TextBox 64">
              <a:extLst>
                <a:ext uri="{FF2B5EF4-FFF2-40B4-BE49-F238E27FC236}">
                  <a16:creationId xmlns:a16="http://schemas.microsoft.com/office/drawing/2014/main" id="{469A5918-FA36-C1F0-8109-BD468D45500C}"/>
                </a:ext>
              </a:extLst>
            </p:cNvPr>
            <p:cNvSpPr txBox="1"/>
            <p:nvPr/>
          </p:nvSpPr>
          <p:spPr>
            <a:xfrm>
              <a:off x="4539706" y="3358337"/>
              <a:ext cx="742956" cy="584775"/>
            </a:xfrm>
            <a:prstGeom prst="rect">
              <a:avLst/>
            </a:prstGeom>
            <a:noFill/>
          </p:spPr>
          <p:txBody>
            <a:bodyPr wrap="square" rtlCol="0">
              <a:spAutoFit/>
            </a:bodyPr>
            <a:lstStyle/>
            <a:p>
              <a:pPr algn="r" latinLnBrk="1"/>
              <a:r>
                <a:rPr lang="en-US" altLang="ko-KR" sz="3200" b="1" dirty="0">
                  <a:solidFill>
                    <a:prstClr val="black">
                      <a:lumMod val="75000"/>
                      <a:lumOff val="25000"/>
                    </a:prstClr>
                  </a:solidFill>
                  <a:latin typeface="Adobe Arabic" panose="02040503050201020203" pitchFamily="18" charset="-78"/>
                  <a:cs typeface="Adobe Arabic" panose="02040503050201020203" pitchFamily="18" charset="-78"/>
                </a:rPr>
                <a:t>05</a:t>
              </a:r>
              <a:endParaRPr lang="ko-KR" altLang="en-US" sz="32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66" name="TextBox 65">
              <a:extLst>
                <a:ext uri="{FF2B5EF4-FFF2-40B4-BE49-F238E27FC236}">
                  <a16:creationId xmlns:a16="http://schemas.microsoft.com/office/drawing/2014/main" id="{6264D3D2-1B88-FD5A-BC6D-1088D4ADF63E}"/>
                </a:ext>
              </a:extLst>
            </p:cNvPr>
            <p:cNvSpPr txBox="1"/>
            <p:nvPr/>
          </p:nvSpPr>
          <p:spPr>
            <a:xfrm>
              <a:off x="3168727" y="3723313"/>
              <a:ext cx="177338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تطبيق التحسينات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9" name="Group 68">
            <a:extLst>
              <a:ext uri="{FF2B5EF4-FFF2-40B4-BE49-F238E27FC236}">
                <a16:creationId xmlns:a16="http://schemas.microsoft.com/office/drawing/2014/main" id="{646E2021-5CBB-E3E8-0538-826B8BFFF390}"/>
              </a:ext>
            </a:extLst>
          </p:cNvPr>
          <p:cNvGrpSpPr/>
          <p:nvPr/>
        </p:nvGrpSpPr>
        <p:grpSpPr>
          <a:xfrm>
            <a:off x="4043675" y="2281714"/>
            <a:ext cx="2302996" cy="1500266"/>
            <a:chOff x="3922082" y="2098464"/>
            <a:chExt cx="2302996" cy="1500266"/>
          </a:xfrm>
        </p:grpSpPr>
        <p:grpSp>
          <p:nvGrpSpPr>
            <p:cNvPr id="70" name="Group 69">
              <a:extLst>
                <a:ext uri="{FF2B5EF4-FFF2-40B4-BE49-F238E27FC236}">
                  <a16:creationId xmlns:a16="http://schemas.microsoft.com/office/drawing/2014/main" id="{489A23CF-4A7C-B48E-115E-8E6C2DC3222A}"/>
                </a:ext>
              </a:extLst>
            </p:cNvPr>
            <p:cNvGrpSpPr/>
            <p:nvPr/>
          </p:nvGrpSpPr>
          <p:grpSpPr>
            <a:xfrm>
              <a:off x="5164374" y="2169204"/>
              <a:ext cx="1060704" cy="1429526"/>
              <a:chOff x="4041649" y="1707654"/>
              <a:chExt cx="1060704" cy="1429526"/>
            </a:xfrm>
          </p:grpSpPr>
          <p:sp>
            <p:nvSpPr>
              <p:cNvPr id="73" name="Isosceles Triangle 2">
                <a:extLst>
                  <a:ext uri="{FF2B5EF4-FFF2-40B4-BE49-F238E27FC236}">
                    <a16:creationId xmlns:a16="http://schemas.microsoft.com/office/drawing/2014/main" id="{ACED9AAC-6DED-9745-1C3E-71BDA1CF6702}"/>
                  </a:ext>
                </a:extLst>
              </p:cNvPr>
              <p:cNvSpPr/>
              <p:nvPr/>
            </p:nvSpPr>
            <p:spPr>
              <a:xfrm rot="10800000">
                <a:off x="4041649" y="1707654"/>
                <a:ext cx="1060704" cy="1429526"/>
              </a:xfrm>
              <a:custGeom>
                <a:avLst/>
                <a:gdLst>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0747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0747 h 1584176"/>
                  <a:gd name="connsiteX8" fmla="*/ 831087 w 1060704"/>
                  <a:gd name="connsiteY8" fmla="*/ 669776 h 1584176"/>
                  <a:gd name="connsiteX9" fmla="*/ 832104 w 1060704"/>
                  <a:gd name="connsiteY9" fmla="*/ 669776 h 1584176"/>
                  <a:gd name="connsiteX10" fmla="*/ 1060704 w 1060704"/>
                  <a:gd name="connsiteY10" fmla="*/ 1126976 h 1584176"/>
                  <a:gd name="connsiteX11" fmla="*/ 832104 w 1060704"/>
                  <a:gd name="connsiteY11"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53603 h 1584176"/>
                  <a:gd name="connsiteX7" fmla="*/ 831087 w 1060704"/>
                  <a:gd name="connsiteY7" fmla="*/ 669776 h 1584176"/>
                  <a:gd name="connsiteX8" fmla="*/ 832104 w 1060704"/>
                  <a:gd name="connsiteY8" fmla="*/ 669776 h 1584176"/>
                  <a:gd name="connsiteX9" fmla="*/ 1060704 w 1060704"/>
                  <a:gd name="connsiteY9" fmla="*/ 1126976 h 1584176"/>
                  <a:gd name="connsiteX10" fmla="*/ 832104 w 1060704"/>
                  <a:gd name="connsiteY10"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832104 w 1060704"/>
                  <a:gd name="connsiteY7" fmla="*/ 669776 h 1584176"/>
                  <a:gd name="connsiteX8" fmla="*/ 1060704 w 1060704"/>
                  <a:gd name="connsiteY8" fmla="*/ 1126976 h 1584176"/>
                  <a:gd name="connsiteX9" fmla="*/ 832104 w 1060704"/>
                  <a:gd name="connsiteY9"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831087 w 1060704"/>
                  <a:gd name="connsiteY6" fmla="*/ 669776 h 1584176"/>
                  <a:gd name="connsiteX7" fmla="*/ 1060704 w 1060704"/>
                  <a:gd name="connsiteY7" fmla="*/ 1126976 h 1584176"/>
                  <a:gd name="connsiteX8" fmla="*/ 832104 w 1060704"/>
                  <a:gd name="connsiteY8"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226249 w 1060704"/>
                  <a:gd name="connsiteY4" fmla="*/ 669776 h 1584176"/>
                  <a:gd name="connsiteX5" fmla="*/ 531051 w 1060704"/>
                  <a:gd name="connsiteY5" fmla="*/ 0 h 1584176"/>
                  <a:gd name="connsiteX6" fmla="*/ 1060704 w 1060704"/>
                  <a:gd name="connsiteY6" fmla="*/ 1126976 h 1584176"/>
                  <a:gd name="connsiteX7" fmla="*/ 832104 w 1060704"/>
                  <a:gd name="connsiteY7"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228600 w 1060704"/>
                  <a:gd name="connsiteY3" fmla="*/ 669776 h 1584176"/>
                  <a:gd name="connsiteX4" fmla="*/ 531051 w 1060704"/>
                  <a:gd name="connsiteY4" fmla="*/ 0 h 1584176"/>
                  <a:gd name="connsiteX5" fmla="*/ 1060704 w 1060704"/>
                  <a:gd name="connsiteY5" fmla="*/ 1126976 h 1584176"/>
                  <a:gd name="connsiteX6" fmla="*/ 832104 w 1060704"/>
                  <a:gd name="connsiteY6" fmla="*/ 1584176 h 1584176"/>
                  <a:gd name="connsiteX0" fmla="*/ 832104 w 1060704"/>
                  <a:gd name="connsiteY0" fmla="*/ 1584176 h 1584176"/>
                  <a:gd name="connsiteX1" fmla="*/ 228600 w 1060704"/>
                  <a:gd name="connsiteY1" fmla="*/ 1584176 h 1584176"/>
                  <a:gd name="connsiteX2" fmla="*/ 0 w 1060704"/>
                  <a:gd name="connsiteY2" fmla="*/ 1126976 h 1584176"/>
                  <a:gd name="connsiteX3" fmla="*/ 531051 w 1060704"/>
                  <a:gd name="connsiteY3" fmla="*/ 0 h 1584176"/>
                  <a:gd name="connsiteX4" fmla="*/ 1060704 w 1060704"/>
                  <a:gd name="connsiteY4" fmla="*/ 1126976 h 1584176"/>
                  <a:gd name="connsiteX5" fmla="*/ 832104 w 1060704"/>
                  <a:gd name="connsiteY5" fmla="*/ 1584176 h 1584176"/>
                  <a:gd name="connsiteX0" fmla="*/ 832104 w 1060704"/>
                  <a:gd name="connsiteY0" fmla="*/ 1553220 h 1553220"/>
                  <a:gd name="connsiteX1" fmla="*/ 228600 w 1060704"/>
                  <a:gd name="connsiteY1" fmla="*/ 1553220 h 1553220"/>
                  <a:gd name="connsiteX2" fmla="*/ 0 w 1060704"/>
                  <a:gd name="connsiteY2" fmla="*/ 1096020 h 1553220"/>
                  <a:gd name="connsiteX3" fmla="*/ 523907 w 1060704"/>
                  <a:gd name="connsiteY3" fmla="*/ 0 h 1553220"/>
                  <a:gd name="connsiteX4" fmla="*/ 1060704 w 1060704"/>
                  <a:gd name="connsiteY4" fmla="*/ 1096020 h 1553220"/>
                  <a:gd name="connsiteX5" fmla="*/ 832104 w 1060704"/>
                  <a:gd name="connsiteY5" fmla="*/ 1553220 h 1553220"/>
                  <a:gd name="connsiteX0" fmla="*/ 832104 w 1060704"/>
                  <a:gd name="connsiteY0" fmla="*/ 1522263 h 1522263"/>
                  <a:gd name="connsiteX1" fmla="*/ 228600 w 1060704"/>
                  <a:gd name="connsiteY1" fmla="*/ 1522263 h 1522263"/>
                  <a:gd name="connsiteX2" fmla="*/ 0 w 1060704"/>
                  <a:gd name="connsiteY2" fmla="*/ 1065063 h 1522263"/>
                  <a:gd name="connsiteX3" fmla="*/ 519144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2263 h 1522263"/>
                  <a:gd name="connsiteX1" fmla="*/ 228600 w 1060704"/>
                  <a:gd name="connsiteY1" fmla="*/ 1522263 h 1522263"/>
                  <a:gd name="connsiteX2" fmla="*/ 0 w 1060704"/>
                  <a:gd name="connsiteY2" fmla="*/ 1065063 h 1522263"/>
                  <a:gd name="connsiteX3" fmla="*/ 533432 w 1060704"/>
                  <a:gd name="connsiteY3" fmla="*/ 0 h 1522263"/>
                  <a:gd name="connsiteX4" fmla="*/ 1060704 w 1060704"/>
                  <a:gd name="connsiteY4" fmla="*/ 1065063 h 1522263"/>
                  <a:gd name="connsiteX5" fmla="*/ 832104 w 1060704"/>
                  <a:gd name="connsiteY5" fmla="*/ 1522263 h 1522263"/>
                  <a:gd name="connsiteX0" fmla="*/ 832104 w 1060704"/>
                  <a:gd name="connsiteY0" fmla="*/ 1524644 h 1524644"/>
                  <a:gd name="connsiteX1" fmla="*/ 228600 w 1060704"/>
                  <a:gd name="connsiteY1" fmla="*/ 1524644 h 1524644"/>
                  <a:gd name="connsiteX2" fmla="*/ 0 w 1060704"/>
                  <a:gd name="connsiteY2" fmla="*/ 1067444 h 1524644"/>
                  <a:gd name="connsiteX3" fmla="*/ 526288 w 1060704"/>
                  <a:gd name="connsiteY3" fmla="*/ 0 h 1524644"/>
                  <a:gd name="connsiteX4" fmla="*/ 1060704 w 1060704"/>
                  <a:gd name="connsiteY4" fmla="*/ 1067444 h 1524644"/>
                  <a:gd name="connsiteX5" fmla="*/ 832104 w 1060704"/>
                  <a:gd name="connsiteY5" fmla="*/ 1524644 h 1524644"/>
                  <a:gd name="connsiteX0" fmla="*/ 832104 w 1060704"/>
                  <a:gd name="connsiteY0" fmla="*/ 1517309 h 1517309"/>
                  <a:gd name="connsiteX1" fmla="*/ 228600 w 1060704"/>
                  <a:gd name="connsiteY1" fmla="*/ 1517309 h 1517309"/>
                  <a:gd name="connsiteX2" fmla="*/ 0 w 1060704"/>
                  <a:gd name="connsiteY2" fmla="*/ 1060109 h 1517309"/>
                  <a:gd name="connsiteX3" fmla="*/ 528733 w 1060704"/>
                  <a:gd name="connsiteY3" fmla="*/ 0 h 1517309"/>
                  <a:gd name="connsiteX4" fmla="*/ 1060704 w 1060704"/>
                  <a:gd name="connsiteY4" fmla="*/ 1060109 h 1517309"/>
                  <a:gd name="connsiteX5" fmla="*/ 832104 w 1060704"/>
                  <a:gd name="connsiteY5" fmla="*/ 1517309 h 1517309"/>
                  <a:gd name="connsiteX0" fmla="*/ 832104 w 1060704"/>
                  <a:gd name="connsiteY0" fmla="*/ 1422211 h 1422211"/>
                  <a:gd name="connsiteX1" fmla="*/ 228600 w 1060704"/>
                  <a:gd name="connsiteY1" fmla="*/ 1422211 h 1422211"/>
                  <a:gd name="connsiteX2" fmla="*/ 0 w 1060704"/>
                  <a:gd name="connsiteY2" fmla="*/ 965011 h 1422211"/>
                  <a:gd name="connsiteX3" fmla="*/ 543363 w 1060704"/>
                  <a:gd name="connsiteY3" fmla="*/ 0 h 1422211"/>
                  <a:gd name="connsiteX4" fmla="*/ 1060704 w 1060704"/>
                  <a:gd name="connsiteY4" fmla="*/ 965011 h 1422211"/>
                  <a:gd name="connsiteX5" fmla="*/ 832104 w 1060704"/>
                  <a:gd name="connsiteY5" fmla="*/ 1422211 h 1422211"/>
                  <a:gd name="connsiteX0" fmla="*/ 832104 w 1060704"/>
                  <a:gd name="connsiteY0" fmla="*/ 1429526 h 1429526"/>
                  <a:gd name="connsiteX1" fmla="*/ 228600 w 1060704"/>
                  <a:gd name="connsiteY1" fmla="*/ 1429526 h 1429526"/>
                  <a:gd name="connsiteX2" fmla="*/ 0 w 1060704"/>
                  <a:gd name="connsiteY2" fmla="*/ 972326 h 1429526"/>
                  <a:gd name="connsiteX3" fmla="*/ 543363 w 1060704"/>
                  <a:gd name="connsiteY3" fmla="*/ 0 h 1429526"/>
                  <a:gd name="connsiteX4" fmla="*/ 1060704 w 1060704"/>
                  <a:gd name="connsiteY4" fmla="*/ 972326 h 1429526"/>
                  <a:gd name="connsiteX5" fmla="*/ 832104 w 1060704"/>
                  <a:gd name="connsiteY5" fmla="*/ 1429526 h 14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 h="1429526">
                    <a:moveTo>
                      <a:pt x="832104" y="1429526"/>
                    </a:moveTo>
                    <a:lnTo>
                      <a:pt x="228600" y="1429526"/>
                    </a:lnTo>
                    <a:lnTo>
                      <a:pt x="0" y="972326"/>
                    </a:lnTo>
                    <a:lnTo>
                      <a:pt x="543363" y="0"/>
                    </a:lnTo>
                    <a:lnTo>
                      <a:pt x="1060704" y="972326"/>
                    </a:lnTo>
                    <a:lnTo>
                      <a:pt x="832104" y="1429526"/>
                    </a:lnTo>
                    <a:close/>
                  </a:path>
                </a:pathLst>
              </a:custGeom>
              <a:solidFill>
                <a:srgbClr val="2D6A6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sp>
            <p:nvSpPr>
              <p:cNvPr id="74" name="Hexagon 73">
                <a:extLst>
                  <a:ext uri="{FF2B5EF4-FFF2-40B4-BE49-F238E27FC236}">
                    <a16:creationId xmlns:a16="http://schemas.microsoft.com/office/drawing/2014/main" id="{F54D6923-DF96-8E9D-2BE5-C69FD3700C49}"/>
                  </a:ext>
                </a:extLst>
              </p:cNvPr>
              <p:cNvSpPr/>
              <p:nvPr/>
            </p:nvSpPr>
            <p:spPr>
              <a:xfrm>
                <a:off x="4115403" y="1760695"/>
                <a:ext cx="913197" cy="794504"/>
              </a:xfrm>
              <a:prstGeom prst="hexagon">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lumMod val="75000"/>
                      <a:lumOff val="25000"/>
                    </a:prstClr>
                  </a:solidFill>
                  <a:effectLst/>
                  <a:uLnTx/>
                  <a:uFillTx/>
                  <a:latin typeface="Arial"/>
                  <a:cs typeface="+mn-cs"/>
                </a:endParaRPr>
              </a:p>
            </p:txBody>
          </p:sp>
        </p:grpSp>
        <p:sp>
          <p:nvSpPr>
            <p:cNvPr id="71" name="TextBox 70">
              <a:extLst>
                <a:ext uri="{FF2B5EF4-FFF2-40B4-BE49-F238E27FC236}">
                  <a16:creationId xmlns:a16="http://schemas.microsoft.com/office/drawing/2014/main" id="{C218723E-567A-F117-6D5D-B11CF23DBDA9}"/>
                </a:ext>
              </a:extLst>
            </p:cNvPr>
            <p:cNvSpPr txBox="1"/>
            <p:nvPr/>
          </p:nvSpPr>
          <p:spPr>
            <a:xfrm>
              <a:off x="5238486" y="2344190"/>
              <a:ext cx="742956" cy="584775"/>
            </a:xfrm>
            <a:prstGeom prst="rect">
              <a:avLst/>
            </a:prstGeom>
            <a:noFill/>
          </p:spPr>
          <p:txBody>
            <a:bodyPr wrap="square" rtlCol="0">
              <a:spAutoFit/>
            </a:bodyPr>
            <a:lstStyle/>
            <a:p>
              <a:pPr algn="r" latinLnBrk="1"/>
              <a:r>
                <a:rPr lang="en-US" altLang="ko-KR" sz="3200" b="1" dirty="0">
                  <a:solidFill>
                    <a:prstClr val="black">
                      <a:lumMod val="75000"/>
                      <a:lumOff val="25000"/>
                    </a:prstClr>
                  </a:solidFill>
                  <a:latin typeface="Adobe Arabic" panose="02040503050201020203" pitchFamily="18" charset="-78"/>
                  <a:cs typeface="Adobe Arabic" panose="02040503050201020203" pitchFamily="18" charset="-78"/>
                </a:rPr>
                <a:t>06</a:t>
              </a:r>
              <a:endParaRPr lang="ko-KR" altLang="en-US" sz="3200" b="1" dirty="0">
                <a:solidFill>
                  <a:prstClr val="black">
                    <a:lumMod val="75000"/>
                    <a:lumOff val="25000"/>
                  </a:prstClr>
                </a:solidFill>
                <a:latin typeface="Adobe Arabic" panose="02040503050201020203" pitchFamily="18" charset="-78"/>
                <a:cs typeface="Adobe Arabic" panose="02040503050201020203" pitchFamily="18" charset="-78"/>
              </a:endParaRPr>
            </a:p>
          </p:txBody>
        </p:sp>
        <p:sp>
          <p:nvSpPr>
            <p:cNvPr id="72" name="TextBox 71">
              <a:extLst>
                <a:ext uri="{FF2B5EF4-FFF2-40B4-BE49-F238E27FC236}">
                  <a16:creationId xmlns:a16="http://schemas.microsoft.com/office/drawing/2014/main" id="{46C9F40A-C8D2-1FD9-7A5B-289F3F8AAF84}"/>
                </a:ext>
              </a:extLst>
            </p:cNvPr>
            <p:cNvSpPr txBox="1"/>
            <p:nvPr/>
          </p:nvSpPr>
          <p:spPr>
            <a:xfrm>
              <a:off x="3922082" y="2098464"/>
              <a:ext cx="177338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متابعة التقدم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697047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1000"/>
                                        <p:tgtEl>
                                          <p:spTgt spid="63"/>
                                        </p:tgtEl>
                                      </p:cBhvr>
                                    </p:animEffect>
                                    <p:anim calcmode="lin" valueType="num">
                                      <p:cBhvr>
                                        <p:cTn id="36" dur="1000" fill="hold"/>
                                        <p:tgtEl>
                                          <p:spTgt spid="63"/>
                                        </p:tgtEl>
                                        <p:attrNameLst>
                                          <p:attrName>ppt_x</p:attrName>
                                        </p:attrNameLst>
                                      </p:cBhvr>
                                      <p:tavLst>
                                        <p:tav tm="0">
                                          <p:val>
                                            <p:strVal val="#ppt_x"/>
                                          </p:val>
                                        </p:tav>
                                        <p:tav tm="100000">
                                          <p:val>
                                            <p:strVal val="#ppt_x"/>
                                          </p:val>
                                        </p:tav>
                                      </p:tavLst>
                                    </p:anim>
                                    <p:anim calcmode="lin" valueType="num">
                                      <p:cBhvr>
                                        <p:cTn id="3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1000"/>
                                        <p:tgtEl>
                                          <p:spTgt spid="69"/>
                                        </p:tgtEl>
                                      </p:cBhvr>
                                    </p:animEffect>
                                    <p:anim calcmode="lin" valueType="num">
                                      <p:cBhvr>
                                        <p:cTn id="43" dur="1000" fill="hold"/>
                                        <p:tgtEl>
                                          <p:spTgt spid="69"/>
                                        </p:tgtEl>
                                        <p:attrNameLst>
                                          <p:attrName>ppt_x</p:attrName>
                                        </p:attrNameLst>
                                      </p:cBhvr>
                                      <p:tavLst>
                                        <p:tav tm="0">
                                          <p:val>
                                            <p:strVal val="#ppt_x"/>
                                          </p:val>
                                        </p:tav>
                                        <p:tav tm="100000">
                                          <p:val>
                                            <p:strVal val="#ppt_x"/>
                                          </p:val>
                                        </p:tav>
                                      </p:tavLst>
                                    </p:anim>
                                    <p:anim calcmode="lin" valueType="num">
                                      <p:cBhvr>
                                        <p:cTn id="44"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B7FA18EC-8C96-8625-44DE-E93FF7BDCFB6}"/>
              </a:ext>
            </a:extLst>
          </p:cNvPr>
          <p:cNvGrpSpPr/>
          <p:nvPr/>
        </p:nvGrpSpPr>
        <p:grpSpPr>
          <a:xfrm>
            <a:off x="4699184" y="2383292"/>
            <a:ext cx="3066456" cy="546444"/>
            <a:chOff x="6407873" y="852105"/>
            <a:chExt cx="4259941" cy="759124"/>
          </a:xfrm>
        </p:grpSpPr>
        <p:grpSp>
          <p:nvGrpSpPr>
            <p:cNvPr id="55" name="Group 54">
              <a:extLst>
                <a:ext uri="{FF2B5EF4-FFF2-40B4-BE49-F238E27FC236}">
                  <a16:creationId xmlns:a16="http://schemas.microsoft.com/office/drawing/2014/main" id="{C2A10D9B-5675-57A1-F196-82DC4B989AAD}"/>
                </a:ext>
              </a:extLst>
            </p:cNvPr>
            <p:cNvGrpSpPr/>
            <p:nvPr/>
          </p:nvGrpSpPr>
          <p:grpSpPr>
            <a:xfrm>
              <a:off x="6407873" y="852105"/>
              <a:ext cx="4259941" cy="759124"/>
              <a:chOff x="6407873" y="852105"/>
              <a:chExt cx="4259941" cy="759124"/>
            </a:xfrm>
          </p:grpSpPr>
          <p:grpSp>
            <p:nvGrpSpPr>
              <p:cNvPr id="57" name="Group 56">
                <a:extLst>
                  <a:ext uri="{FF2B5EF4-FFF2-40B4-BE49-F238E27FC236}">
                    <a16:creationId xmlns:a16="http://schemas.microsoft.com/office/drawing/2014/main" id="{350D2937-F156-4872-7EB7-35C2FA06E344}"/>
                  </a:ext>
                </a:extLst>
              </p:cNvPr>
              <p:cNvGrpSpPr/>
              <p:nvPr/>
            </p:nvGrpSpPr>
            <p:grpSpPr>
              <a:xfrm flipH="1">
                <a:off x="6407873" y="852105"/>
                <a:ext cx="4259941" cy="759124"/>
                <a:chOff x="7660476" y="2680905"/>
                <a:chExt cx="4259941" cy="759124"/>
              </a:xfrm>
            </p:grpSpPr>
            <p:sp>
              <p:nvSpPr>
                <p:cNvPr id="59" name="Freeform: Shape 58">
                  <a:extLst>
                    <a:ext uri="{FF2B5EF4-FFF2-40B4-BE49-F238E27FC236}">
                      <a16:creationId xmlns:a16="http://schemas.microsoft.com/office/drawing/2014/main" id="{475BC0A3-D9C5-A4CE-84AA-3BD4DD00A0C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4211A067-6EA0-44C0-121E-F683AF608DC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37D451C2-8CF6-7DD5-3F8C-E382B53CFA5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8" name="TextBox 31">
                <a:extLst>
                  <a:ext uri="{FF2B5EF4-FFF2-40B4-BE49-F238E27FC236}">
                    <a16:creationId xmlns:a16="http://schemas.microsoft.com/office/drawing/2014/main" id="{36B4EC01-C94C-D232-F018-D4CFE93C9A26}"/>
                  </a:ext>
                </a:extLst>
              </p:cNvPr>
              <p:cNvSpPr txBox="1"/>
              <p:nvPr/>
            </p:nvSpPr>
            <p:spPr>
              <a:xfrm>
                <a:off x="9690852" y="1070085"/>
                <a:ext cx="781583" cy="494007"/>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01</a:t>
                </a:r>
              </a:p>
            </p:txBody>
          </p:sp>
        </p:grpSp>
        <p:sp>
          <p:nvSpPr>
            <p:cNvPr id="56" name="TextBox 55">
              <a:extLst>
                <a:ext uri="{FF2B5EF4-FFF2-40B4-BE49-F238E27FC236}">
                  <a16:creationId xmlns:a16="http://schemas.microsoft.com/office/drawing/2014/main" id="{E26521CF-2D35-C29B-3961-6CF9FF859D95}"/>
                </a:ext>
              </a:extLst>
            </p:cNvPr>
            <p:cNvSpPr txBox="1"/>
            <p:nvPr/>
          </p:nvSpPr>
          <p:spPr>
            <a:xfrm>
              <a:off x="6555155" y="930604"/>
              <a:ext cx="3022623" cy="61221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الهدف الأساسي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3FEF6A1E-49E2-79C5-6392-CFC48B4EDA82}"/>
              </a:ext>
            </a:extLst>
          </p:cNvPr>
          <p:cNvGrpSpPr/>
          <p:nvPr/>
        </p:nvGrpSpPr>
        <p:grpSpPr>
          <a:xfrm>
            <a:off x="4699185" y="3086644"/>
            <a:ext cx="3066456" cy="546445"/>
            <a:chOff x="6407873" y="2054603"/>
            <a:chExt cx="4259941" cy="759125"/>
          </a:xfrm>
        </p:grpSpPr>
        <p:grpSp>
          <p:nvGrpSpPr>
            <p:cNvPr id="63" name="Group 62">
              <a:extLst>
                <a:ext uri="{FF2B5EF4-FFF2-40B4-BE49-F238E27FC236}">
                  <a16:creationId xmlns:a16="http://schemas.microsoft.com/office/drawing/2014/main" id="{BA16EAD4-1EEB-922B-66FF-38F7E512528E}"/>
                </a:ext>
              </a:extLst>
            </p:cNvPr>
            <p:cNvGrpSpPr/>
            <p:nvPr/>
          </p:nvGrpSpPr>
          <p:grpSpPr>
            <a:xfrm>
              <a:off x="6407873" y="2054603"/>
              <a:ext cx="4259941" cy="759125"/>
              <a:chOff x="6407873" y="2054603"/>
              <a:chExt cx="4259941" cy="759125"/>
            </a:xfrm>
          </p:grpSpPr>
          <p:grpSp>
            <p:nvGrpSpPr>
              <p:cNvPr id="65" name="Group 64">
                <a:extLst>
                  <a:ext uri="{FF2B5EF4-FFF2-40B4-BE49-F238E27FC236}">
                    <a16:creationId xmlns:a16="http://schemas.microsoft.com/office/drawing/2014/main" id="{D77B3BC8-29EB-0D80-6849-2F6FACC5F480}"/>
                  </a:ext>
                </a:extLst>
              </p:cNvPr>
              <p:cNvGrpSpPr/>
              <p:nvPr/>
            </p:nvGrpSpPr>
            <p:grpSpPr>
              <a:xfrm flipH="1">
                <a:off x="6407873" y="2054603"/>
                <a:ext cx="4259941" cy="759125"/>
                <a:chOff x="7660476" y="2680904"/>
                <a:chExt cx="4259941" cy="759125"/>
              </a:xfrm>
            </p:grpSpPr>
            <p:sp>
              <p:nvSpPr>
                <p:cNvPr id="67" name="Freeform: Shape 66">
                  <a:extLst>
                    <a:ext uri="{FF2B5EF4-FFF2-40B4-BE49-F238E27FC236}">
                      <a16:creationId xmlns:a16="http://schemas.microsoft.com/office/drawing/2014/main" id="{869B400E-DB1C-5650-1D91-3904582A5B77}"/>
                    </a:ext>
                  </a:extLst>
                </p:cNvPr>
                <p:cNvSpPr/>
                <p:nvPr/>
              </p:nvSpPr>
              <p:spPr>
                <a:xfrm>
                  <a:off x="8637260" y="2680904"/>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B9C35649-BF04-8E2B-7146-9105F9BBFCF6}"/>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8608AE76-D441-232E-C492-E7B53356EAE8}"/>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66" name="TextBox 31">
                <a:extLst>
                  <a:ext uri="{FF2B5EF4-FFF2-40B4-BE49-F238E27FC236}">
                    <a16:creationId xmlns:a16="http://schemas.microsoft.com/office/drawing/2014/main" id="{B738697A-A099-C365-F1D6-27CAEEED805B}"/>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02</a:t>
                </a:r>
              </a:p>
            </p:txBody>
          </p:sp>
        </p:grpSp>
        <p:sp>
          <p:nvSpPr>
            <p:cNvPr id="64" name="TextBox 63">
              <a:extLst>
                <a:ext uri="{FF2B5EF4-FFF2-40B4-BE49-F238E27FC236}">
                  <a16:creationId xmlns:a16="http://schemas.microsoft.com/office/drawing/2014/main" id="{3A028C2C-4B04-4006-EB78-BA585DEC7B37}"/>
                </a:ext>
              </a:extLst>
            </p:cNvPr>
            <p:cNvSpPr txBox="1"/>
            <p:nvPr/>
          </p:nvSpPr>
          <p:spPr>
            <a:xfrm>
              <a:off x="6668408" y="2127355"/>
              <a:ext cx="3022623" cy="380129"/>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النطاق الزمني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74C843D1-3110-13FE-9BCA-925E43FE5411}"/>
              </a:ext>
            </a:extLst>
          </p:cNvPr>
          <p:cNvSpPr txBox="1"/>
          <p:nvPr/>
        </p:nvSpPr>
        <p:spPr>
          <a:xfrm>
            <a:off x="8708020" y="4189675"/>
            <a:ext cx="3181274" cy="1708160"/>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على مؤشرات الأداء قصيرة المدى مثل الإنتاجية، رضا العملاء، وتقليل التكاليف.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2321C5A3-C61A-30D7-F0BC-D6F69771A21D}"/>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9">
            <a:extLst>
              <a:ext uri="{FF2B5EF4-FFF2-40B4-BE49-F238E27FC236}">
                <a16:creationId xmlns:a16="http://schemas.microsoft.com/office/drawing/2014/main" id="{559987A4-D510-C943-2689-92BC4F97C51A}"/>
              </a:ext>
            </a:extLst>
          </p:cNvPr>
          <p:cNvSpPr txBox="1"/>
          <p:nvPr/>
        </p:nvSpPr>
        <p:spPr>
          <a:xfrm>
            <a:off x="373060" y="4189675"/>
            <a:ext cx="3526790" cy="1708160"/>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على مؤشرات الأداء طويلة المدى مثل النمو في الإيرادات، الحصة السوقية، والابتكار.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0">
            <a:extLst>
              <a:ext uri="{FF2B5EF4-FFF2-40B4-BE49-F238E27FC236}">
                <a16:creationId xmlns:a16="http://schemas.microsoft.com/office/drawing/2014/main" id="{FBFDFCC8-EFBD-7A00-8932-B49BAFAC194C}"/>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2" name="Group 11">
            <a:extLst>
              <a:ext uri="{FF2B5EF4-FFF2-40B4-BE49-F238E27FC236}">
                <a16:creationId xmlns:a16="http://schemas.microsoft.com/office/drawing/2014/main" id="{ED3FBBC0-6735-6F98-D03A-4C86CB8F0A68}"/>
              </a:ext>
            </a:extLst>
          </p:cNvPr>
          <p:cNvGrpSpPr/>
          <p:nvPr/>
        </p:nvGrpSpPr>
        <p:grpSpPr>
          <a:xfrm>
            <a:off x="4701224" y="3861415"/>
            <a:ext cx="3064416" cy="546081"/>
            <a:chOff x="6407873" y="3219525"/>
            <a:chExt cx="4259941" cy="759124"/>
          </a:xfrm>
        </p:grpSpPr>
        <p:grpSp>
          <p:nvGrpSpPr>
            <p:cNvPr id="13" name="Group 12">
              <a:extLst>
                <a:ext uri="{FF2B5EF4-FFF2-40B4-BE49-F238E27FC236}">
                  <a16:creationId xmlns:a16="http://schemas.microsoft.com/office/drawing/2014/main" id="{CBF652DF-3014-903D-4E89-7550A00281F4}"/>
                </a:ext>
              </a:extLst>
            </p:cNvPr>
            <p:cNvGrpSpPr/>
            <p:nvPr/>
          </p:nvGrpSpPr>
          <p:grpSpPr>
            <a:xfrm>
              <a:off x="6407873" y="3219525"/>
              <a:ext cx="4259941" cy="759124"/>
              <a:chOff x="6407873" y="3219525"/>
              <a:chExt cx="4259941" cy="759124"/>
            </a:xfrm>
          </p:grpSpPr>
          <p:grpSp>
            <p:nvGrpSpPr>
              <p:cNvPr id="15" name="Group 14">
                <a:extLst>
                  <a:ext uri="{FF2B5EF4-FFF2-40B4-BE49-F238E27FC236}">
                    <a16:creationId xmlns:a16="http://schemas.microsoft.com/office/drawing/2014/main" id="{D0C9892F-1047-17A9-3AB5-F5D1A9631FF0}"/>
                  </a:ext>
                </a:extLst>
              </p:cNvPr>
              <p:cNvGrpSpPr/>
              <p:nvPr/>
            </p:nvGrpSpPr>
            <p:grpSpPr>
              <a:xfrm flipH="1">
                <a:off x="6407873" y="3219525"/>
                <a:ext cx="4259941" cy="759124"/>
                <a:chOff x="7660476" y="2680905"/>
                <a:chExt cx="4259941" cy="759124"/>
              </a:xfrm>
            </p:grpSpPr>
            <p:sp>
              <p:nvSpPr>
                <p:cNvPr id="17" name="Freeform: Shape 16">
                  <a:extLst>
                    <a:ext uri="{FF2B5EF4-FFF2-40B4-BE49-F238E27FC236}">
                      <a16:creationId xmlns:a16="http://schemas.microsoft.com/office/drawing/2014/main" id="{EFB1C19D-F8E0-B2E1-C587-C3F49BF4422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7983FE74-DE35-43E9-3761-B479CCF668D3}"/>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DFBE2651-FF8C-80C9-B552-B438B01B8654}"/>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16" name="TextBox 31">
                <a:extLst>
                  <a:ext uri="{FF2B5EF4-FFF2-40B4-BE49-F238E27FC236}">
                    <a16:creationId xmlns:a16="http://schemas.microsoft.com/office/drawing/2014/main" id="{C58E5F3E-8D71-8262-B23E-BD35BBB98F7C}"/>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03</a:t>
                </a:r>
              </a:p>
            </p:txBody>
          </p:sp>
        </p:grpSp>
        <p:sp>
          <p:nvSpPr>
            <p:cNvPr id="14" name="TextBox 13">
              <a:extLst>
                <a:ext uri="{FF2B5EF4-FFF2-40B4-BE49-F238E27FC236}">
                  <a16:creationId xmlns:a16="http://schemas.microsoft.com/office/drawing/2014/main" id="{93F7B679-57C3-D905-013B-9098A2DEC608}"/>
                </a:ext>
              </a:extLst>
            </p:cNvPr>
            <p:cNvSpPr txBox="1"/>
            <p:nvPr/>
          </p:nvSpPr>
          <p:spPr>
            <a:xfrm>
              <a:off x="6578950" y="3257453"/>
              <a:ext cx="3022623" cy="384036"/>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التركيز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id="{E77A8AAC-2ADC-2532-DB3F-71C25F044ED7}"/>
              </a:ext>
            </a:extLst>
          </p:cNvPr>
          <p:cNvGrpSpPr/>
          <p:nvPr/>
        </p:nvGrpSpPr>
        <p:grpSpPr>
          <a:xfrm>
            <a:off x="3998838" y="4708256"/>
            <a:ext cx="4462179" cy="941601"/>
            <a:chOff x="6407873" y="4422023"/>
            <a:chExt cx="4259941" cy="898926"/>
          </a:xfrm>
        </p:grpSpPr>
        <p:grpSp>
          <p:nvGrpSpPr>
            <p:cNvPr id="79" name="Group 78">
              <a:extLst>
                <a:ext uri="{FF2B5EF4-FFF2-40B4-BE49-F238E27FC236}">
                  <a16:creationId xmlns:a16="http://schemas.microsoft.com/office/drawing/2014/main" id="{0071E949-6B86-7667-4F53-55428CD2BB13}"/>
                </a:ext>
              </a:extLst>
            </p:cNvPr>
            <p:cNvGrpSpPr/>
            <p:nvPr/>
          </p:nvGrpSpPr>
          <p:grpSpPr>
            <a:xfrm>
              <a:off x="6407873" y="4422023"/>
              <a:ext cx="4259941" cy="759124"/>
              <a:chOff x="6407873" y="4422023"/>
              <a:chExt cx="4259941" cy="759124"/>
            </a:xfrm>
          </p:grpSpPr>
          <p:grpSp>
            <p:nvGrpSpPr>
              <p:cNvPr id="81" name="Group 80">
                <a:extLst>
                  <a:ext uri="{FF2B5EF4-FFF2-40B4-BE49-F238E27FC236}">
                    <a16:creationId xmlns:a16="http://schemas.microsoft.com/office/drawing/2014/main" id="{BABDC081-DE3B-ED03-9C74-ADBA9E3A55BC}"/>
                  </a:ext>
                </a:extLst>
              </p:cNvPr>
              <p:cNvGrpSpPr/>
              <p:nvPr/>
            </p:nvGrpSpPr>
            <p:grpSpPr>
              <a:xfrm flipH="1">
                <a:off x="6407873" y="4422023"/>
                <a:ext cx="4259941" cy="759124"/>
                <a:chOff x="7660476" y="2680905"/>
                <a:chExt cx="4259941" cy="759124"/>
              </a:xfrm>
            </p:grpSpPr>
            <p:sp>
              <p:nvSpPr>
                <p:cNvPr id="83" name="Freeform: Shape 82">
                  <a:extLst>
                    <a:ext uri="{FF2B5EF4-FFF2-40B4-BE49-F238E27FC236}">
                      <a16:creationId xmlns:a16="http://schemas.microsoft.com/office/drawing/2014/main" id="{10E29103-BD4B-8FD3-AFC1-B6A370176542}"/>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33BB07B4-A30D-7613-F72C-6D4FE83AB281}"/>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7E7350D1-6069-71CE-A52E-D7AD1DF0D3A1}"/>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82" name="TextBox 31">
                <a:extLst>
                  <a:ext uri="{FF2B5EF4-FFF2-40B4-BE49-F238E27FC236}">
                    <a16:creationId xmlns:a16="http://schemas.microsoft.com/office/drawing/2014/main" id="{DC30E6C5-E4F6-E132-4648-D8849D0074D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04</a:t>
                </a:r>
              </a:p>
            </p:txBody>
          </p:sp>
        </p:grpSp>
        <p:sp>
          <p:nvSpPr>
            <p:cNvPr id="80" name="TextBox 79">
              <a:extLst>
                <a:ext uri="{FF2B5EF4-FFF2-40B4-BE49-F238E27FC236}">
                  <a16:creationId xmlns:a16="http://schemas.microsoft.com/office/drawing/2014/main" id="{44B77804-37E1-B185-CECF-EB6B493AF93D}"/>
                </a:ext>
              </a:extLst>
            </p:cNvPr>
            <p:cNvSpPr txBox="1"/>
            <p:nvPr/>
          </p:nvSpPr>
          <p:spPr>
            <a:xfrm>
              <a:off x="6607459" y="4526746"/>
              <a:ext cx="3022623" cy="794203"/>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المؤشرات المستخدمة</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918494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1" name="TextBox 10">
            <a:extLst>
              <a:ext uri="{FF2B5EF4-FFF2-40B4-BE49-F238E27FC236}">
                <a16:creationId xmlns:a16="http://schemas.microsoft.com/office/drawing/2014/main" id="{7000BF2C-3502-FB8B-30D8-036E2598FB04}"/>
              </a:ext>
            </a:extLst>
          </p:cNvPr>
          <p:cNvSpPr txBox="1"/>
          <p:nvPr/>
        </p:nvSpPr>
        <p:spPr>
          <a:xfrm>
            <a:off x="5101389" y="3128918"/>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الشركة: مؤسسة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"ABC"  </a:t>
            </a:r>
          </a:p>
        </p:txBody>
      </p:sp>
      <p:sp>
        <p:nvSpPr>
          <p:cNvPr id="12" name="TextBox 11">
            <a:extLst>
              <a:ext uri="{FF2B5EF4-FFF2-40B4-BE49-F238E27FC236}">
                <a16:creationId xmlns:a16="http://schemas.microsoft.com/office/drawing/2014/main" id="{BA5826DE-3112-95C1-6EBC-75FFEA9751F5}"/>
              </a:ext>
            </a:extLst>
          </p:cNvPr>
          <p:cNvSpPr txBox="1"/>
          <p:nvPr/>
        </p:nvSpPr>
        <p:spPr>
          <a:xfrm>
            <a:off x="5101389" y="4043318"/>
            <a:ext cx="611204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الهدف: تقليل وقت تسليم الطلبات من 7 أيام إلى 3 أيام في غضون 6 أشهر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pic>
        <p:nvPicPr>
          <p:cNvPr id="14" name="Picture 13">
            <a:extLst>
              <a:ext uri="{FF2B5EF4-FFF2-40B4-BE49-F238E27FC236}">
                <a16:creationId xmlns:a16="http://schemas.microsoft.com/office/drawing/2014/main" id="{54FF9ABD-0957-F479-99E6-C99D7018470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584225" y="2571500"/>
            <a:ext cx="4382112" cy="2943636"/>
          </a:xfrm>
          <a:prstGeom prst="rect">
            <a:avLst/>
          </a:prstGeom>
        </p:spPr>
      </p:pic>
    </p:spTree>
    <p:extLst>
      <p:ext uri="{BB962C8B-B14F-4D97-AF65-F5344CB8AC3E}">
        <p14:creationId xmlns:p14="http://schemas.microsoft.com/office/powerpoint/2010/main" val="1756549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المراجعة الدورية في 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1" name="TextBox 10">
            <a:extLst>
              <a:ext uri="{FF2B5EF4-FFF2-40B4-BE49-F238E27FC236}">
                <a16:creationId xmlns:a16="http://schemas.microsoft.com/office/drawing/2014/main" id="{7000BF2C-3502-FB8B-30D8-036E2598FB04}"/>
              </a:ext>
            </a:extLst>
          </p:cNvPr>
          <p:cNvSpPr txBox="1"/>
          <p:nvPr/>
        </p:nvSpPr>
        <p:spPr>
          <a:xfrm>
            <a:off x="5790148" y="2806364"/>
            <a:ext cx="6112042" cy="2816156"/>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المراجعة الدورية هي عملية مستمرة تقوم بها المؤسسات لتقييم أدائها على فترات زمنية محددة (شهرية، ربع سنوية، سنوية) بهدف مراقبة التقدم نحو تحقيق الأهداف وتحسين الكفاءة. تُعد المراجعة الدورية أداة مهمة لضمان سير العمل بطريقة تتماشى مع الخطط الاستراتيجية ومعالجة الانحرافات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 name="Picture 1">
            <a:extLst>
              <a:ext uri="{FF2B5EF4-FFF2-40B4-BE49-F238E27FC236}">
                <a16:creationId xmlns:a16="http://schemas.microsoft.com/office/drawing/2014/main" id="{AD66CC88-FE2A-0C16-7D50-FEB4902530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6110" y="3114946"/>
            <a:ext cx="4673242" cy="2944845"/>
          </a:xfrm>
          <a:prstGeom prst="rect">
            <a:avLst/>
          </a:prstGeom>
          <a:noFill/>
          <a:ln>
            <a:noFill/>
          </a:ln>
        </p:spPr>
      </p:pic>
    </p:spTree>
    <p:extLst>
      <p:ext uri="{BB962C8B-B14F-4D97-AF65-F5344CB8AC3E}">
        <p14:creationId xmlns:p14="http://schemas.microsoft.com/office/powerpoint/2010/main" val="2554280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المراجعة الدورية في 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 name="Group 2">
            <a:extLst>
              <a:ext uri="{FF2B5EF4-FFF2-40B4-BE49-F238E27FC236}">
                <a16:creationId xmlns:a16="http://schemas.microsoft.com/office/drawing/2014/main" id="{56260C0F-7EE2-860E-0E1B-8853361B93FE}"/>
              </a:ext>
            </a:extLst>
          </p:cNvPr>
          <p:cNvGrpSpPr/>
          <p:nvPr/>
        </p:nvGrpSpPr>
        <p:grpSpPr>
          <a:xfrm>
            <a:off x="9813343" y="2024304"/>
            <a:ext cx="2012065" cy="3211479"/>
            <a:chOff x="9813343" y="2024304"/>
            <a:chExt cx="2012065" cy="3211479"/>
          </a:xfrm>
        </p:grpSpPr>
        <p:grpSp>
          <p:nvGrpSpPr>
            <p:cNvPr id="5" name="Group 4">
              <a:extLst>
                <a:ext uri="{FF2B5EF4-FFF2-40B4-BE49-F238E27FC236}">
                  <a16:creationId xmlns:a16="http://schemas.microsoft.com/office/drawing/2014/main" id="{83A46CBC-AF1A-78B2-A308-E7DFAEDFE2E7}"/>
                </a:ext>
              </a:extLst>
            </p:cNvPr>
            <p:cNvGrpSpPr/>
            <p:nvPr/>
          </p:nvGrpSpPr>
          <p:grpSpPr>
            <a:xfrm>
              <a:off x="9813343" y="2024304"/>
              <a:ext cx="2012065" cy="3211479"/>
              <a:chOff x="9813343" y="2227504"/>
              <a:chExt cx="2012065" cy="3211479"/>
            </a:xfrm>
          </p:grpSpPr>
          <p:sp>
            <p:nvSpPr>
              <p:cNvPr id="9" name="TextBox 8">
                <a:extLst>
                  <a:ext uri="{FF2B5EF4-FFF2-40B4-BE49-F238E27FC236}">
                    <a16:creationId xmlns:a16="http://schemas.microsoft.com/office/drawing/2014/main" id="{6ECCA2D9-F487-1DC1-1256-458992CD2749}"/>
                  </a:ext>
                </a:extLst>
              </p:cNvPr>
              <p:cNvSpPr txBox="1"/>
              <p:nvPr/>
            </p:nvSpPr>
            <p:spPr>
              <a:xfrm>
                <a:off x="9813343" y="5004249"/>
                <a:ext cx="201206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قياس التقدم نحو الأهداف</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0" name="Shape">
                <a:extLst>
                  <a:ext uri="{FF2B5EF4-FFF2-40B4-BE49-F238E27FC236}">
                    <a16:creationId xmlns:a16="http://schemas.microsoft.com/office/drawing/2014/main" id="{C3A6993F-B592-3509-935E-DCCC8704C2F6}"/>
                  </a:ext>
                </a:extLst>
              </p:cNvPr>
              <p:cNvSpPr/>
              <p:nvPr/>
            </p:nvSpPr>
            <p:spPr>
              <a:xfrm>
                <a:off x="9969959" y="2227504"/>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12" name="Shape">
                <a:extLst>
                  <a:ext uri="{FF2B5EF4-FFF2-40B4-BE49-F238E27FC236}">
                    <a16:creationId xmlns:a16="http://schemas.microsoft.com/office/drawing/2014/main" id="{E8E0BF9F-B34F-236B-1D86-64D3F02BF802}"/>
                  </a:ext>
                </a:extLst>
              </p:cNvPr>
              <p:cNvSpPr/>
              <p:nvPr/>
            </p:nvSpPr>
            <p:spPr>
              <a:xfrm>
                <a:off x="10265626" y="2458711"/>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8" name="Graphic 80" descr="List with solid fill">
              <a:extLst>
                <a:ext uri="{FF2B5EF4-FFF2-40B4-BE49-F238E27FC236}">
                  <a16:creationId xmlns:a16="http://schemas.microsoft.com/office/drawing/2014/main" id="{733750D0-5C0E-5D01-727D-3BEAD7432FC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17816" y="2450665"/>
              <a:ext cx="650875" cy="650875"/>
            </a:xfrm>
            <a:prstGeom prst="rect">
              <a:avLst/>
            </a:prstGeom>
          </p:spPr>
        </p:pic>
      </p:grpSp>
      <p:grpSp>
        <p:nvGrpSpPr>
          <p:cNvPr id="13" name="Group 12">
            <a:extLst>
              <a:ext uri="{FF2B5EF4-FFF2-40B4-BE49-F238E27FC236}">
                <a16:creationId xmlns:a16="http://schemas.microsoft.com/office/drawing/2014/main" id="{DDF26D9C-3CB9-997B-C105-F3D52553C766}"/>
              </a:ext>
            </a:extLst>
          </p:cNvPr>
          <p:cNvGrpSpPr/>
          <p:nvPr/>
        </p:nvGrpSpPr>
        <p:grpSpPr>
          <a:xfrm>
            <a:off x="7958165" y="3430757"/>
            <a:ext cx="2570272" cy="2942838"/>
            <a:chOff x="7958165" y="3430757"/>
            <a:chExt cx="2570272" cy="2942838"/>
          </a:xfrm>
        </p:grpSpPr>
        <p:grpSp>
          <p:nvGrpSpPr>
            <p:cNvPr id="14" name="Group 13">
              <a:extLst>
                <a:ext uri="{FF2B5EF4-FFF2-40B4-BE49-F238E27FC236}">
                  <a16:creationId xmlns:a16="http://schemas.microsoft.com/office/drawing/2014/main" id="{7BD15619-5FC2-AD2B-8811-6C96E76258B5}"/>
                </a:ext>
              </a:extLst>
            </p:cNvPr>
            <p:cNvGrpSpPr/>
            <p:nvPr/>
          </p:nvGrpSpPr>
          <p:grpSpPr>
            <a:xfrm>
              <a:off x="7958165" y="3430757"/>
              <a:ext cx="2570272" cy="2942838"/>
              <a:chOff x="7958165" y="3633957"/>
              <a:chExt cx="2570272" cy="2942838"/>
            </a:xfrm>
          </p:grpSpPr>
          <p:sp>
            <p:nvSpPr>
              <p:cNvPr id="16" name="TextBox 15">
                <a:extLst>
                  <a:ext uri="{FF2B5EF4-FFF2-40B4-BE49-F238E27FC236}">
                    <a16:creationId xmlns:a16="http://schemas.microsoft.com/office/drawing/2014/main" id="{90C4EE57-9252-2C14-3A29-1C8B17DD700B}"/>
                  </a:ext>
                </a:extLst>
              </p:cNvPr>
              <p:cNvSpPr txBox="1"/>
              <p:nvPr/>
            </p:nvSpPr>
            <p:spPr>
              <a:xfrm>
                <a:off x="7958165" y="6142061"/>
                <a:ext cx="2570272"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الكشف عن الانحرافات والتحديات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17" name="Group 16">
                <a:extLst>
                  <a:ext uri="{FF2B5EF4-FFF2-40B4-BE49-F238E27FC236}">
                    <a16:creationId xmlns:a16="http://schemas.microsoft.com/office/drawing/2014/main" id="{357FF4AE-CB45-2371-1D41-0B657DF0DE67}"/>
                  </a:ext>
                </a:extLst>
              </p:cNvPr>
              <p:cNvGrpSpPr/>
              <p:nvPr/>
            </p:nvGrpSpPr>
            <p:grpSpPr>
              <a:xfrm>
                <a:off x="8393026" y="3633957"/>
                <a:ext cx="1700550" cy="2470887"/>
                <a:chOff x="8393026" y="3633957"/>
                <a:chExt cx="1700550" cy="2470887"/>
              </a:xfrm>
            </p:grpSpPr>
            <p:sp>
              <p:nvSpPr>
                <p:cNvPr id="18" name="Shape">
                  <a:extLst>
                    <a:ext uri="{FF2B5EF4-FFF2-40B4-BE49-F238E27FC236}">
                      <a16:creationId xmlns:a16="http://schemas.microsoft.com/office/drawing/2014/main" id="{2FF0A5FC-B24E-8481-087A-593DDD31B9C8}"/>
                    </a:ext>
                  </a:extLst>
                </p:cNvPr>
                <p:cNvSpPr/>
                <p:nvPr/>
              </p:nvSpPr>
              <p:spPr>
                <a:xfrm>
                  <a:off x="8393026" y="3633957"/>
                  <a:ext cx="1700550" cy="2470887"/>
                </a:xfrm>
                <a:custGeom>
                  <a:avLst/>
                  <a:gdLst/>
                  <a:ahLst/>
                  <a:cxnLst>
                    <a:cxn ang="0">
                      <a:pos x="wd2" y="hd2"/>
                    </a:cxn>
                    <a:cxn ang="5400000">
                      <a:pos x="wd2" y="hd2"/>
                    </a:cxn>
                    <a:cxn ang="10800000">
                      <a:pos x="wd2" y="hd2"/>
                    </a:cxn>
                    <a:cxn ang="16200000">
                      <a:pos x="wd2" y="hd2"/>
                    </a:cxn>
                  </a:cxnLst>
                  <a:rect l="0" t="0" r="r" b="b"/>
                  <a:pathLst>
                    <a:path w="21600" h="21554" extrusionOk="0">
                      <a:moveTo>
                        <a:pt x="17864" y="855"/>
                      </a:moveTo>
                      <a:cubicBezTo>
                        <a:pt x="16240" y="1970"/>
                        <a:pt x="13696" y="1970"/>
                        <a:pt x="12072" y="855"/>
                      </a:cubicBezTo>
                      <a:lnTo>
                        <a:pt x="11585" y="520"/>
                      </a:lnTo>
                      <a:cubicBezTo>
                        <a:pt x="11260" y="297"/>
                        <a:pt x="10719" y="297"/>
                        <a:pt x="10394" y="520"/>
                      </a:cubicBezTo>
                      <a:lnTo>
                        <a:pt x="9636" y="1041"/>
                      </a:lnTo>
                      <a:cubicBezTo>
                        <a:pt x="8012" y="2156"/>
                        <a:pt x="5468" y="2156"/>
                        <a:pt x="3844" y="1041"/>
                      </a:cubicBezTo>
                      <a:lnTo>
                        <a:pt x="2490" y="112"/>
                      </a:lnTo>
                      <a:lnTo>
                        <a:pt x="0" y="1822"/>
                      </a:lnTo>
                      <a:lnTo>
                        <a:pt x="1353" y="2751"/>
                      </a:lnTo>
                      <a:cubicBezTo>
                        <a:pt x="2977" y="3866"/>
                        <a:pt x="2977" y="5614"/>
                        <a:pt x="1353" y="6729"/>
                      </a:cubicBezTo>
                      <a:lnTo>
                        <a:pt x="1083" y="6915"/>
                      </a:lnTo>
                      <a:cubicBezTo>
                        <a:pt x="758" y="7138"/>
                        <a:pt x="758" y="7510"/>
                        <a:pt x="1083" y="7733"/>
                      </a:cubicBezTo>
                      <a:lnTo>
                        <a:pt x="10340" y="14090"/>
                      </a:lnTo>
                      <a:cubicBezTo>
                        <a:pt x="10448" y="14165"/>
                        <a:pt x="10556" y="14202"/>
                        <a:pt x="10665" y="14239"/>
                      </a:cubicBezTo>
                      <a:lnTo>
                        <a:pt x="10665" y="19704"/>
                      </a:lnTo>
                      <a:cubicBezTo>
                        <a:pt x="10610" y="19741"/>
                        <a:pt x="10556" y="19741"/>
                        <a:pt x="10502" y="19778"/>
                      </a:cubicBezTo>
                      <a:lnTo>
                        <a:pt x="9744" y="20299"/>
                      </a:lnTo>
                      <a:cubicBezTo>
                        <a:pt x="9474" y="20485"/>
                        <a:pt x="9474" y="20745"/>
                        <a:pt x="9744" y="20894"/>
                      </a:cubicBezTo>
                      <a:lnTo>
                        <a:pt x="10502" y="21414"/>
                      </a:lnTo>
                      <a:cubicBezTo>
                        <a:pt x="10773" y="21600"/>
                        <a:pt x="11152" y="21600"/>
                        <a:pt x="11368" y="21414"/>
                      </a:cubicBezTo>
                      <a:lnTo>
                        <a:pt x="12126" y="20894"/>
                      </a:lnTo>
                      <a:cubicBezTo>
                        <a:pt x="12397" y="20708"/>
                        <a:pt x="12397" y="20447"/>
                        <a:pt x="12126" y="20299"/>
                      </a:cubicBezTo>
                      <a:lnTo>
                        <a:pt x="11368" y="19778"/>
                      </a:lnTo>
                      <a:cubicBezTo>
                        <a:pt x="11314" y="19741"/>
                        <a:pt x="11260" y="19704"/>
                        <a:pt x="11206" y="19704"/>
                      </a:cubicBezTo>
                      <a:lnTo>
                        <a:pt x="11206" y="14239"/>
                      </a:lnTo>
                      <a:cubicBezTo>
                        <a:pt x="11314" y="14202"/>
                        <a:pt x="11422" y="14165"/>
                        <a:pt x="11531" y="14090"/>
                      </a:cubicBezTo>
                      <a:lnTo>
                        <a:pt x="20788" y="7733"/>
                      </a:lnTo>
                      <a:cubicBezTo>
                        <a:pt x="21113" y="7510"/>
                        <a:pt x="21113" y="7138"/>
                        <a:pt x="20788" y="6915"/>
                      </a:cubicBezTo>
                      <a:lnTo>
                        <a:pt x="20301" y="6580"/>
                      </a:lnTo>
                      <a:cubicBezTo>
                        <a:pt x="18677" y="5465"/>
                        <a:pt x="18677" y="3718"/>
                        <a:pt x="20301" y="2602"/>
                      </a:cubicBezTo>
                      <a:lnTo>
                        <a:pt x="21600" y="1710"/>
                      </a:lnTo>
                      <a:lnTo>
                        <a:pt x="19110" y="0"/>
                      </a:lnTo>
                      <a:lnTo>
                        <a:pt x="17864" y="855"/>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19" name="Shape">
                  <a:extLst>
                    <a:ext uri="{FF2B5EF4-FFF2-40B4-BE49-F238E27FC236}">
                      <a16:creationId xmlns:a16="http://schemas.microsoft.com/office/drawing/2014/main" id="{9B73EE4C-2B64-BA5E-23C2-0CCD6D5BD483}"/>
                    </a:ext>
                  </a:extLst>
                </p:cNvPr>
                <p:cNvSpPr/>
                <p:nvPr/>
              </p:nvSpPr>
              <p:spPr>
                <a:xfrm>
                  <a:off x="8703084" y="3896464"/>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91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sp>
          <p:nvSpPr>
            <p:cNvPr id="15" name="Freeform: Shape 14">
              <a:extLst>
                <a:ext uri="{FF2B5EF4-FFF2-40B4-BE49-F238E27FC236}">
                  <a16:creationId xmlns:a16="http://schemas.microsoft.com/office/drawing/2014/main" id="{A22FC63A-E765-8F3B-58D1-D904B2287612}"/>
                </a:ext>
              </a:extLst>
            </p:cNvPr>
            <p:cNvSpPr/>
            <p:nvPr/>
          </p:nvSpPr>
          <p:spPr>
            <a:xfrm>
              <a:off x="9002620" y="4064147"/>
              <a:ext cx="409760" cy="410277"/>
            </a:xfrm>
            <a:custGeom>
              <a:avLst/>
              <a:gdLst>
                <a:gd name="connsiteX0" fmla="*/ 493423 w 603431"/>
                <a:gd name="connsiteY0" fmla="*/ 417923 h 604193"/>
                <a:gd name="connsiteX1" fmla="*/ 446140 w 603431"/>
                <a:gd name="connsiteY1" fmla="*/ 403433 h 604193"/>
                <a:gd name="connsiteX2" fmla="*/ 411822 w 603431"/>
                <a:gd name="connsiteY2" fmla="*/ 369877 h 604193"/>
                <a:gd name="connsiteX3" fmla="*/ 459104 w 603431"/>
                <a:gd name="connsiteY3" fmla="*/ 231080 h 604193"/>
                <a:gd name="connsiteX4" fmla="*/ 230317 w 603431"/>
                <a:gd name="connsiteY4" fmla="*/ 4 h 604193"/>
                <a:gd name="connsiteX5" fmla="*/ 4 w 603431"/>
                <a:gd name="connsiteY5" fmla="*/ 228792 h 604193"/>
                <a:gd name="connsiteX6" fmla="*/ 228792 w 603431"/>
                <a:gd name="connsiteY6" fmla="*/ 459104 h 604193"/>
                <a:gd name="connsiteX7" fmla="*/ 369115 w 603431"/>
                <a:gd name="connsiteY7" fmla="*/ 411822 h 604193"/>
                <a:gd name="connsiteX8" fmla="*/ 402670 w 603431"/>
                <a:gd name="connsiteY8" fmla="*/ 445377 h 604193"/>
                <a:gd name="connsiteX9" fmla="*/ 417160 w 603431"/>
                <a:gd name="connsiteY9" fmla="*/ 493423 h 604193"/>
                <a:gd name="connsiteX10" fmla="*/ 512488 w 603431"/>
                <a:gd name="connsiteY10" fmla="*/ 588751 h 604193"/>
                <a:gd name="connsiteX11" fmla="*/ 587988 w 603431"/>
                <a:gd name="connsiteY11" fmla="*/ 588751 h 604193"/>
                <a:gd name="connsiteX12" fmla="*/ 587988 w 603431"/>
                <a:gd name="connsiteY12" fmla="*/ 513251 h 604193"/>
                <a:gd name="connsiteX13" fmla="*/ 493423 w 603431"/>
                <a:gd name="connsiteY13" fmla="*/ 417923 h 604193"/>
                <a:gd name="connsiteX14" fmla="*/ 230317 w 603431"/>
                <a:gd name="connsiteY14" fmla="*/ 413347 h 604193"/>
                <a:gd name="connsiteX15" fmla="*/ 47287 w 603431"/>
                <a:gd name="connsiteY15" fmla="*/ 230317 h 604193"/>
                <a:gd name="connsiteX16" fmla="*/ 230317 w 603431"/>
                <a:gd name="connsiteY16" fmla="*/ 47287 h 604193"/>
                <a:gd name="connsiteX17" fmla="*/ 413347 w 603431"/>
                <a:gd name="connsiteY17" fmla="*/ 230317 h 604193"/>
                <a:gd name="connsiteX18" fmla="*/ 230317 w 603431"/>
                <a:gd name="connsiteY18" fmla="*/ 413347 h 604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3431" h="604193">
                  <a:moveTo>
                    <a:pt x="493423" y="417923"/>
                  </a:moveTo>
                  <a:cubicBezTo>
                    <a:pt x="481221" y="405721"/>
                    <a:pt x="462918" y="399620"/>
                    <a:pt x="446140" y="403433"/>
                  </a:cubicBezTo>
                  <a:lnTo>
                    <a:pt x="411822" y="369877"/>
                  </a:lnTo>
                  <a:cubicBezTo>
                    <a:pt x="442327" y="330221"/>
                    <a:pt x="459104" y="281413"/>
                    <a:pt x="459104" y="231080"/>
                  </a:cubicBezTo>
                  <a:cubicBezTo>
                    <a:pt x="459867" y="103721"/>
                    <a:pt x="356913" y="767"/>
                    <a:pt x="230317" y="4"/>
                  </a:cubicBezTo>
                  <a:cubicBezTo>
                    <a:pt x="103721" y="-758"/>
                    <a:pt x="767" y="102196"/>
                    <a:pt x="4" y="228792"/>
                  </a:cubicBezTo>
                  <a:cubicBezTo>
                    <a:pt x="-758" y="355387"/>
                    <a:pt x="102196" y="458342"/>
                    <a:pt x="228792" y="459104"/>
                  </a:cubicBezTo>
                  <a:cubicBezTo>
                    <a:pt x="279125" y="459104"/>
                    <a:pt x="328696" y="442327"/>
                    <a:pt x="369115" y="411822"/>
                  </a:cubicBezTo>
                  <a:lnTo>
                    <a:pt x="402670" y="445377"/>
                  </a:lnTo>
                  <a:cubicBezTo>
                    <a:pt x="399620" y="462918"/>
                    <a:pt x="404958" y="480458"/>
                    <a:pt x="417160" y="493423"/>
                  </a:cubicBezTo>
                  <a:lnTo>
                    <a:pt x="512488" y="588751"/>
                  </a:lnTo>
                  <a:cubicBezTo>
                    <a:pt x="533079" y="609342"/>
                    <a:pt x="567397" y="609342"/>
                    <a:pt x="587988" y="588751"/>
                  </a:cubicBezTo>
                  <a:cubicBezTo>
                    <a:pt x="608579" y="568160"/>
                    <a:pt x="608579" y="533842"/>
                    <a:pt x="587988" y="513251"/>
                  </a:cubicBezTo>
                  <a:lnTo>
                    <a:pt x="493423" y="417923"/>
                  </a:lnTo>
                  <a:close/>
                  <a:moveTo>
                    <a:pt x="230317" y="413347"/>
                  </a:moveTo>
                  <a:cubicBezTo>
                    <a:pt x="128888" y="413347"/>
                    <a:pt x="47287" y="331746"/>
                    <a:pt x="47287" y="230317"/>
                  </a:cubicBezTo>
                  <a:cubicBezTo>
                    <a:pt x="47287" y="128888"/>
                    <a:pt x="128888" y="47287"/>
                    <a:pt x="230317" y="47287"/>
                  </a:cubicBezTo>
                  <a:cubicBezTo>
                    <a:pt x="331746" y="47287"/>
                    <a:pt x="413347" y="128888"/>
                    <a:pt x="413347" y="230317"/>
                  </a:cubicBezTo>
                  <a:cubicBezTo>
                    <a:pt x="413347" y="330983"/>
                    <a:pt x="330983" y="413347"/>
                    <a:pt x="230317" y="413347"/>
                  </a:cubicBezTo>
                  <a:close/>
                </a:path>
              </a:pathLst>
            </a:custGeom>
            <a:solidFill>
              <a:schemeClr val="tx1">
                <a:lumMod val="75000"/>
                <a:lumOff val="25000"/>
              </a:schemeClr>
            </a:solidFill>
            <a:ln w="7541" cap="flat">
              <a:noFill/>
              <a:prstDash val="solid"/>
              <a:miter/>
            </a:ln>
          </p:spPr>
          <p:txBody>
            <a:bodyPr rtlCol="0" anchor="ctr"/>
            <a:lstStyle/>
            <a:p>
              <a:endParaRPr lang="en-US" dirty="0"/>
            </a:p>
          </p:txBody>
        </p:sp>
      </p:grpSp>
      <p:grpSp>
        <p:nvGrpSpPr>
          <p:cNvPr id="22" name="Group 21">
            <a:extLst>
              <a:ext uri="{FF2B5EF4-FFF2-40B4-BE49-F238E27FC236}">
                <a16:creationId xmlns:a16="http://schemas.microsoft.com/office/drawing/2014/main" id="{5F089195-868B-8E92-72F8-5CB82DA69443}"/>
              </a:ext>
            </a:extLst>
          </p:cNvPr>
          <p:cNvGrpSpPr/>
          <p:nvPr/>
        </p:nvGrpSpPr>
        <p:grpSpPr>
          <a:xfrm>
            <a:off x="6829108" y="1981684"/>
            <a:ext cx="1839442" cy="3271591"/>
            <a:chOff x="6829108" y="1981684"/>
            <a:chExt cx="1839442" cy="3271591"/>
          </a:xfrm>
        </p:grpSpPr>
        <p:grpSp>
          <p:nvGrpSpPr>
            <p:cNvPr id="30" name="Group 29">
              <a:extLst>
                <a:ext uri="{FF2B5EF4-FFF2-40B4-BE49-F238E27FC236}">
                  <a16:creationId xmlns:a16="http://schemas.microsoft.com/office/drawing/2014/main" id="{CA01399F-2C08-DABB-C7F9-999B6E7ABB6F}"/>
                </a:ext>
              </a:extLst>
            </p:cNvPr>
            <p:cNvGrpSpPr/>
            <p:nvPr/>
          </p:nvGrpSpPr>
          <p:grpSpPr>
            <a:xfrm>
              <a:off x="6829108" y="1981684"/>
              <a:ext cx="1839442" cy="3271591"/>
              <a:chOff x="6829108" y="2184884"/>
              <a:chExt cx="1839442" cy="3271591"/>
            </a:xfrm>
          </p:grpSpPr>
          <p:sp>
            <p:nvSpPr>
              <p:cNvPr id="32" name="TextBox 31">
                <a:extLst>
                  <a:ext uri="{FF2B5EF4-FFF2-40B4-BE49-F238E27FC236}">
                    <a16:creationId xmlns:a16="http://schemas.microsoft.com/office/drawing/2014/main" id="{18DEBC3B-1BE7-767D-5023-1CC9927C64F9}"/>
                  </a:ext>
                </a:extLst>
              </p:cNvPr>
              <p:cNvSpPr txBox="1"/>
              <p:nvPr/>
            </p:nvSpPr>
            <p:spPr>
              <a:xfrm>
                <a:off x="6829108" y="4667798"/>
                <a:ext cx="1839442" cy="788677"/>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اتخاذ القرارات المبنية على البيانات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Shape">
                <a:extLst>
                  <a:ext uri="{FF2B5EF4-FFF2-40B4-BE49-F238E27FC236}">
                    <a16:creationId xmlns:a16="http://schemas.microsoft.com/office/drawing/2014/main" id="{A43AA3A4-F09C-79C0-7680-A495B155D369}"/>
                  </a:ext>
                </a:extLst>
              </p:cNvPr>
              <p:cNvSpPr/>
              <p:nvPr/>
            </p:nvSpPr>
            <p:spPr>
              <a:xfrm>
                <a:off x="6901330" y="2184884"/>
                <a:ext cx="1645134"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93" y="11647"/>
                    </a:moveTo>
                    <a:cubicBezTo>
                      <a:pt x="18914" y="10518"/>
                      <a:pt x="18914" y="8750"/>
                      <a:pt x="20593" y="7621"/>
                    </a:cubicBezTo>
                    <a:lnTo>
                      <a:pt x="20873" y="7432"/>
                    </a:lnTo>
                    <a:cubicBezTo>
                      <a:pt x="21208" y="7207"/>
                      <a:pt x="21208" y="6830"/>
                      <a:pt x="20873" y="6605"/>
                    </a:cubicBezTo>
                    <a:lnTo>
                      <a:pt x="11304" y="170"/>
                    </a:lnTo>
                    <a:cubicBezTo>
                      <a:pt x="10968" y="-56"/>
                      <a:pt x="10408" y="-56"/>
                      <a:pt x="10073" y="170"/>
                    </a:cubicBezTo>
                    <a:lnTo>
                      <a:pt x="504" y="6605"/>
                    </a:lnTo>
                    <a:cubicBezTo>
                      <a:pt x="168" y="6830"/>
                      <a:pt x="168" y="7207"/>
                      <a:pt x="504" y="7432"/>
                    </a:cubicBezTo>
                    <a:lnTo>
                      <a:pt x="1007" y="7771"/>
                    </a:lnTo>
                    <a:cubicBezTo>
                      <a:pt x="2686" y="8900"/>
                      <a:pt x="2686" y="10669"/>
                      <a:pt x="1007" y="11798"/>
                    </a:cubicBezTo>
                    <a:lnTo>
                      <a:pt x="0" y="12475"/>
                    </a:lnTo>
                    <a:lnTo>
                      <a:pt x="2574" y="14206"/>
                    </a:lnTo>
                    <a:lnTo>
                      <a:pt x="3581" y="13529"/>
                    </a:lnTo>
                    <a:cubicBezTo>
                      <a:pt x="5260" y="12400"/>
                      <a:pt x="7890" y="12400"/>
                      <a:pt x="9569" y="13529"/>
                    </a:cubicBezTo>
                    <a:lnTo>
                      <a:pt x="10073" y="13867"/>
                    </a:lnTo>
                    <a:cubicBezTo>
                      <a:pt x="10184" y="13943"/>
                      <a:pt x="10296" y="13980"/>
                      <a:pt x="10408" y="14018"/>
                    </a:cubicBezTo>
                    <a:lnTo>
                      <a:pt x="10408" y="19625"/>
                    </a:lnTo>
                    <a:cubicBezTo>
                      <a:pt x="10352" y="19662"/>
                      <a:pt x="10296" y="19662"/>
                      <a:pt x="10240" y="19700"/>
                    </a:cubicBezTo>
                    <a:lnTo>
                      <a:pt x="9457" y="20227"/>
                    </a:lnTo>
                    <a:cubicBezTo>
                      <a:pt x="9177" y="20415"/>
                      <a:pt x="9177" y="20679"/>
                      <a:pt x="9457" y="20829"/>
                    </a:cubicBezTo>
                    <a:lnTo>
                      <a:pt x="10240" y="21356"/>
                    </a:lnTo>
                    <a:cubicBezTo>
                      <a:pt x="10520" y="21544"/>
                      <a:pt x="10912" y="21544"/>
                      <a:pt x="11136" y="21356"/>
                    </a:cubicBezTo>
                    <a:lnTo>
                      <a:pt x="11919" y="20829"/>
                    </a:lnTo>
                    <a:cubicBezTo>
                      <a:pt x="12199" y="20641"/>
                      <a:pt x="12199" y="20377"/>
                      <a:pt x="11919" y="20227"/>
                    </a:cubicBezTo>
                    <a:lnTo>
                      <a:pt x="11136" y="19700"/>
                    </a:lnTo>
                    <a:cubicBezTo>
                      <a:pt x="11080" y="19662"/>
                      <a:pt x="11024" y="19625"/>
                      <a:pt x="10968" y="19625"/>
                    </a:cubicBezTo>
                    <a:lnTo>
                      <a:pt x="10968" y="14018"/>
                    </a:lnTo>
                    <a:cubicBezTo>
                      <a:pt x="11080" y="13980"/>
                      <a:pt x="11192" y="13943"/>
                      <a:pt x="11304" y="13867"/>
                    </a:cubicBezTo>
                    <a:lnTo>
                      <a:pt x="12087" y="13340"/>
                    </a:lnTo>
                    <a:cubicBezTo>
                      <a:pt x="13766" y="12212"/>
                      <a:pt x="16396" y="12212"/>
                      <a:pt x="18075" y="13340"/>
                    </a:cubicBezTo>
                    <a:lnTo>
                      <a:pt x="19026" y="13980"/>
                    </a:lnTo>
                    <a:lnTo>
                      <a:pt x="21600" y="12249"/>
                    </a:lnTo>
                    <a:lnTo>
                      <a:pt x="20593" y="11647"/>
                    </a:ln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34" name="Shape">
                <a:extLst>
                  <a:ext uri="{FF2B5EF4-FFF2-40B4-BE49-F238E27FC236}">
                    <a16:creationId xmlns:a16="http://schemas.microsoft.com/office/drawing/2014/main" id="{4F257D3B-06F1-0D46-8E2D-D0524CA1E1AC}"/>
                  </a:ext>
                </a:extLst>
              </p:cNvPr>
              <p:cNvSpPr/>
              <p:nvPr/>
            </p:nvSpPr>
            <p:spPr>
              <a:xfrm>
                <a:off x="7157049"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91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31" name="Picture 30">
              <a:extLst>
                <a:ext uri="{FF2B5EF4-FFF2-40B4-BE49-F238E27FC236}">
                  <a16:creationId xmlns:a16="http://schemas.microsoft.com/office/drawing/2014/main" id="{9CE291D0-3DC1-06B9-00D2-BA03C5EAA7D2}"/>
                </a:ext>
              </a:extLst>
            </p:cNvPr>
            <p:cNvPicPr>
              <a:picLocks noChangeAspect="1"/>
            </p:cNvPicPr>
            <p:nvPr/>
          </p:nvPicPr>
          <p:blipFill>
            <a:blip r:embed="rId5">
              <a:biLevel thresh="25000"/>
            </a:blip>
            <a:stretch>
              <a:fillRect/>
            </a:stretch>
          </p:blipFill>
          <p:spPr>
            <a:xfrm>
              <a:off x="7470599" y="2540286"/>
              <a:ext cx="556459" cy="556459"/>
            </a:xfrm>
            <a:prstGeom prst="rect">
              <a:avLst/>
            </a:prstGeom>
          </p:spPr>
        </p:pic>
      </p:grpSp>
      <p:grpSp>
        <p:nvGrpSpPr>
          <p:cNvPr id="35" name="Group 34">
            <a:extLst>
              <a:ext uri="{FF2B5EF4-FFF2-40B4-BE49-F238E27FC236}">
                <a16:creationId xmlns:a16="http://schemas.microsoft.com/office/drawing/2014/main" id="{AE0AE26D-2CDE-2DE7-5FBC-83C96458A741}"/>
              </a:ext>
            </a:extLst>
          </p:cNvPr>
          <p:cNvGrpSpPr/>
          <p:nvPr/>
        </p:nvGrpSpPr>
        <p:grpSpPr>
          <a:xfrm>
            <a:off x="4969107" y="3430753"/>
            <a:ext cx="2338170" cy="2939388"/>
            <a:chOff x="4969107" y="3430753"/>
            <a:chExt cx="2338170" cy="2939388"/>
          </a:xfrm>
        </p:grpSpPr>
        <p:grpSp>
          <p:nvGrpSpPr>
            <p:cNvPr id="36" name="Group 35">
              <a:extLst>
                <a:ext uri="{FF2B5EF4-FFF2-40B4-BE49-F238E27FC236}">
                  <a16:creationId xmlns:a16="http://schemas.microsoft.com/office/drawing/2014/main" id="{2B63CC85-8395-7051-68FF-1FBA5C728119}"/>
                </a:ext>
              </a:extLst>
            </p:cNvPr>
            <p:cNvGrpSpPr/>
            <p:nvPr/>
          </p:nvGrpSpPr>
          <p:grpSpPr>
            <a:xfrm>
              <a:off x="4969107" y="3430753"/>
              <a:ext cx="2338170" cy="2939388"/>
              <a:chOff x="4969107" y="3633953"/>
              <a:chExt cx="2338170" cy="2939388"/>
            </a:xfrm>
          </p:grpSpPr>
          <p:sp>
            <p:nvSpPr>
              <p:cNvPr id="38" name="TextBox 37">
                <a:extLst>
                  <a:ext uri="{FF2B5EF4-FFF2-40B4-BE49-F238E27FC236}">
                    <a16:creationId xmlns:a16="http://schemas.microsoft.com/office/drawing/2014/main" id="{E443485E-46AD-0A59-BCE0-9B5CED2853D0}"/>
                  </a:ext>
                </a:extLst>
              </p:cNvPr>
              <p:cNvSpPr txBox="1"/>
              <p:nvPr/>
            </p:nvSpPr>
            <p:spPr>
              <a:xfrm>
                <a:off x="4969107" y="6138607"/>
                <a:ext cx="2338170"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تحسين العمليات التشغيلية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39" name="Group 38">
                <a:extLst>
                  <a:ext uri="{FF2B5EF4-FFF2-40B4-BE49-F238E27FC236}">
                    <a16:creationId xmlns:a16="http://schemas.microsoft.com/office/drawing/2014/main" id="{822A6BD5-7369-0C9C-CBE0-0D32AC982B26}"/>
                  </a:ext>
                </a:extLst>
              </p:cNvPr>
              <p:cNvGrpSpPr/>
              <p:nvPr/>
            </p:nvGrpSpPr>
            <p:grpSpPr>
              <a:xfrm>
                <a:off x="5324398" y="3633953"/>
                <a:ext cx="1734639" cy="2453843"/>
                <a:chOff x="5324398" y="3633953"/>
                <a:chExt cx="1734639" cy="2453843"/>
              </a:xfrm>
            </p:grpSpPr>
            <p:sp>
              <p:nvSpPr>
                <p:cNvPr id="40" name="Shape">
                  <a:extLst>
                    <a:ext uri="{FF2B5EF4-FFF2-40B4-BE49-F238E27FC236}">
                      <a16:creationId xmlns:a16="http://schemas.microsoft.com/office/drawing/2014/main" id="{8B75F7D6-66C6-C726-464A-BEBAAEE62663}"/>
                    </a:ext>
                  </a:extLst>
                </p:cNvPr>
                <p:cNvSpPr/>
                <p:nvPr/>
              </p:nvSpPr>
              <p:spPr>
                <a:xfrm>
                  <a:off x="5324398" y="3633953"/>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FFC000"/>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1" name="Shape">
                  <a:extLst>
                    <a:ext uri="{FF2B5EF4-FFF2-40B4-BE49-F238E27FC236}">
                      <a16:creationId xmlns:a16="http://schemas.microsoft.com/office/drawing/2014/main" id="{DC9452B3-C50F-CF88-B302-9A9895D85E92}"/>
                    </a:ext>
                  </a:extLst>
                </p:cNvPr>
                <p:cNvSpPr/>
                <p:nvPr/>
              </p:nvSpPr>
              <p:spPr>
                <a:xfrm>
                  <a:off x="5622736" y="3889676"/>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pic>
          <p:nvPicPr>
            <p:cNvPr id="37" name="Picture 36">
              <a:extLst>
                <a:ext uri="{FF2B5EF4-FFF2-40B4-BE49-F238E27FC236}">
                  <a16:creationId xmlns:a16="http://schemas.microsoft.com/office/drawing/2014/main" id="{29A9E484-F1A7-E54B-A980-B0440F25E6F8}"/>
                </a:ext>
              </a:extLst>
            </p:cNvPr>
            <p:cNvPicPr>
              <a:picLocks noChangeAspect="1"/>
            </p:cNvPicPr>
            <p:nvPr/>
          </p:nvPicPr>
          <p:blipFill>
            <a:blip r:embed="rId6"/>
            <a:stretch>
              <a:fillRect/>
            </a:stretch>
          </p:blipFill>
          <p:spPr>
            <a:xfrm>
              <a:off x="5874472" y="3943970"/>
              <a:ext cx="595256" cy="595256"/>
            </a:xfrm>
            <a:prstGeom prst="rect">
              <a:avLst/>
            </a:prstGeom>
          </p:spPr>
        </p:pic>
      </p:grpSp>
      <p:grpSp>
        <p:nvGrpSpPr>
          <p:cNvPr id="42" name="Group 41">
            <a:extLst>
              <a:ext uri="{FF2B5EF4-FFF2-40B4-BE49-F238E27FC236}">
                <a16:creationId xmlns:a16="http://schemas.microsoft.com/office/drawing/2014/main" id="{3641ADF8-6166-59C9-3489-A55CB2BBCD4D}"/>
              </a:ext>
            </a:extLst>
          </p:cNvPr>
          <p:cNvGrpSpPr/>
          <p:nvPr/>
        </p:nvGrpSpPr>
        <p:grpSpPr>
          <a:xfrm>
            <a:off x="3097094" y="1981684"/>
            <a:ext cx="3043330" cy="2917648"/>
            <a:chOff x="3097094" y="1981684"/>
            <a:chExt cx="3043330" cy="2917648"/>
          </a:xfrm>
        </p:grpSpPr>
        <p:grpSp>
          <p:nvGrpSpPr>
            <p:cNvPr id="43" name="Group 42">
              <a:extLst>
                <a:ext uri="{FF2B5EF4-FFF2-40B4-BE49-F238E27FC236}">
                  <a16:creationId xmlns:a16="http://schemas.microsoft.com/office/drawing/2014/main" id="{BEC7882D-9086-4054-35F9-3F4414757AF5}"/>
                </a:ext>
              </a:extLst>
            </p:cNvPr>
            <p:cNvGrpSpPr/>
            <p:nvPr/>
          </p:nvGrpSpPr>
          <p:grpSpPr>
            <a:xfrm>
              <a:off x="3097094" y="1981684"/>
              <a:ext cx="3043330" cy="2917648"/>
              <a:chOff x="3097094" y="2184884"/>
              <a:chExt cx="3043330" cy="2917648"/>
            </a:xfrm>
          </p:grpSpPr>
          <p:sp>
            <p:nvSpPr>
              <p:cNvPr id="45" name="TextBox 44">
                <a:extLst>
                  <a:ext uri="{FF2B5EF4-FFF2-40B4-BE49-F238E27FC236}">
                    <a16:creationId xmlns:a16="http://schemas.microsoft.com/office/drawing/2014/main" id="{6874C168-8FA7-AD23-AF5F-3FC2C588147B}"/>
                  </a:ext>
                </a:extLst>
              </p:cNvPr>
              <p:cNvSpPr txBox="1"/>
              <p:nvPr/>
            </p:nvSpPr>
            <p:spPr>
              <a:xfrm>
                <a:off x="3097094" y="4667798"/>
                <a:ext cx="3043330"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6" name="Shape">
                <a:extLst>
                  <a:ext uri="{FF2B5EF4-FFF2-40B4-BE49-F238E27FC236}">
                    <a16:creationId xmlns:a16="http://schemas.microsoft.com/office/drawing/2014/main" id="{988F34C8-9302-098E-6591-F02EEAAAE2EB}"/>
                  </a:ext>
                </a:extLst>
              </p:cNvPr>
              <p:cNvSpPr/>
              <p:nvPr/>
            </p:nvSpPr>
            <p:spPr>
              <a:xfrm>
                <a:off x="3832709" y="2184884"/>
                <a:ext cx="1662182"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48" y="11647"/>
                    </a:moveTo>
                    <a:cubicBezTo>
                      <a:pt x="18886" y="10518"/>
                      <a:pt x="18886" y="8750"/>
                      <a:pt x="20548" y="7621"/>
                    </a:cubicBezTo>
                    <a:lnTo>
                      <a:pt x="20825" y="7432"/>
                    </a:lnTo>
                    <a:cubicBezTo>
                      <a:pt x="21157" y="7207"/>
                      <a:pt x="21157" y="6830"/>
                      <a:pt x="20825" y="6605"/>
                    </a:cubicBezTo>
                    <a:lnTo>
                      <a:pt x="11354" y="170"/>
                    </a:lnTo>
                    <a:cubicBezTo>
                      <a:pt x="11022" y="-56"/>
                      <a:pt x="10468" y="-56"/>
                      <a:pt x="10135" y="170"/>
                    </a:cubicBezTo>
                    <a:lnTo>
                      <a:pt x="665" y="6605"/>
                    </a:lnTo>
                    <a:cubicBezTo>
                      <a:pt x="332" y="6830"/>
                      <a:pt x="332" y="7207"/>
                      <a:pt x="665" y="7432"/>
                    </a:cubicBezTo>
                    <a:lnTo>
                      <a:pt x="1163" y="7771"/>
                    </a:lnTo>
                    <a:cubicBezTo>
                      <a:pt x="2825" y="8900"/>
                      <a:pt x="2825" y="10669"/>
                      <a:pt x="1163" y="11798"/>
                    </a:cubicBezTo>
                    <a:lnTo>
                      <a:pt x="0" y="12588"/>
                    </a:lnTo>
                    <a:lnTo>
                      <a:pt x="2548" y="14319"/>
                    </a:lnTo>
                    <a:lnTo>
                      <a:pt x="3711" y="13529"/>
                    </a:lnTo>
                    <a:cubicBezTo>
                      <a:pt x="5372" y="12400"/>
                      <a:pt x="7975" y="12400"/>
                      <a:pt x="9637" y="13529"/>
                    </a:cubicBezTo>
                    <a:lnTo>
                      <a:pt x="10135" y="13867"/>
                    </a:lnTo>
                    <a:cubicBezTo>
                      <a:pt x="10246" y="13943"/>
                      <a:pt x="10357" y="13980"/>
                      <a:pt x="10468" y="14018"/>
                    </a:cubicBezTo>
                    <a:lnTo>
                      <a:pt x="10468" y="19625"/>
                    </a:lnTo>
                    <a:cubicBezTo>
                      <a:pt x="10412" y="19662"/>
                      <a:pt x="10357" y="19662"/>
                      <a:pt x="10302" y="19700"/>
                    </a:cubicBezTo>
                    <a:lnTo>
                      <a:pt x="9526" y="20227"/>
                    </a:lnTo>
                    <a:cubicBezTo>
                      <a:pt x="9249" y="20415"/>
                      <a:pt x="9249" y="20679"/>
                      <a:pt x="9526" y="20829"/>
                    </a:cubicBezTo>
                    <a:lnTo>
                      <a:pt x="10302" y="21356"/>
                    </a:lnTo>
                    <a:cubicBezTo>
                      <a:pt x="10578" y="21544"/>
                      <a:pt x="10966" y="21544"/>
                      <a:pt x="11188" y="21356"/>
                    </a:cubicBezTo>
                    <a:lnTo>
                      <a:pt x="11963" y="20829"/>
                    </a:lnTo>
                    <a:cubicBezTo>
                      <a:pt x="12240" y="20641"/>
                      <a:pt x="12240" y="20377"/>
                      <a:pt x="11963" y="20227"/>
                    </a:cubicBezTo>
                    <a:lnTo>
                      <a:pt x="11188" y="19700"/>
                    </a:lnTo>
                    <a:cubicBezTo>
                      <a:pt x="11132" y="19662"/>
                      <a:pt x="11077" y="19625"/>
                      <a:pt x="11022" y="19625"/>
                    </a:cubicBezTo>
                    <a:lnTo>
                      <a:pt x="11022" y="14018"/>
                    </a:lnTo>
                    <a:cubicBezTo>
                      <a:pt x="11132" y="13980"/>
                      <a:pt x="11243" y="13943"/>
                      <a:pt x="11354" y="13867"/>
                    </a:cubicBezTo>
                    <a:lnTo>
                      <a:pt x="12129" y="13340"/>
                    </a:lnTo>
                    <a:cubicBezTo>
                      <a:pt x="13791" y="12212"/>
                      <a:pt x="16394" y="12212"/>
                      <a:pt x="18055" y="13340"/>
                    </a:cubicBezTo>
                    <a:lnTo>
                      <a:pt x="19052" y="14018"/>
                    </a:lnTo>
                    <a:lnTo>
                      <a:pt x="21600" y="12287"/>
                    </a:lnTo>
                    <a:lnTo>
                      <a:pt x="20548" y="11647"/>
                    </a:ln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7" name="Shape">
                <a:extLst>
                  <a:ext uri="{FF2B5EF4-FFF2-40B4-BE49-F238E27FC236}">
                    <a16:creationId xmlns:a16="http://schemas.microsoft.com/office/drawing/2014/main" id="{A7839251-1FF9-3FEF-B87B-1630D19FBF75}"/>
                  </a:ext>
                </a:extLst>
              </p:cNvPr>
              <p:cNvSpPr/>
              <p:nvPr/>
            </p:nvSpPr>
            <p:spPr>
              <a:xfrm>
                <a:off x="4088424"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4" name="Picture 43">
              <a:extLst>
                <a:ext uri="{FF2B5EF4-FFF2-40B4-BE49-F238E27FC236}">
                  <a16:creationId xmlns:a16="http://schemas.microsoft.com/office/drawing/2014/main" id="{08513785-C84F-E3FD-62A0-806899CABE8F}"/>
                </a:ext>
              </a:extLst>
            </p:cNvPr>
            <p:cNvPicPr>
              <a:picLocks noChangeAspect="1"/>
            </p:cNvPicPr>
            <p:nvPr/>
          </p:nvPicPr>
          <p:blipFill>
            <a:blip r:embed="rId7"/>
            <a:stretch>
              <a:fillRect/>
            </a:stretch>
          </p:blipFill>
          <p:spPr>
            <a:xfrm>
              <a:off x="4340204" y="2467842"/>
              <a:ext cx="628903" cy="628903"/>
            </a:xfrm>
            <a:prstGeom prst="rect">
              <a:avLst/>
            </a:prstGeom>
          </p:spPr>
        </p:pic>
      </p:grpSp>
      <p:grpSp>
        <p:nvGrpSpPr>
          <p:cNvPr id="48" name="Group 47">
            <a:extLst>
              <a:ext uri="{FF2B5EF4-FFF2-40B4-BE49-F238E27FC236}">
                <a16:creationId xmlns:a16="http://schemas.microsoft.com/office/drawing/2014/main" id="{6FB38CC1-EB0E-DAB6-54A9-B79FA2157915}"/>
              </a:ext>
            </a:extLst>
          </p:cNvPr>
          <p:cNvGrpSpPr/>
          <p:nvPr/>
        </p:nvGrpSpPr>
        <p:grpSpPr>
          <a:xfrm>
            <a:off x="1811958" y="3396457"/>
            <a:ext cx="2570272" cy="2982584"/>
            <a:chOff x="1811958" y="3396457"/>
            <a:chExt cx="2570272" cy="2982584"/>
          </a:xfrm>
        </p:grpSpPr>
        <p:grpSp>
          <p:nvGrpSpPr>
            <p:cNvPr id="49" name="Group 48">
              <a:extLst>
                <a:ext uri="{FF2B5EF4-FFF2-40B4-BE49-F238E27FC236}">
                  <a16:creationId xmlns:a16="http://schemas.microsoft.com/office/drawing/2014/main" id="{97D195D3-0D7F-3BDC-5F46-A7E64E7DF0E3}"/>
                </a:ext>
              </a:extLst>
            </p:cNvPr>
            <p:cNvGrpSpPr/>
            <p:nvPr/>
          </p:nvGrpSpPr>
          <p:grpSpPr>
            <a:xfrm>
              <a:off x="1811958" y="3396457"/>
              <a:ext cx="2570272" cy="2982584"/>
              <a:chOff x="1811958" y="3599657"/>
              <a:chExt cx="2570272" cy="2982584"/>
            </a:xfrm>
          </p:grpSpPr>
          <p:sp>
            <p:nvSpPr>
              <p:cNvPr id="51" name="TextBox 50">
                <a:extLst>
                  <a:ext uri="{FF2B5EF4-FFF2-40B4-BE49-F238E27FC236}">
                    <a16:creationId xmlns:a16="http://schemas.microsoft.com/office/drawing/2014/main" id="{8FCD75B2-7842-10EA-09A7-3B0D3311BA85}"/>
                  </a:ext>
                </a:extLst>
              </p:cNvPr>
              <p:cNvSpPr txBox="1"/>
              <p:nvPr/>
            </p:nvSpPr>
            <p:spPr>
              <a:xfrm>
                <a:off x="1811958" y="6147507"/>
                <a:ext cx="2570272"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دعم التحسين المستمر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2" name="Shape">
                <a:extLst>
                  <a:ext uri="{FF2B5EF4-FFF2-40B4-BE49-F238E27FC236}">
                    <a16:creationId xmlns:a16="http://schemas.microsoft.com/office/drawing/2014/main" id="{6B950D33-2258-8343-565B-4B467FB772D4}"/>
                  </a:ext>
                </a:extLst>
              </p:cNvPr>
              <p:cNvSpPr/>
              <p:nvPr/>
            </p:nvSpPr>
            <p:spPr>
              <a:xfrm>
                <a:off x="2244164" y="3599657"/>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3" name="Shape">
                <a:extLst>
                  <a:ext uri="{FF2B5EF4-FFF2-40B4-BE49-F238E27FC236}">
                    <a16:creationId xmlns:a16="http://schemas.microsoft.com/office/drawing/2014/main" id="{A406AE81-3449-31DA-C5CB-F6CE6D6D0A63}"/>
                  </a:ext>
                </a:extLst>
              </p:cNvPr>
              <p:cNvSpPr/>
              <p:nvPr/>
            </p:nvSpPr>
            <p:spPr>
              <a:xfrm>
                <a:off x="2542502" y="3855380"/>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50" name="Graphic 49" descr="Bar graph with upward trend with solid fill">
              <a:extLst>
                <a:ext uri="{FF2B5EF4-FFF2-40B4-BE49-F238E27FC236}">
                  <a16:creationId xmlns:a16="http://schemas.microsoft.com/office/drawing/2014/main" id="{3835E0A1-DD10-6A18-08B5-1D2FF2B1122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821872" y="3996425"/>
              <a:ext cx="518750" cy="518750"/>
            </a:xfrm>
            <a:prstGeom prst="rect">
              <a:avLst/>
            </a:prstGeom>
            <a:effectLst>
              <a:outerShdw blurRad="50800" dist="38100" dir="2700000" algn="tl" rotWithShape="0">
                <a:prstClr val="black">
                  <a:alpha val="40000"/>
                </a:prstClr>
              </a:outerShdw>
            </a:effectLst>
          </p:spPr>
        </p:pic>
      </p:grpSp>
      <p:grpSp>
        <p:nvGrpSpPr>
          <p:cNvPr id="54" name="Group 53">
            <a:extLst>
              <a:ext uri="{FF2B5EF4-FFF2-40B4-BE49-F238E27FC236}">
                <a16:creationId xmlns:a16="http://schemas.microsoft.com/office/drawing/2014/main" id="{8AC97E7F-6E69-E80A-8DA9-7394FD60A464}"/>
              </a:ext>
            </a:extLst>
          </p:cNvPr>
          <p:cNvGrpSpPr/>
          <p:nvPr/>
        </p:nvGrpSpPr>
        <p:grpSpPr>
          <a:xfrm>
            <a:off x="169519" y="2021333"/>
            <a:ext cx="2647342" cy="2975579"/>
            <a:chOff x="169519" y="2021333"/>
            <a:chExt cx="2647342" cy="2975579"/>
          </a:xfrm>
        </p:grpSpPr>
        <p:grpSp>
          <p:nvGrpSpPr>
            <p:cNvPr id="55" name="Group 54">
              <a:extLst>
                <a:ext uri="{FF2B5EF4-FFF2-40B4-BE49-F238E27FC236}">
                  <a16:creationId xmlns:a16="http://schemas.microsoft.com/office/drawing/2014/main" id="{2888925C-9993-1307-925B-6FE79133E5E6}"/>
                </a:ext>
              </a:extLst>
            </p:cNvPr>
            <p:cNvGrpSpPr/>
            <p:nvPr/>
          </p:nvGrpSpPr>
          <p:grpSpPr>
            <a:xfrm>
              <a:off x="169519" y="2021333"/>
              <a:ext cx="2647342" cy="2975579"/>
              <a:chOff x="169519" y="2224533"/>
              <a:chExt cx="2647342" cy="2975579"/>
            </a:xfrm>
          </p:grpSpPr>
          <p:sp>
            <p:nvSpPr>
              <p:cNvPr id="57" name="Shape">
                <a:extLst>
                  <a:ext uri="{FF2B5EF4-FFF2-40B4-BE49-F238E27FC236}">
                    <a16:creationId xmlns:a16="http://schemas.microsoft.com/office/drawing/2014/main" id="{A97C9C95-E5D4-65D4-57B6-EA25DE467375}"/>
                  </a:ext>
                </a:extLst>
              </p:cNvPr>
              <p:cNvSpPr/>
              <p:nvPr/>
            </p:nvSpPr>
            <p:spPr>
              <a:xfrm flipH="1">
                <a:off x="735107" y="2224533"/>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8" name="Shape">
                <a:extLst>
                  <a:ext uri="{FF2B5EF4-FFF2-40B4-BE49-F238E27FC236}">
                    <a16:creationId xmlns:a16="http://schemas.microsoft.com/office/drawing/2014/main" id="{460A1AED-C01E-CDB0-DCBF-4B84B18C6067}"/>
                  </a:ext>
                </a:extLst>
              </p:cNvPr>
              <p:cNvSpPr/>
              <p:nvPr/>
            </p:nvSpPr>
            <p:spPr>
              <a:xfrm flipH="1">
                <a:off x="1003611"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9" name="TextBox 58">
                <a:extLst>
                  <a:ext uri="{FF2B5EF4-FFF2-40B4-BE49-F238E27FC236}">
                    <a16:creationId xmlns:a16="http://schemas.microsoft.com/office/drawing/2014/main" id="{562FD6BB-6747-EA28-4B2A-8E6F14316224}"/>
                  </a:ext>
                </a:extLst>
              </p:cNvPr>
              <p:cNvSpPr txBox="1"/>
              <p:nvPr/>
            </p:nvSpPr>
            <p:spPr>
              <a:xfrm>
                <a:off x="169519" y="4765378"/>
                <a:ext cx="2647342"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التكيف مع التغيرات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6" name="Picture 55">
              <a:extLst>
                <a:ext uri="{FF2B5EF4-FFF2-40B4-BE49-F238E27FC236}">
                  <a16:creationId xmlns:a16="http://schemas.microsoft.com/office/drawing/2014/main" id="{E174DFC5-011F-E7C3-4C6D-8778A0068A45}"/>
                </a:ext>
              </a:extLst>
            </p:cNvPr>
            <p:cNvPicPr>
              <a:picLocks noChangeAspect="1"/>
            </p:cNvPicPr>
            <p:nvPr/>
          </p:nvPicPr>
          <p:blipFill>
            <a:blip r:embed="rId10"/>
            <a:stretch>
              <a:fillRect/>
            </a:stretch>
          </p:blipFill>
          <p:spPr>
            <a:xfrm>
              <a:off x="1239028" y="2461631"/>
              <a:ext cx="639424" cy="639424"/>
            </a:xfrm>
            <a:prstGeom prst="rect">
              <a:avLst/>
            </a:prstGeom>
          </p:spPr>
        </p:pic>
      </p:grpSp>
    </p:spTree>
    <p:extLst>
      <p:ext uri="{BB962C8B-B14F-4D97-AF65-F5344CB8AC3E}">
        <p14:creationId xmlns:p14="http://schemas.microsoft.com/office/powerpoint/2010/main" val="2898745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المراجعة الدورية لتحسين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 name="Group 2">
            <a:extLst>
              <a:ext uri="{FF2B5EF4-FFF2-40B4-BE49-F238E27FC236}">
                <a16:creationId xmlns:a16="http://schemas.microsoft.com/office/drawing/2014/main" id="{C66A96AF-E06B-6DA4-1352-2EE1A5D7D206}"/>
              </a:ext>
            </a:extLst>
          </p:cNvPr>
          <p:cNvGrpSpPr/>
          <p:nvPr/>
        </p:nvGrpSpPr>
        <p:grpSpPr>
          <a:xfrm>
            <a:off x="7312609" y="2377397"/>
            <a:ext cx="2799035" cy="1980681"/>
            <a:chOff x="7696405" y="2477101"/>
            <a:chExt cx="2799035" cy="1980681"/>
          </a:xfrm>
        </p:grpSpPr>
        <p:sp>
          <p:nvSpPr>
            <p:cNvPr id="5" name="Round Same Side Corner Rectangle 50">
              <a:extLst>
                <a:ext uri="{FF2B5EF4-FFF2-40B4-BE49-F238E27FC236}">
                  <a16:creationId xmlns:a16="http://schemas.microsoft.com/office/drawing/2014/main" id="{4D80FBA7-9285-5C2B-47F7-C53F5E92DCEA}"/>
                </a:ext>
              </a:extLst>
            </p:cNvPr>
            <p:cNvSpPr/>
            <p:nvPr/>
          </p:nvSpPr>
          <p:spPr>
            <a:xfrm rot="2700000" flipH="1">
              <a:off x="8311811" y="3078443"/>
              <a:ext cx="1379339" cy="1379339"/>
            </a:xfrm>
            <a:prstGeom prst="round2SameRect">
              <a:avLst>
                <a:gd name="adj1" fmla="val 50000"/>
                <a:gd name="adj2" fmla="val 0"/>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TextBox 7">
              <a:extLst>
                <a:ext uri="{FF2B5EF4-FFF2-40B4-BE49-F238E27FC236}">
                  <a16:creationId xmlns:a16="http://schemas.microsoft.com/office/drawing/2014/main" id="{C05680B9-0029-4A6D-F092-1ECC6673A19A}"/>
                </a:ext>
              </a:extLst>
            </p:cNvPr>
            <p:cNvSpPr txBox="1"/>
            <p:nvPr/>
          </p:nvSpPr>
          <p:spPr>
            <a:xfrm>
              <a:off x="7696405" y="2477101"/>
              <a:ext cx="279903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تحسين التخطيط</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83BD8343-1218-F35B-77FD-32B00B16AA32}"/>
                </a:ext>
              </a:extLst>
            </p:cNvPr>
            <p:cNvPicPr>
              <a:picLocks noChangeAspect="1"/>
            </p:cNvPicPr>
            <p:nvPr/>
          </p:nvPicPr>
          <p:blipFill>
            <a:blip r:embed="rId2">
              <a:lum bright="70000" contrast="-70000"/>
            </a:blip>
            <a:stretch>
              <a:fillRect/>
            </a:stretch>
          </p:blipFill>
          <p:spPr>
            <a:xfrm>
              <a:off x="8683700" y="3344017"/>
              <a:ext cx="729323" cy="722632"/>
            </a:xfrm>
            <a:prstGeom prst="rect">
              <a:avLst/>
            </a:prstGeom>
          </p:spPr>
        </p:pic>
      </p:grpSp>
      <p:grpSp>
        <p:nvGrpSpPr>
          <p:cNvPr id="12" name="Group 11">
            <a:extLst>
              <a:ext uri="{FF2B5EF4-FFF2-40B4-BE49-F238E27FC236}">
                <a16:creationId xmlns:a16="http://schemas.microsoft.com/office/drawing/2014/main" id="{ADC1B124-AEF0-305F-2275-1C35E9E32080}"/>
              </a:ext>
            </a:extLst>
          </p:cNvPr>
          <p:cNvGrpSpPr/>
          <p:nvPr/>
        </p:nvGrpSpPr>
        <p:grpSpPr>
          <a:xfrm>
            <a:off x="6499412" y="4087002"/>
            <a:ext cx="2346757" cy="2052517"/>
            <a:chOff x="6347350" y="3558916"/>
            <a:chExt cx="2346757" cy="2052517"/>
          </a:xfrm>
        </p:grpSpPr>
        <p:sp>
          <p:nvSpPr>
            <p:cNvPr id="13" name="Round Single Corner Rectangle 51">
              <a:extLst>
                <a:ext uri="{FF2B5EF4-FFF2-40B4-BE49-F238E27FC236}">
                  <a16:creationId xmlns:a16="http://schemas.microsoft.com/office/drawing/2014/main" id="{00C3621F-ACAD-F569-280A-4EE7B237C0E2}"/>
                </a:ext>
              </a:extLst>
            </p:cNvPr>
            <p:cNvSpPr/>
            <p:nvPr/>
          </p:nvSpPr>
          <p:spPr>
            <a:xfrm rot="13500000" flipH="1">
              <a:off x="6680702" y="3558916"/>
              <a:ext cx="1379339" cy="1379339"/>
            </a:xfrm>
            <a:prstGeom prst="round1Rect">
              <a:avLst/>
            </a:prstGeom>
            <a:solidFill>
              <a:srgbClr val="9A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accent6"/>
                </a:solidFill>
              </a:endParaRPr>
            </a:p>
          </p:txBody>
        </p:sp>
        <p:sp>
          <p:nvSpPr>
            <p:cNvPr id="14" name="TextBox 13">
              <a:extLst>
                <a:ext uri="{FF2B5EF4-FFF2-40B4-BE49-F238E27FC236}">
                  <a16:creationId xmlns:a16="http://schemas.microsoft.com/office/drawing/2014/main" id="{B0BDE7D7-6CDB-5F44-CE4C-4998EFCC308B}"/>
                </a:ext>
              </a:extLst>
            </p:cNvPr>
            <p:cNvSpPr txBox="1"/>
            <p:nvPr/>
          </p:nvSpPr>
          <p:spPr>
            <a:xfrm>
              <a:off x="6347350" y="5176699"/>
              <a:ext cx="234675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تقليل الأخطاء</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15" name="Graphic 27" descr="Bar graph with downward trend with solid fill">
              <a:extLst>
                <a:ext uri="{FF2B5EF4-FFF2-40B4-BE49-F238E27FC236}">
                  <a16:creationId xmlns:a16="http://schemas.microsoft.com/office/drawing/2014/main" id="{1FF0CD14-3E41-8025-A2F4-CDCC4533E7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76890" y="3881082"/>
              <a:ext cx="716625" cy="716625"/>
            </a:xfrm>
            <a:prstGeom prst="rect">
              <a:avLst/>
            </a:prstGeom>
          </p:spPr>
        </p:pic>
      </p:grpSp>
      <p:grpSp>
        <p:nvGrpSpPr>
          <p:cNvPr id="16" name="Group 15">
            <a:extLst>
              <a:ext uri="{FF2B5EF4-FFF2-40B4-BE49-F238E27FC236}">
                <a16:creationId xmlns:a16="http://schemas.microsoft.com/office/drawing/2014/main" id="{0C199DD2-267B-6EA8-8D35-47386CEBBF0E}"/>
              </a:ext>
            </a:extLst>
          </p:cNvPr>
          <p:cNvGrpSpPr/>
          <p:nvPr/>
        </p:nvGrpSpPr>
        <p:grpSpPr>
          <a:xfrm>
            <a:off x="5069487" y="2317866"/>
            <a:ext cx="2673859" cy="2083684"/>
            <a:chOff x="4917425" y="1789780"/>
            <a:chExt cx="2673859" cy="2083684"/>
          </a:xfrm>
        </p:grpSpPr>
        <p:grpSp>
          <p:nvGrpSpPr>
            <p:cNvPr id="17" name="Group 16">
              <a:extLst>
                <a:ext uri="{FF2B5EF4-FFF2-40B4-BE49-F238E27FC236}">
                  <a16:creationId xmlns:a16="http://schemas.microsoft.com/office/drawing/2014/main" id="{D010F200-A484-A187-DF0E-08666DD586F9}"/>
                </a:ext>
              </a:extLst>
            </p:cNvPr>
            <p:cNvGrpSpPr/>
            <p:nvPr/>
          </p:nvGrpSpPr>
          <p:grpSpPr>
            <a:xfrm>
              <a:off x="4917425" y="1789780"/>
              <a:ext cx="2673859" cy="2083684"/>
              <a:chOff x="5453283" y="2417570"/>
              <a:chExt cx="2673859" cy="2083684"/>
            </a:xfrm>
          </p:grpSpPr>
          <p:sp>
            <p:nvSpPr>
              <p:cNvPr id="19" name="Round Single Corner Rectangle 52">
                <a:extLst>
                  <a:ext uri="{FF2B5EF4-FFF2-40B4-BE49-F238E27FC236}">
                    <a16:creationId xmlns:a16="http://schemas.microsoft.com/office/drawing/2014/main" id="{B5349561-FAAE-37F5-17BE-3E61C8AE6764}"/>
                  </a:ext>
                </a:extLst>
              </p:cNvPr>
              <p:cNvSpPr/>
              <p:nvPr/>
            </p:nvSpPr>
            <p:spPr>
              <a:xfrm rot="2700000" flipH="1">
                <a:off x="6112963" y="3121915"/>
                <a:ext cx="1379339" cy="1379339"/>
              </a:xfrm>
              <a:prstGeom prst="round1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a:extLst>
                  <a:ext uri="{FF2B5EF4-FFF2-40B4-BE49-F238E27FC236}">
                    <a16:creationId xmlns:a16="http://schemas.microsoft.com/office/drawing/2014/main" id="{271830BC-2CED-7DF3-F465-BD4EB49C8D54}"/>
                  </a:ext>
                </a:extLst>
              </p:cNvPr>
              <p:cNvSpPr txBox="1"/>
              <p:nvPr/>
            </p:nvSpPr>
            <p:spPr>
              <a:xfrm>
                <a:off x="5453283" y="2417570"/>
                <a:ext cx="2673859"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زيادة الكفاءة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8" name="Picture 17">
              <a:extLst>
                <a:ext uri="{FF2B5EF4-FFF2-40B4-BE49-F238E27FC236}">
                  <a16:creationId xmlns:a16="http://schemas.microsoft.com/office/drawing/2014/main" id="{92125D9A-E5B7-E582-3A74-EE1AB00DE1AC}"/>
                </a:ext>
              </a:extLst>
            </p:cNvPr>
            <p:cNvPicPr>
              <a:picLocks noChangeAspect="1"/>
            </p:cNvPicPr>
            <p:nvPr/>
          </p:nvPicPr>
          <p:blipFill>
            <a:blip r:embed="rId5"/>
            <a:stretch>
              <a:fillRect/>
            </a:stretch>
          </p:blipFill>
          <p:spPr>
            <a:xfrm>
              <a:off x="5999513" y="2803506"/>
              <a:ext cx="534522" cy="534522"/>
            </a:xfrm>
            <a:prstGeom prst="rect">
              <a:avLst/>
            </a:prstGeom>
          </p:spPr>
        </p:pic>
      </p:grpSp>
      <p:grpSp>
        <p:nvGrpSpPr>
          <p:cNvPr id="38" name="Group 37">
            <a:extLst>
              <a:ext uri="{FF2B5EF4-FFF2-40B4-BE49-F238E27FC236}">
                <a16:creationId xmlns:a16="http://schemas.microsoft.com/office/drawing/2014/main" id="{5E72B15F-1534-5B9D-2665-4E5E1CDA83E6}"/>
              </a:ext>
            </a:extLst>
          </p:cNvPr>
          <p:cNvGrpSpPr/>
          <p:nvPr/>
        </p:nvGrpSpPr>
        <p:grpSpPr>
          <a:xfrm>
            <a:off x="3868037" y="4125805"/>
            <a:ext cx="2960175" cy="2057187"/>
            <a:chOff x="3868037" y="4125805"/>
            <a:chExt cx="2960175" cy="2057187"/>
          </a:xfrm>
        </p:grpSpPr>
        <p:sp>
          <p:nvSpPr>
            <p:cNvPr id="10" name="Round Single Corner Rectangle 53">
              <a:extLst>
                <a:ext uri="{FF2B5EF4-FFF2-40B4-BE49-F238E27FC236}">
                  <a16:creationId xmlns:a16="http://schemas.microsoft.com/office/drawing/2014/main" id="{8D078DDA-22E7-BB37-59FC-B64C626CCE7E}"/>
                </a:ext>
              </a:extLst>
            </p:cNvPr>
            <p:cNvSpPr/>
            <p:nvPr/>
          </p:nvSpPr>
          <p:spPr>
            <a:xfrm rot="13500000" flipH="1">
              <a:off x="4625574" y="4125805"/>
              <a:ext cx="1379339" cy="1379339"/>
            </a:xfrm>
            <a:prstGeom prst="round1Rect">
              <a:avLst/>
            </a:prstGeom>
            <a:solidFill>
              <a:srgbClr val="9A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0" name="Group 29">
              <a:extLst>
                <a:ext uri="{FF2B5EF4-FFF2-40B4-BE49-F238E27FC236}">
                  <a16:creationId xmlns:a16="http://schemas.microsoft.com/office/drawing/2014/main" id="{7867517F-1EF3-81A7-9DF5-05202C687264}"/>
                </a:ext>
              </a:extLst>
            </p:cNvPr>
            <p:cNvGrpSpPr/>
            <p:nvPr/>
          </p:nvGrpSpPr>
          <p:grpSpPr>
            <a:xfrm>
              <a:off x="3868037" y="4234536"/>
              <a:ext cx="2960175" cy="1948456"/>
              <a:chOff x="3715975" y="3706450"/>
              <a:chExt cx="2960175" cy="1948456"/>
            </a:xfrm>
          </p:grpSpPr>
          <p:sp>
            <p:nvSpPr>
              <p:cNvPr id="31" name="TextBox 30">
                <a:extLst>
                  <a:ext uri="{FF2B5EF4-FFF2-40B4-BE49-F238E27FC236}">
                    <a16:creationId xmlns:a16="http://schemas.microsoft.com/office/drawing/2014/main" id="{BD22096C-E470-2276-CC80-202492AB7F31}"/>
                  </a:ext>
                </a:extLst>
              </p:cNvPr>
              <p:cNvSpPr txBox="1"/>
              <p:nvPr/>
            </p:nvSpPr>
            <p:spPr>
              <a:xfrm>
                <a:off x="3715975" y="5220172"/>
                <a:ext cx="296017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2" name="Picture 31">
                <a:extLst>
                  <a:ext uri="{FF2B5EF4-FFF2-40B4-BE49-F238E27FC236}">
                    <a16:creationId xmlns:a16="http://schemas.microsoft.com/office/drawing/2014/main" id="{87025487-9D28-E138-40BA-8EF16AE8A8F6}"/>
                  </a:ext>
                </a:extLst>
              </p:cNvPr>
              <p:cNvPicPr>
                <a:picLocks noChangeAspect="1"/>
              </p:cNvPicPr>
              <p:nvPr/>
            </p:nvPicPr>
            <p:blipFill>
              <a:blip r:embed="rId6"/>
              <a:stretch>
                <a:fillRect/>
              </a:stretch>
            </p:blipFill>
            <p:spPr>
              <a:xfrm>
                <a:off x="4682567" y="3706450"/>
                <a:ext cx="961227" cy="961227"/>
              </a:xfrm>
              <a:prstGeom prst="rect">
                <a:avLst/>
              </a:prstGeom>
            </p:spPr>
          </p:pic>
        </p:grpSp>
      </p:grpSp>
      <p:grpSp>
        <p:nvGrpSpPr>
          <p:cNvPr id="33" name="Group 32">
            <a:extLst>
              <a:ext uri="{FF2B5EF4-FFF2-40B4-BE49-F238E27FC236}">
                <a16:creationId xmlns:a16="http://schemas.microsoft.com/office/drawing/2014/main" id="{88727930-29DF-EDC4-14F5-12A9735DC067}"/>
              </a:ext>
            </a:extLst>
          </p:cNvPr>
          <p:cNvGrpSpPr/>
          <p:nvPr/>
        </p:nvGrpSpPr>
        <p:grpSpPr>
          <a:xfrm>
            <a:off x="1430684" y="2134165"/>
            <a:ext cx="3576893" cy="2387739"/>
            <a:chOff x="1278622" y="1606079"/>
            <a:chExt cx="3576893" cy="2387739"/>
          </a:xfrm>
        </p:grpSpPr>
        <p:grpSp>
          <p:nvGrpSpPr>
            <p:cNvPr id="34" name="Group 33">
              <a:extLst>
                <a:ext uri="{FF2B5EF4-FFF2-40B4-BE49-F238E27FC236}">
                  <a16:creationId xmlns:a16="http://schemas.microsoft.com/office/drawing/2014/main" id="{8AE03129-4201-A1AD-A031-95A92E347252}"/>
                </a:ext>
              </a:extLst>
            </p:cNvPr>
            <p:cNvGrpSpPr/>
            <p:nvPr/>
          </p:nvGrpSpPr>
          <p:grpSpPr>
            <a:xfrm>
              <a:off x="1278622" y="1606079"/>
              <a:ext cx="3576893" cy="2387739"/>
              <a:chOff x="1814480" y="2233869"/>
              <a:chExt cx="3576893" cy="2387739"/>
            </a:xfrm>
          </p:grpSpPr>
          <p:sp>
            <p:nvSpPr>
              <p:cNvPr id="36" name="Right Arrow 54">
                <a:extLst>
                  <a:ext uri="{FF2B5EF4-FFF2-40B4-BE49-F238E27FC236}">
                    <a16:creationId xmlns:a16="http://schemas.microsoft.com/office/drawing/2014/main" id="{52877684-CA95-05D5-FA5E-3A352D8171AC}"/>
                  </a:ext>
                </a:extLst>
              </p:cNvPr>
              <p:cNvSpPr/>
              <p:nvPr/>
            </p:nvSpPr>
            <p:spPr>
              <a:xfrm rot="2700000" flipH="1">
                <a:off x="3298215" y="2528450"/>
                <a:ext cx="2097981" cy="2088335"/>
              </a:xfrm>
              <a:prstGeom prst="rightArrow">
                <a:avLst>
                  <a:gd name="adj1" fmla="val 65252"/>
                  <a:gd name="adj2" fmla="val 47698"/>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7" name="TextBox 36">
                <a:extLst>
                  <a:ext uri="{FF2B5EF4-FFF2-40B4-BE49-F238E27FC236}">
                    <a16:creationId xmlns:a16="http://schemas.microsoft.com/office/drawing/2014/main" id="{1AB93C15-9055-BC69-7CBD-74C4565FC4B1}"/>
                  </a:ext>
                </a:extLst>
              </p:cNvPr>
              <p:cNvSpPr txBox="1"/>
              <p:nvPr/>
            </p:nvSpPr>
            <p:spPr>
              <a:xfrm>
                <a:off x="1814480" y="2233869"/>
                <a:ext cx="3376244"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تحفيز الموظفين</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5" name="Graphic 34" descr="Business Growth with solid fill">
              <a:extLst>
                <a:ext uri="{FF2B5EF4-FFF2-40B4-BE49-F238E27FC236}">
                  <a16:creationId xmlns:a16="http://schemas.microsoft.com/office/drawing/2014/main" id="{14A59F28-BCA5-D9E4-0BA1-C8531D64BE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17386" y="2829390"/>
              <a:ext cx="609469" cy="609469"/>
            </a:xfrm>
            <a:prstGeom prst="rect">
              <a:avLst/>
            </a:prstGeom>
          </p:spPr>
        </p:pic>
      </p:grpSp>
    </p:spTree>
    <p:extLst>
      <p:ext uri="{BB962C8B-B14F-4D97-AF65-F5344CB8AC3E}">
        <p14:creationId xmlns:p14="http://schemas.microsoft.com/office/powerpoint/2010/main" val="308877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تنفيذ المراجعة الدورية لتحسين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19AE11A9-7871-6422-C5CA-FF38D0066AE5}"/>
              </a:ext>
            </a:extLst>
          </p:cNvPr>
          <p:cNvGrpSpPr/>
          <p:nvPr/>
        </p:nvGrpSpPr>
        <p:grpSpPr>
          <a:xfrm>
            <a:off x="9013619" y="2922816"/>
            <a:ext cx="2643444" cy="2193567"/>
            <a:chOff x="9061507" y="2739809"/>
            <a:chExt cx="2643444" cy="2193567"/>
          </a:xfrm>
        </p:grpSpPr>
        <p:grpSp>
          <p:nvGrpSpPr>
            <p:cNvPr id="11" name="Group 10">
              <a:extLst>
                <a:ext uri="{FF2B5EF4-FFF2-40B4-BE49-F238E27FC236}">
                  <a16:creationId xmlns:a16="http://schemas.microsoft.com/office/drawing/2014/main" id="{032F4FEF-B2E7-5264-B381-48468C398449}"/>
                </a:ext>
              </a:extLst>
            </p:cNvPr>
            <p:cNvGrpSpPr/>
            <p:nvPr/>
          </p:nvGrpSpPr>
          <p:grpSpPr>
            <a:xfrm>
              <a:off x="9061507" y="2739809"/>
              <a:ext cx="2643444" cy="2193567"/>
              <a:chOff x="7704738" y="2317418"/>
              <a:chExt cx="3675954" cy="3050358"/>
            </a:xfrm>
          </p:grpSpPr>
          <p:sp>
            <p:nvSpPr>
              <p:cNvPr id="39" name="Freeform: Shape 38">
                <a:extLst>
                  <a:ext uri="{FF2B5EF4-FFF2-40B4-BE49-F238E27FC236}">
                    <a16:creationId xmlns:a16="http://schemas.microsoft.com/office/drawing/2014/main" id="{AE1CC970-2FCD-D2FA-899B-9B967FC3B0A2}"/>
                  </a:ext>
                </a:extLst>
              </p:cNvPr>
              <p:cNvSpPr/>
              <p:nvPr/>
            </p:nvSpPr>
            <p:spPr>
              <a:xfrm>
                <a:off x="8427688" y="4053801"/>
                <a:ext cx="2711506" cy="1313975"/>
              </a:xfrm>
              <a:custGeom>
                <a:avLst/>
                <a:gdLst>
                  <a:gd name="connsiteX0" fmla="*/ 1096875 w 1135570"/>
                  <a:gd name="connsiteY0" fmla="*/ 140059 h 551174"/>
                  <a:gd name="connsiteX1" fmla="*/ 1135571 w 1135570"/>
                  <a:gd name="connsiteY1" fmla="*/ 80600 h 551174"/>
                  <a:gd name="connsiteX2" fmla="*/ 1135571 w 1135570"/>
                  <a:gd name="connsiteY2" fmla="*/ 47378 h 551174"/>
                  <a:gd name="connsiteX3" fmla="*/ 1095554 w 1135570"/>
                  <a:gd name="connsiteY3" fmla="*/ 7362 h 551174"/>
                  <a:gd name="connsiteX4" fmla="*/ 1059879 w 1135570"/>
                  <a:gd name="connsiteY4" fmla="*/ 7362 h 551174"/>
                  <a:gd name="connsiteX5" fmla="*/ 1016087 w 1135570"/>
                  <a:gd name="connsiteY5" fmla="*/ 50965 h 551174"/>
                  <a:gd name="connsiteX6" fmla="*/ 1015709 w 1135570"/>
                  <a:gd name="connsiteY6" fmla="*/ 86263 h 551174"/>
                  <a:gd name="connsiteX7" fmla="*/ 678209 w 1135570"/>
                  <a:gd name="connsiteY7" fmla="*/ 423763 h 551174"/>
                  <a:gd name="connsiteX8" fmla="*/ 469254 w 1135570"/>
                  <a:gd name="connsiteY8" fmla="*/ 423763 h 551174"/>
                  <a:gd name="connsiteX9" fmla="*/ 131187 w 1135570"/>
                  <a:gd name="connsiteY9" fmla="*/ 85696 h 551174"/>
                  <a:gd name="connsiteX10" fmla="*/ 130243 w 1135570"/>
                  <a:gd name="connsiteY10" fmla="*/ 51154 h 551174"/>
                  <a:gd name="connsiteX11" fmla="*/ 86640 w 1135570"/>
                  <a:gd name="connsiteY11" fmla="*/ 7550 h 551174"/>
                  <a:gd name="connsiteX12" fmla="*/ 50965 w 1135570"/>
                  <a:gd name="connsiteY12" fmla="*/ 7550 h 551174"/>
                  <a:gd name="connsiteX13" fmla="*/ 7362 w 1135570"/>
                  <a:gd name="connsiteY13" fmla="*/ 51154 h 551174"/>
                  <a:gd name="connsiteX14" fmla="*/ 7362 w 1135570"/>
                  <a:gd name="connsiteY14" fmla="*/ 86829 h 551174"/>
                  <a:gd name="connsiteX15" fmla="*/ 50965 w 1135570"/>
                  <a:gd name="connsiteY15" fmla="*/ 130432 h 551174"/>
                  <a:gd name="connsiteX16" fmla="*/ 81921 w 1135570"/>
                  <a:gd name="connsiteY16" fmla="*/ 134207 h 551174"/>
                  <a:gd name="connsiteX17" fmla="*/ 446225 w 1135570"/>
                  <a:gd name="connsiteY17" fmla="*/ 498511 h 551174"/>
                  <a:gd name="connsiteX18" fmla="*/ 701238 w 1135570"/>
                  <a:gd name="connsiteY18" fmla="*/ 498511 h 551174"/>
                  <a:gd name="connsiteX19" fmla="*/ 1065164 w 1135570"/>
                  <a:gd name="connsiteY19" fmla="*/ 134585 h 551174"/>
                  <a:gd name="connsiteX20" fmla="*/ 1090646 w 1135570"/>
                  <a:gd name="connsiteY20" fmla="*/ 134207 h 551174"/>
                  <a:gd name="connsiteX21" fmla="*/ 1096875 w 1135570"/>
                  <a:gd name="connsiteY21" fmla="*/ 140436 h 55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5570" h="551174">
                    <a:moveTo>
                      <a:pt x="1096875" y="140059"/>
                    </a:moveTo>
                    <a:cubicBezTo>
                      <a:pt x="1106502" y="117974"/>
                      <a:pt x="1119715" y="98154"/>
                      <a:pt x="1135571" y="80600"/>
                    </a:cubicBezTo>
                    <a:lnTo>
                      <a:pt x="1135571" y="47378"/>
                    </a:lnTo>
                    <a:lnTo>
                      <a:pt x="1095554" y="7362"/>
                    </a:lnTo>
                    <a:cubicBezTo>
                      <a:pt x="1085738" y="-2454"/>
                      <a:pt x="1069694" y="-2454"/>
                      <a:pt x="1059879" y="7362"/>
                    </a:cubicBezTo>
                    <a:lnTo>
                      <a:pt x="1016087" y="50965"/>
                    </a:lnTo>
                    <a:cubicBezTo>
                      <a:pt x="1006460" y="60591"/>
                      <a:pt x="1006271" y="76447"/>
                      <a:pt x="1015709" y="86263"/>
                    </a:cubicBezTo>
                    <a:lnTo>
                      <a:pt x="678209" y="423763"/>
                    </a:lnTo>
                    <a:cubicBezTo>
                      <a:pt x="620827" y="481145"/>
                      <a:pt x="526636" y="481145"/>
                      <a:pt x="469254" y="423763"/>
                    </a:cubicBezTo>
                    <a:lnTo>
                      <a:pt x="131187" y="85696"/>
                    </a:lnTo>
                    <a:cubicBezTo>
                      <a:pt x="140059" y="75881"/>
                      <a:pt x="139681" y="60591"/>
                      <a:pt x="130243" y="51154"/>
                    </a:cubicBezTo>
                    <a:lnTo>
                      <a:pt x="86640" y="7550"/>
                    </a:lnTo>
                    <a:cubicBezTo>
                      <a:pt x="76825" y="-2265"/>
                      <a:pt x="60780" y="-2265"/>
                      <a:pt x="50965" y="7550"/>
                    </a:cubicBezTo>
                    <a:lnTo>
                      <a:pt x="7362" y="51154"/>
                    </a:lnTo>
                    <a:cubicBezTo>
                      <a:pt x="-2454" y="60969"/>
                      <a:pt x="-2454" y="77013"/>
                      <a:pt x="7362" y="86829"/>
                    </a:cubicBezTo>
                    <a:lnTo>
                      <a:pt x="50965" y="130432"/>
                    </a:lnTo>
                    <a:cubicBezTo>
                      <a:pt x="59270" y="138737"/>
                      <a:pt x="72106" y="140059"/>
                      <a:pt x="81921" y="134207"/>
                    </a:cubicBezTo>
                    <a:lnTo>
                      <a:pt x="446225" y="498511"/>
                    </a:lnTo>
                    <a:cubicBezTo>
                      <a:pt x="516443" y="568729"/>
                      <a:pt x="631208" y="568729"/>
                      <a:pt x="701238" y="498511"/>
                    </a:cubicBezTo>
                    <a:lnTo>
                      <a:pt x="1065164" y="134585"/>
                    </a:lnTo>
                    <a:cubicBezTo>
                      <a:pt x="1073092" y="138926"/>
                      <a:pt x="1082907" y="138926"/>
                      <a:pt x="1090646" y="134207"/>
                    </a:cubicBezTo>
                    <a:lnTo>
                      <a:pt x="1096875" y="140436"/>
                    </a:lnTo>
                    <a:close/>
                  </a:path>
                </a:pathLst>
              </a:custGeom>
              <a:solidFill>
                <a:srgbClr val="D6D6D3"/>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0" name="Freeform: Shape 39">
                <a:extLst>
                  <a:ext uri="{FF2B5EF4-FFF2-40B4-BE49-F238E27FC236}">
                    <a16:creationId xmlns:a16="http://schemas.microsoft.com/office/drawing/2014/main" id="{51FB10F1-282A-162F-1A6A-77AD4BF1FEE5}"/>
                  </a:ext>
                </a:extLst>
              </p:cNvPr>
              <p:cNvSpPr/>
              <p:nvPr/>
            </p:nvSpPr>
            <p:spPr>
              <a:xfrm>
                <a:off x="8973843" y="3373189"/>
                <a:ext cx="1511475" cy="1508372"/>
              </a:xfrm>
              <a:custGeom>
                <a:avLst/>
                <a:gdLst>
                  <a:gd name="connsiteX0" fmla="*/ 33835 w 633001"/>
                  <a:gd name="connsiteY0" fmla="*/ 234532 h 632718"/>
                  <a:gd name="connsiteX1" fmla="*/ 234674 w 633001"/>
                  <a:gd name="connsiteY1" fmla="*/ 33693 h 632718"/>
                  <a:gd name="connsiteX2" fmla="*/ 398327 w 633001"/>
                  <a:gd name="connsiteY2" fmla="*/ 33693 h 632718"/>
                  <a:gd name="connsiteX3" fmla="*/ 599166 w 633001"/>
                  <a:gd name="connsiteY3" fmla="*/ 234532 h 632718"/>
                  <a:gd name="connsiteX4" fmla="*/ 599166 w 633001"/>
                  <a:gd name="connsiteY4" fmla="*/ 398186 h 632718"/>
                  <a:gd name="connsiteX5" fmla="*/ 398327 w 633001"/>
                  <a:gd name="connsiteY5" fmla="*/ 599025 h 632718"/>
                  <a:gd name="connsiteX6" fmla="*/ 234674 w 633001"/>
                  <a:gd name="connsiteY6" fmla="*/ 599025 h 632718"/>
                  <a:gd name="connsiteX7" fmla="*/ 33835 w 633001"/>
                  <a:gd name="connsiteY7" fmla="*/ 398186 h 632718"/>
                  <a:gd name="connsiteX8" fmla="*/ 33835 w 633001"/>
                  <a:gd name="connsiteY8" fmla="*/ 234532 h 632718"/>
                  <a:gd name="connsiteX9" fmla="*/ 33835 w 633001"/>
                  <a:gd name="connsiteY9" fmla="*/ 234532 h 63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01" h="632718">
                    <a:moveTo>
                      <a:pt x="33835" y="234532"/>
                    </a:moveTo>
                    <a:lnTo>
                      <a:pt x="234674" y="33693"/>
                    </a:lnTo>
                    <a:cubicBezTo>
                      <a:pt x="279787" y="-11231"/>
                      <a:pt x="353403" y="-11231"/>
                      <a:pt x="398327" y="33693"/>
                    </a:cubicBezTo>
                    <a:lnTo>
                      <a:pt x="599166" y="234532"/>
                    </a:lnTo>
                    <a:cubicBezTo>
                      <a:pt x="644280" y="279646"/>
                      <a:pt x="644280" y="353261"/>
                      <a:pt x="599166" y="398186"/>
                    </a:cubicBezTo>
                    <a:lnTo>
                      <a:pt x="398327" y="599025"/>
                    </a:lnTo>
                    <a:cubicBezTo>
                      <a:pt x="353214" y="643949"/>
                      <a:pt x="279598" y="643949"/>
                      <a:pt x="234674" y="599025"/>
                    </a:cubicBezTo>
                    <a:lnTo>
                      <a:pt x="33835" y="398186"/>
                    </a:lnTo>
                    <a:cubicBezTo>
                      <a:pt x="-11278" y="353073"/>
                      <a:pt x="-11278" y="279457"/>
                      <a:pt x="33835" y="234532"/>
                    </a:cubicBezTo>
                    <a:lnTo>
                      <a:pt x="33835" y="234532"/>
                    </a:lnTo>
                    <a:close/>
                  </a:path>
                </a:pathLst>
              </a:custGeom>
              <a:solidFill>
                <a:srgbClr val="50A3A7"/>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1" name="Freeform: Shape 40">
                <a:extLst>
                  <a:ext uri="{FF2B5EF4-FFF2-40B4-BE49-F238E27FC236}">
                    <a16:creationId xmlns:a16="http://schemas.microsoft.com/office/drawing/2014/main" id="{A6C8A4CE-D864-4E21-780D-404747A56643}"/>
                  </a:ext>
                </a:extLst>
              </p:cNvPr>
              <p:cNvSpPr/>
              <p:nvPr/>
            </p:nvSpPr>
            <p:spPr>
              <a:xfrm>
                <a:off x="9228383" y="3626985"/>
                <a:ext cx="1002391" cy="1000780"/>
              </a:xfrm>
              <a:custGeom>
                <a:avLst/>
                <a:gdLst>
                  <a:gd name="connsiteX0" fmla="*/ 22368 w 419798"/>
                  <a:gd name="connsiteY0" fmla="*/ 155631 h 419798"/>
                  <a:gd name="connsiteX1" fmla="*/ 155631 w 419798"/>
                  <a:gd name="connsiteY1" fmla="*/ 22368 h 419798"/>
                  <a:gd name="connsiteX2" fmla="*/ 264167 w 419798"/>
                  <a:gd name="connsiteY2" fmla="*/ 22368 h 419798"/>
                  <a:gd name="connsiteX3" fmla="*/ 397431 w 419798"/>
                  <a:gd name="connsiteY3" fmla="*/ 155631 h 419798"/>
                  <a:gd name="connsiteX4" fmla="*/ 397431 w 419798"/>
                  <a:gd name="connsiteY4" fmla="*/ 264167 h 419798"/>
                  <a:gd name="connsiteX5" fmla="*/ 264167 w 419798"/>
                  <a:gd name="connsiteY5" fmla="*/ 397431 h 419798"/>
                  <a:gd name="connsiteX6" fmla="*/ 155631 w 419798"/>
                  <a:gd name="connsiteY6" fmla="*/ 397431 h 419798"/>
                  <a:gd name="connsiteX7" fmla="*/ 22368 w 419798"/>
                  <a:gd name="connsiteY7" fmla="*/ 264167 h 419798"/>
                  <a:gd name="connsiteX8" fmla="*/ 22368 w 419798"/>
                  <a:gd name="connsiteY8" fmla="*/ 155631 h 419798"/>
                  <a:gd name="connsiteX9" fmla="*/ 22368 w 419798"/>
                  <a:gd name="connsiteY9" fmla="*/ 155631 h 41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798" h="419798">
                    <a:moveTo>
                      <a:pt x="22368" y="155631"/>
                    </a:moveTo>
                    <a:lnTo>
                      <a:pt x="155631" y="22368"/>
                    </a:lnTo>
                    <a:cubicBezTo>
                      <a:pt x="185455" y="-7456"/>
                      <a:pt x="234344" y="-7456"/>
                      <a:pt x="264167" y="22368"/>
                    </a:cubicBezTo>
                    <a:lnTo>
                      <a:pt x="397431" y="155631"/>
                    </a:lnTo>
                    <a:cubicBezTo>
                      <a:pt x="427255" y="185455"/>
                      <a:pt x="427255" y="234344"/>
                      <a:pt x="397431" y="264167"/>
                    </a:cubicBezTo>
                    <a:lnTo>
                      <a:pt x="264167" y="397431"/>
                    </a:lnTo>
                    <a:cubicBezTo>
                      <a:pt x="234344" y="427255"/>
                      <a:pt x="185455" y="427255"/>
                      <a:pt x="155631" y="397431"/>
                    </a:cubicBezTo>
                    <a:lnTo>
                      <a:pt x="22368" y="264167"/>
                    </a:lnTo>
                    <a:cubicBezTo>
                      <a:pt x="-7456" y="234344"/>
                      <a:pt x="-7456" y="185455"/>
                      <a:pt x="22368" y="155631"/>
                    </a:cubicBezTo>
                    <a:lnTo>
                      <a:pt x="22368" y="155631"/>
                    </a:lnTo>
                    <a:close/>
                  </a:path>
                </a:pathLst>
              </a:custGeom>
              <a:solidFill>
                <a:srgbClr val="9FCFD1"/>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2" name="Text Box 1579856821">
                <a:extLst>
                  <a:ext uri="{FF2B5EF4-FFF2-40B4-BE49-F238E27FC236}">
                    <a16:creationId xmlns:a16="http://schemas.microsoft.com/office/drawing/2014/main" id="{DAF3C525-E3AE-225C-03B9-BA6AB53D8A64}"/>
                  </a:ext>
                </a:extLst>
              </p:cNvPr>
              <p:cNvSpPr txBox="1"/>
              <p:nvPr/>
            </p:nvSpPr>
            <p:spPr>
              <a:xfrm>
                <a:off x="8186189" y="2317418"/>
                <a:ext cx="3194503" cy="62390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تحديد معايير الأداء</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3" name="Freeform: Shape 42">
                <a:extLst>
                  <a:ext uri="{FF2B5EF4-FFF2-40B4-BE49-F238E27FC236}">
                    <a16:creationId xmlns:a16="http://schemas.microsoft.com/office/drawing/2014/main" id="{80EBE24B-666C-E8A4-5E97-4CFB15C0C0FF}"/>
                  </a:ext>
                </a:extLst>
              </p:cNvPr>
              <p:cNvSpPr/>
              <p:nvPr/>
            </p:nvSpPr>
            <p:spPr>
              <a:xfrm>
                <a:off x="7704738" y="3006670"/>
                <a:ext cx="1635647" cy="758234"/>
              </a:xfrm>
              <a:custGeom>
                <a:avLst/>
                <a:gdLst>
                  <a:gd name="connsiteX0" fmla="*/ 468498 w 685004"/>
                  <a:gd name="connsiteY0" fmla="*/ 52664 h 318057"/>
                  <a:gd name="connsiteX1" fmla="*/ 213486 w 685004"/>
                  <a:gd name="connsiteY1" fmla="*/ 52664 h 318057"/>
                  <a:gd name="connsiteX2" fmla="*/ 0 w 685004"/>
                  <a:gd name="connsiteY2" fmla="*/ 266149 h 318057"/>
                  <a:gd name="connsiteX3" fmla="*/ 48888 w 685004"/>
                  <a:gd name="connsiteY3" fmla="*/ 315038 h 318057"/>
                  <a:gd name="connsiteX4" fmla="*/ 236514 w 685004"/>
                  <a:gd name="connsiteY4" fmla="*/ 127412 h 318057"/>
                  <a:gd name="connsiteX5" fmla="*/ 445470 w 685004"/>
                  <a:gd name="connsiteY5" fmla="*/ 127412 h 318057"/>
                  <a:gd name="connsiteX6" fmla="*/ 636116 w 685004"/>
                  <a:gd name="connsiteY6" fmla="*/ 318058 h 318057"/>
                  <a:gd name="connsiteX7" fmla="*/ 685004 w 685004"/>
                  <a:gd name="connsiteY7" fmla="*/ 269170 h 318057"/>
                  <a:gd name="connsiteX8" fmla="*/ 468687 w 685004"/>
                  <a:gd name="connsiteY8" fmla="*/ 52852 h 31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004" h="318057">
                    <a:moveTo>
                      <a:pt x="468498" y="52664"/>
                    </a:moveTo>
                    <a:cubicBezTo>
                      <a:pt x="398280" y="-17555"/>
                      <a:pt x="283515" y="-17555"/>
                      <a:pt x="213486" y="52664"/>
                    </a:cubicBezTo>
                    <a:lnTo>
                      <a:pt x="0" y="266149"/>
                    </a:lnTo>
                    <a:lnTo>
                      <a:pt x="48888" y="315038"/>
                    </a:lnTo>
                    <a:lnTo>
                      <a:pt x="236514" y="127412"/>
                    </a:lnTo>
                    <a:cubicBezTo>
                      <a:pt x="293897" y="70029"/>
                      <a:pt x="388087" y="70029"/>
                      <a:pt x="445470" y="127412"/>
                    </a:cubicBezTo>
                    <a:lnTo>
                      <a:pt x="636116" y="318058"/>
                    </a:lnTo>
                    <a:lnTo>
                      <a:pt x="685004" y="269170"/>
                    </a:lnTo>
                    <a:lnTo>
                      <a:pt x="468687" y="52852"/>
                    </a:lnTo>
                    <a:close/>
                  </a:path>
                </a:pathLst>
              </a:custGeom>
              <a:solidFill>
                <a:srgbClr val="A09D9B"/>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38" name="Graphic 37" descr="Bullseye with solid fill">
              <a:extLst>
                <a:ext uri="{FF2B5EF4-FFF2-40B4-BE49-F238E27FC236}">
                  <a16:creationId xmlns:a16="http://schemas.microsoft.com/office/drawing/2014/main" id="{511B93FE-EB4C-E386-5F79-DA94FA4867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2009" y="3819486"/>
              <a:ext cx="448660" cy="448660"/>
            </a:xfrm>
            <a:prstGeom prst="rect">
              <a:avLst/>
            </a:prstGeom>
          </p:spPr>
        </p:pic>
      </p:grpSp>
      <p:grpSp>
        <p:nvGrpSpPr>
          <p:cNvPr id="44" name="Group 43">
            <a:extLst>
              <a:ext uri="{FF2B5EF4-FFF2-40B4-BE49-F238E27FC236}">
                <a16:creationId xmlns:a16="http://schemas.microsoft.com/office/drawing/2014/main" id="{59A9385C-EE9C-E70B-2D81-2F99BF10DD44}"/>
              </a:ext>
            </a:extLst>
          </p:cNvPr>
          <p:cNvGrpSpPr/>
          <p:nvPr/>
        </p:nvGrpSpPr>
        <p:grpSpPr>
          <a:xfrm>
            <a:off x="7268890" y="3418470"/>
            <a:ext cx="2643444" cy="2333278"/>
            <a:chOff x="7316778" y="3235463"/>
            <a:chExt cx="2643444" cy="2333278"/>
          </a:xfrm>
        </p:grpSpPr>
        <p:grpSp>
          <p:nvGrpSpPr>
            <p:cNvPr id="45" name="Group 44">
              <a:extLst>
                <a:ext uri="{FF2B5EF4-FFF2-40B4-BE49-F238E27FC236}">
                  <a16:creationId xmlns:a16="http://schemas.microsoft.com/office/drawing/2014/main" id="{CAC76CDD-06FA-21D5-7612-94E8AEB2B50F}"/>
                </a:ext>
              </a:extLst>
            </p:cNvPr>
            <p:cNvGrpSpPr/>
            <p:nvPr/>
          </p:nvGrpSpPr>
          <p:grpSpPr>
            <a:xfrm>
              <a:off x="7316778" y="3235463"/>
              <a:ext cx="2643444" cy="2333278"/>
              <a:chOff x="7704738" y="3006670"/>
              <a:chExt cx="3675954" cy="3244640"/>
            </a:xfrm>
          </p:grpSpPr>
          <p:sp>
            <p:nvSpPr>
              <p:cNvPr id="47" name="Freeform: Shape 46">
                <a:extLst>
                  <a:ext uri="{FF2B5EF4-FFF2-40B4-BE49-F238E27FC236}">
                    <a16:creationId xmlns:a16="http://schemas.microsoft.com/office/drawing/2014/main" id="{C324843F-852B-B081-9E55-3A2F6D911BAB}"/>
                  </a:ext>
                </a:extLst>
              </p:cNvPr>
              <p:cNvSpPr/>
              <p:nvPr/>
            </p:nvSpPr>
            <p:spPr>
              <a:xfrm>
                <a:off x="8427688" y="4053801"/>
                <a:ext cx="2711506" cy="1313975"/>
              </a:xfrm>
              <a:custGeom>
                <a:avLst/>
                <a:gdLst>
                  <a:gd name="connsiteX0" fmla="*/ 1096875 w 1135570"/>
                  <a:gd name="connsiteY0" fmla="*/ 140059 h 551174"/>
                  <a:gd name="connsiteX1" fmla="*/ 1135571 w 1135570"/>
                  <a:gd name="connsiteY1" fmla="*/ 80600 h 551174"/>
                  <a:gd name="connsiteX2" fmla="*/ 1135571 w 1135570"/>
                  <a:gd name="connsiteY2" fmla="*/ 47378 h 551174"/>
                  <a:gd name="connsiteX3" fmla="*/ 1095554 w 1135570"/>
                  <a:gd name="connsiteY3" fmla="*/ 7362 h 551174"/>
                  <a:gd name="connsiteX4" fmla="*/ 1059879 w 1135570"/>
                  <a:gd name="connsiteY4" fmla="*/ 7362 h 551174"/>
                  <a:gd name="connsiteX5" fmla="*/ 1016087 w 1135570"/>
                  <a:gd name="connsiteY5" fmla="*/ 50965 h 551174"/>
                  <a:gd name="connsiteX6" fmla="*/ 1015709 w 1135570"/>
                  <a:gd name="connsiteY6" fmla="*/ 86263 h 551174"/>
                  <a:gd name="connsiteX7" fmla="*/ 678209 w 1135570"/>
                  <a:gd name="connsiteY7" fmla="*/ 423763 h 551174"/>
                  <a:gd name="connsiteX8" fmla="*/ 469254 w 1135570"/>
                  <a:gd name="connsiteY8" fmla="*/ 423763 h 551174"/>
                  <a:gd name="connsiteX9" fmla="*/ 131187 w 1135570"/>
                  <a:gd name="connsiteY9" fmla="*/ 85696 h 551174"/>
                  <a:gd name="connsiteX10" fmla="*/ 130243 w 1135570"/>
                  <a:gd name="connsiteY10" fmla="*/ 51154 h 551174"/>
                  <a:gd name="connsiteX11" fmla="*/ 86640 w 1135570"/>
                  <a:gd name="connsiteY11" fmla="*/ 7550 h 551174"/>
                  <a:gd name="connsiteX12" fmla="*/ 50965 w 1135570"/>
                  <a:gd name="connsiteY12" fmla="*/ 7550 h 551174"/>
                  <a:gd name="connsiteX13" fmla="*/ 7362 w 1135570"/>
                  <a:gd name="connsiteY13" fmla="*/ 51154 h 551174"/>
                  <a:gd name="connsiteX14" fmla="*/ 7362 w 1135570"/>
                  <a:gd name="connsiteY14" fmla="*/ 86829 h 551174"/>
                  <a:gd name="connsiteX15" fmla="*/ 50965 w 1135570"/>
                  <a:gd name="connsiteY15" fmla="*/ 130432 h 551174"/>
                  <a:gd name="connsiteX16" fmla="*/ 81921 w 1135570"/>
                  <a:gd name="connsiteY16" fmla="*/ 134207 h 551174"/>
                  <a:gd name="connsiteX17" fmla="*/ 446225 w 1135570"/>
                  <a:gd name="connsiteY17" fmla="*/ 498511 h 551174"/>
                  <a:gd name="connsiteX18" fmla="*/ 701238 w 1135570"/>
                  <a:gd name="connsiteY18" fmla="*/ 498511 h 551174"/>
                  <a:gd name="connsiteX19" fmla="*/ 1065164 w 1135570"/>
                  <a:gd name="connsiteY19" fmla="*/ 134585 h 551174"/>
                  <a:gd name="connsiteX20" fmla="*/ 1090646 w 1135570"/>
                  <a:gd name="connsiteY20" fmla="*/ 134207 h 551174"/>
                  <a:gd name="connsiteX21" fmla="*/ 1096875 w 1135570"/>
                  <a:gd name="connsiteY21" fmla="*/ 140436 h 55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5570" h="551174">
                    <a:moveTo>
                      <a:pt x="1096875" y="140059"/>
                    </a:moveTo>
                    <a:cubicBezTo>
                      <a:pt x="1106502" y="117974"/>
                      <a:pt x="1119715" y="98154"/>
                      <a:pt x="1135571" y="80600"/>
                    </a:cubicBezTo>
                    <a:lnTo>
                      <a:pt x="1135571" y="47378"/>
                    </a:lnTo>
                    <a:lnTo>
                      <a:pt x="1095554" y="7362"/>
                    </a:lnTo>
                    <a:cubicBezTo>
                      <a:pt x="1085738" y="-2454"/>
                      <a:pt x="1069694" y="-2454"/>
                      <a:pt x="1059879" y="7362"/>
                    </a:cubicBezTo>
                    <a:lnTo>
                      <a:pt x="1016087" y="50965"/>
                    </a:lnTo>
                    <a:cubicBezTo>
                      <a:pt x="1006460" y="60591"/>
                      <a:pt x="1006271" y="76447"/>
                      <a:pt x="1015709" y="86263"/>
                    </a:cubicBezTo>
                    <a:lnTo>
                      <a:pt x="678209" y="423763"/>
                    </a:lnTo>
                    <a:cubicBezTo>
                      <a:pt x="620827" y="481145"/>
                      <a:pt x="526636" y="481145"/>
                      <a:pt x="469254" y="423763"/>
                    </a:cubicBezTo>
                    <a:lnTo>
                      <a:pt x="131187" y="85696"/>
                    </a:lnTo>
                    <a:cubicBezTo>
                      <a:pt x="140059" y="75881"/>
                      <a:pt x="139681" y="60591"/>
                      <a:pt x="130243" y="51154"/>
                    </a:cubicBezTo>
                    <a:lnTo>
                      <a:pt x="86640" y="7550"/>
                    </a:lnTo>
                    <a:cubicBezTo>
                      <a:pt x="76825" y="-2265"/>
                      <a:pt x="60780" y="-2265"/>
                      <a:pt x="50965" y="7550"/>
                    </a:cubicBezTo>
                    <a:lnTo>
                      <a:pt x="7362" y="51154"/>
                    </a:lnTo>
                    <a:cubicBezTo>
                      <a:pt x="-2454" y="60969"/>
                      <a:pt x="-2454" y="77013"/>
                      <a:pt x="7362" y="86829"/>
                    </a:cubicBezTo>
                    <a:lnTo>
                      <a:pt x="50965" y="130432"/>
                    </a:lnTo>
                    <a:cubicBezTo>
                      <a:pt x="59270" y="138737"/>
                      <a:pt x="72106" y="140059"/>
                      <a:pt x="81921" y="134207"/>
                    </a:cubicBezTo>
                    <a:lnTo>
                      <a:pt x="446225" y="498511"/>
                    </a:lnTo>
                    <a:cubicBezTo>
                      <a:pt x="516443" y="568729"/>
                      <a:pt x="631208" y="568729"/>
                      <a:pt x="701238" y="498511"/>
                    </a:cubicBezTo>
                    <a:lnTo>
                      <a:pt x="1065164" y="134585"/>
                    </a:lnTo>
                    <a:cubicBezTo>
                      <a:pt x="1073092" y="138926"/>
                      <a:pt x="1082907" y="138926"/>
                      <a:pt x="1090646" y="134207"/>
                    </a:cubicBezTo>
                    <a:lnTo>
                      <a:pt x="1096875" y="140436"/>
                    </a:lnTo>
                    <a:close/>
                  </a:path>
                </a:pathLst>
              </a:custGeom>
              <a:solidFill>
                <a:srgbClr val="D6D6D3"/>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8" name="Freeform: Shape 47">
                <a:extLst>
                  <a:ext uri="{FF2B5EF4-FFF2-40B4-BE49-F238E27FC236}">
                    <a16:creationId xmlns:a16="http://schemas.microsoft.com/office/drawing/2014/main" id="{0DC71BF0-20E3-0430-95F7-73AC1514EF85}"/>
                  </a:ext>
                </a:extLst>
              </p:cNvPr>
              <p:cNvSpPr/>
              <p:nvPr/>
            </p:nvSpPr>
            <p:spPr>
              <a:xfrm>
                <a:off x="8973843" y="3373189"/>
                <a:ext cx="1511475" cy="1508372"/>
              </a:xfrm>
              <a:custGeom>
                <a:avLst/>
                <a:gdLst>
                  <a:gd name="connsiteX0" fmla="*/ 33835 w 633001"/>
                  <a:gd name="connsiteY0" fmla="*/ 234532 h 632718"/>
                  <a:gd name="connsiteX1" fmla="*/ 234674 w 633001"/>
                  <a:gd name="connsiteY1" fmla="*/ 33693 h 632718"/>
                  <a:gd name="connsiteX2" fmla="*/ 398327 w 633001"/>
                  <a:gd name="connsiteY2" fmla="*/ 33693 h 632718"/>
                  <a:gd name="connsiteX3" fmla="*/ 599166 w 633001"/>
                  <a:gd name="connsiteY3" fmla="*/ 234532 h 632718"/>
                  <a:gd name="connsiteX4" fmla="*/ 599166 w 633001"/>
                  <a:gd name="connsiteY4" fmla="*/ 398186 h 632718"/>
                  <a:gd name="connsiteX5" fmla="*/ 398327 w 633001"/>
                  <a:gd name="connsiteY5" fmla="*/ 599025 h 632718"/>
                  <a:gd name="connsiteX6" fmla="*/ 234674 w 633001"/>
                  <a:gd name="connsiteY6" fmla="*/ 599025 h 632718"/>
                  <a:gd name="connsiteX7" fmla="*/ 33835 w 633001"/>
                  <a:gd name="connsiteY7" fmla="*/ 398186 h 632718"/>
                  <a:gd name="connsiteX8" fmla="*/ 33835 w 633001"/>
                  <a:gd name="connsiteY8" fmla="*/ 234532 h 632718"/>
                  <a:gd name="connsiteX9" fmla="*/ 33835 w 633001"/>
                  <a:gd name="connsiteY9" fmla="*/ 234532 h 63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01" h="632718">
                    <a:moveTo>
                      <a:pt x="33835" y="234532"/>
                    </a:moveTo>
                    <a:lnTo>
                      <a:pt x="234674" y="33693"/>
                    </a:lnTo>
                    <a:cubicBezTo>
                      <a:pt x="279787" y="-11231"/>
                      <a:pt x="353403" y="-11231"/>
                      <a:pt x="398327" y="33693"/>
                    </a:cubicBezTo>
                    <a:lnTo>
                      <a:pt x="599166" y="234532"/>
                    </a:lnTo>
                    <a:cubicBezTo>
                      <a:pt x="644280" y="279646"/>
                      <a:pt x="644280" y="353261"/>
                      <a:pt x="599166" y="398186"/>
                    </a:cubicBezTo>
                    <a:lnTo>
                      <a:pt x="398327" y="599025"/>
                    </a:lnTo>
                    <a:cubicBezTo>
                      <a:pt x="353214" y="643949"/>
                      <a:pt x="279598" y="643949"/>
                      <a:pt x="234674" y="599025"/>
                    </a:cubicBezTo>
                    <a:lnTo>
                      <a:pt x="33835" y="398186"/>
                    </a:lnTo>
                    <a:cubicBezTo>
                      <a:pt x="-11278" y="353073"/>
                      <a:pt x="-11278" y="279457"/>
                      <a:pt x="33835" y="234532"/>
                    </a:cubicBezTo>
                    <a:lnTo>
                      <a:pt x="33835" y="234532"/>
                    </a:lnTo>
                    <a:close/>
                  </a:path>
                </a:pathLst>
              </a:custGeom>
              <a:solidFill>
                <a:srgbClr val="50A3A7"/>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9" name="Freeform: Shape 48">
                <a:extLst>
                  <a:ext uri="{FF2B5EF4-FFF2-40B4-BE49-F238E27FC236}">
                    <a16:creationId xmlns:a16="http://schemas.microsoft.com/office/drawing/2014/main" id="{32B7882E-9996-74F3-F569-4C7F45E1DC78}"/>
                  </a:ext>
                </a:extLst>
              </p:cNvPr>
              <p:cNvSpPr/>
              <p:nvPr/>
            </p:nvSpPr>
            <p:spPr>
              <a:xfrm>
                <a:off x="9228383" y="3626985"/>
                <a:ext cx="1002391" cy="1000780"/>
              </a:xfrm>
              <a:custGeom>
                <a:avLst/>
                <a:gdLst>
                  <a:gd name="connsiteX0" fmla="*/ 22368 w 419798"/>
                  <a:gd name="connsiteY0" fmla="*/ 155631 h 419798"/>
                  <a:gd name="connsiteX1" fmla="*/ 155631 w 419798"/>
                  <a:gd name="connsiteY1" fmla="*/ 22368 h 419798"/>
                  <a:gd name="connsiteX2" fmla="*/ 264167 w 419798"/>
                  <a:gd name="connsiteY2" fmla="*/ 22368 h 419798"/>
                  <a:gd name="connsiteX3" fmla="*/ 397431 w 419798"/>
                  <a:gd name="connsiteY3" fmla="*/ 155631 h 419798"/>
                  <a:gd name="connsiteX4" fmla="*/ 397431 w 419798"/>
                  <a:gd name="connsiteY4" fmla="*/ 264167 h 419798"/>
                  <a:gd name="connsiteX5" fmla="*/ 264167 w 419798"/>
                  <a:gd name="connsiteY5" fmla="*/ 397431 h 419798"/>
                  <a:gd name="connsiteX6" fmla="*/ 155631 w 419798"/>
                  <a:gd name="connsiteY6" fmla="*/ 397431 h 419798"/>
                  <a:gd name="connsiteX7" fmla="*/ 22368 w 419798"/>
                  <a:gd name="connsiteY7" fmla="*/ 264167 h 419798"/>
                  <a:gd name="connsiteX8" fmla="*/ 22368 w 419798"/>
                  <a:gd name="connsiteY8" fmla="*/ 155631 h 419798"/>
                  <a:gd name="connsiteX9" fmla="*/ 22368 w 419798"/>
                  <a:gd name="connsiteY9" fmla="*/ 155631 h 41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798" h="419798">
                    <a:moveTo>
                      <a:pt x="22368" y="155631"/>
                    </a:moveTo>
                    <a:lnTo>
                      <a:pt x="155631" y="22368"/>
                    </a:lnTo>
                    <a:cubicBezTo>
                      <a:pt x="185455" y="-7456"/>
                      <a:pt x="234344" y="-7456"/>
                      <a:pt x="264167" y="22368"/>
                    </a:cubicBezTo>
                    <a:lnTo>
                      <a:pt x="397431" y="155631"/>
                    </a:lnTo>
                    <a:cubicBezTo>
                      <a:pt x="427255" y="185455"/>
                      <a:pt x="427255" y="234344"/>
                      <a:pt x="397431" y="264167"/>
                    </a:cubicBezTo>
                    <a:lnTo>
                      <a:pt x="264167" y="397431"/>
                    </a:lnTo>
                    <a:cubicBezTo>
                      <a:pt x="234344" y="427255"/>
                      <a:pt x="185455" y="427255"/>
                      <a:pt x="155631" y="397431"/>
                    </a:cubicBezTo>
                    <a:lnTo>
                      <a:pt x="22368" y="264167"/>
                    </a:lnTo>
                    <a:cubicBezTo>
                      <a:pt x="-7456" y="234344"/>
                      <a:pt x="-7456" y="185455"/>
                      <a:pt x="22368" y="155631"/>
                    </a:cubicBezTo>
                    <a:lnTo>
                      <a:pt x="22368" y="155631"/>
                    </a:lnTo>
                    <a:close/>
                  </a:path>
                </a:pathLst>
              </a:custGeom>
              <a:solidFill>
                <a:srgbClr val="9FCFD1"/>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0" name="Text Box 1579856821">
                <a:extLst>
                  <a:ext uri="{FF2B5EF4-FFF2-40B4-BE49-F238E27FC236}">
                    <a16:creationId xmlns:a16="http://schemas.microsoft.com/office/drawing/2014/main" id="{76D47BC9-6D0C-17C3-0566-A54EAEDC9D3E}"/>
                  </a:ext>
                </a:extLst>
              </p:cNvPr>
              <p:cNvSpPr txBox="1"/>
              <p:nvPr/>
            </p:nvSpPr>
            <p:spPr>
              <a:xfrm>
                <a:off x="8186189" y="5627406"/>
                <a:ext cx="3194503" cy="62390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جمع البيانات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1" name="Freeform: Shape 50">
                <a:extLst>
                  <a:ext uri="{FF2B5EF4-FFF2-40B4-BE49-F238E27FC236}">
                    <a16:creationId xmlns:a16="http://schemas.microsoft.com/office/drawing/2014/main" id="{09835CE5-6E95-4E12-64AA-7B0875A52D23}"/>
                  </a:ext>
                </a:extLst>
              </p:cNvPr>
              <p:cNvSpPr/>
              <p:nvPr/>
            </p:nvSpPr>
            <p:spPr>
              <a:xfrm>
                <a:off x="7704738" y="3006670"/>
                <a:ext cx="1635647" cy="758234"/>
              </a:xfrm>
              <a:custGeom>
                <a:avLst/>
                <a:gdLst>
                  <a:gd name="connsiteX0" fmla="*/ 468498 w 685004"/>
                  <a:gd name="connsiteY0" fmla="*/ 52664 h 318057"/>
                  <a:gd name="connsiteX1" fmla="*/ 213486 w 685004"/>
                  <a:gd name="connsiteY1" fmla="*/ 52664 h 318057"/>
                  <a:gd name="connsiteX2" fmla="*/ 0 w 685004"/>
                  <a:gd name="connsiteY2" fmla="*/ 266149 h 318057"/>
                  <a:gd name="connsiteX3" fmla="*/ 48888 w 685004"/>
                  <a:gd name="connsiteY3" fmla="*/ 315038 h 318057"/>
                  <a:gd name="connsiteX4" fmla="*/ 236514 w 685004"/>
                  <a:gd name="connsiteY4" fmla="*/ 127412 h 318057"/>
                  <a:gd name="connsiteX5" fmla="*/ 445470 w 685004"/>
                  <a:gd name="connsiteY5" fmla="*/ 127412 h 318057"/>
                  <a:gd name="connsiteX6" fmla="*/ 636116 w 685004"/>
                  <a:gd name="connsiteY6" fmla="*/ 318058 h 318057"/>
                  <a:gd name="connsiteX7" fmla="*/ 685004 w 685004"/>
                  <a:gd name="connsiteY7" fmla="*/ 269170 h 318057"/>
                  <a:gd name="connsiteX8" fmla="*/ 468687 w 685004"/>
                  <a:gd name="connsiteY8" fmla="*/ 52852 h 31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004" h="318057">
                    <a:moveTo>
                      <a:pt x="468498" y="52664"/>
                    </a:moveTo>
                    <a:cubicBezTo>
                      <a:pt x="398280" y="-17555"/>
                      <a:pt x="283515" y="-17555"/>
                      <a:pt x="213486" y="52664"/>
                    </a:cubicBezTo>
                    <a:lnTo>
                      <a:pt x="0" y="266149"/>
                    </a:lnTo>
                    <a:lnTo>
                      <a:pt x="48888" y="315038"/>
                    </a:lnTo>
                    <a:lnTo>
                      <a:pt x="236514" y="127412"/>
                    </a:lnTo>
                    <a:cubicBezTo>
                      <a:pt x="293897" y="70029"/>
                      <a:pt x="388087" y="70029"/>
                      <a:pt x="445470" y="127412"/>
                    </a:cubicBezTo>
                    <a:lnTo>
                      <a:pt x="636116" y="318058"/>
                    </a:lnTo>
                    <a:lnTo>
                      <a:pt x="685004" y="269170"/>
                    </a:lnTo>
                    <a:lnTo>
                      <a:pt x="468687" y="52852"/>
                    </a:lnTo>
                    <a:close/>
                  </a:path>
                </a:pathLst>
              </a:custGeom>
              <a:solidFill>
                <a:srgbClr val="A09D9B"/>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6" name="Picture 45">
              <a:extLst>
                <a:ext uri="{FF2B5EF4-FFF2-40B4-BE49-F238E27FC236}">
                  <a16:creationId xmlns:a16="http://schemas.microsoft.com/office/drawing/2014/main" id="{C9B25937-3ABE-87EB-828E-343FA258C787}"/>
                </a:ext>
              </a:extLst>
            </p:cNvPr>
            <p:cNvPicPr>
              <a:picLocks noChangeAspect="1"/>
            </p:cNvPicPr>
            <p:nvPr/>
          </p:nvPicPr>
          <p:blipFill>
            <a:blip r:embed="rId5"/>
            <a:stretch>
              <a:fillRect/>
            </a:stretch>
          </p:blipFill>
          <p:spPr>
            <a:xfrm flipH="1">
              <a:off x="8548546" y="3903054"/>
              <a:ext cx="448660" cy="448660"/>
            </a:xfrm>
            <a:prstGeom prst="rect">
              <a:avLst/>
            </a:prstGeom>
          </p:spPr>
        </p:pic>
      </p:grpSp>
      <p:grpSp>
        <p:nvGrpSpPr>
          <p:cNvPr id="52" name="Group 51">
            <a:extLst>
              <a:ext uri="{FF2B5EF4-FFF2-40B4-BE49-F238E27FC236}">
                <a16:creationId xmlns:a16="http://schemas.microsoft.com/office/drawing/2014/main" id="{9E649C54-A250-58AD-3F19-453D0FBE89F6}"/>
              </a:ext>
            </a:extLst>
          </p:cNvPr>
          <p:cNvGrpSpPr/>
          <p:nvPr/>
        </p:nvGrpSpPr>
        <p:grpSpPr>
          <a:xfrm>
            <a:off x="5508520" y="2947503"/>
            <a:ext cx="2534896" cy="2168880"/>
            <a:chOff x="5556408" y="2764496"/>
            <a:chExt cx="2534896" cy="2168880"/>
          </a:xfrm>
        </p:grpSpPr>
        <p:grpSp>
          <p:nvGrpSpPr>
            <p:cNvPr id="53" name="Group 52">
              <a:extLst>
                <a:ext uri="{FF2B5EF4-FFF2-40B4-BE49-F238E27FC236}">
                  <a16:creationId xmlns:a16="http://schemas.microsoft.com/office/drawing/2014/main" id="{E151E5C1-33D0-ADCF-F50D-4C12580E7806}"/>
                </a:ext>
              </a:extLst>
            </p:cNvPr>
            <p:cNvGrpSpPr/>
            <p:nvPr/>
          </p:nvGrpSpPr>
          <p:grpSpPr>
            <a:xfrm>
              <a:off x="5556408" y="2764496"/>
              <a:ext cx="2534896" cy="2168880"/>
              <a:chOff x="7704738" y="2351747"/>
              <a:chExt cx="3525008" cy="3016029"/>
            </a:xfrm>
          </p:grpSpPr>
          <p:sp>
            <p:nvSpPr>
              <p:cNvPr id="55" name="Freeform: Shape 54">
                <a:extLst>
                  <a:ext uri="{FF2B5EF4-FFF2-40B4-BE49-F238E27FC236}">
                    <a16:creationId xmlns:a16="http://schemas.microsoft.com/office/drawing/2014/main" id="{FE176CE7-222B-A12E-AC44-26093D47F44D}"/>
                  </a:ext>
                </a:extLst>
              </p:cNvPr>
              <p:cNvSpPr/>
              <p:nvPr/>
            </p:nvSpPr>
            <p:spPr>
              <a:xfrm>
                <a:off x="8427688" y="4053801"/>
                <a:ext cx="2711506" cy="1313975"/>
              </a:xfrm>
              <a:custGeom>
                <a:avLst/>
                <a:gdLst>
                  <a:gd name="connsiteX0" fmla="*/ 1096875 w 1135570"/>
                  <a:gd name="connsiteY0" fmla="*/ 140059 h 551174"/>
                  <a:gd name="connsiteX1" fmla="*/ 1135571 w 1135570"/>
                  <a:gd name="connsiteY1" fmla="*/ 80600 h 551174"/>
                  <a:gd name="connsiteX2" fmla="*/ 1135571 w 1135570"/>
                  <a:gd name="connsiteY2" fmla="*/ 47378 h 551174"/>
                  <a:gd name="connsiteX3" fmla="*/ 1095554 w 1135570"/>
                  <a:gd name="connsiteY3" fmla="*/ 7362 h 551174"/>
                  <a:gd name="connsiteX4" fmla="*/ 1059879 w 1135570"/>
                  <a:gd name="connsiteY4" fmla="*/ 7362 h 551174"/>
                  <a:gd name="connsiteX5" fmla="*/ 1016087 w 1135570"/>
                  <a:gd name="connsiteY5" fmla="*/ 50965 h 551174"/>
                  <a:gd name="connsiteX6" fmla="*/ 1015709 w 1135570"/>
                  <a:gd name="connsiteY6" fmla="*/ 86263 h 551174"/>
                  <a:gd name="connsiteX7" fmla="*/ 678209 w 1135570"/>
                  <a:gd name="connsiteY7" fmla="*/ 423763 h 551174"/>
                  <a:gd name="connsiteX8" fmla="*/ 469254 w 1135570"/>
                  <a:gd name="connsiteY8" fmla="*/ 423763 h 551174"/>
                  <a:gd name="connsiteX9" fmla="*/ 131187 w 1135570"/>
                  <a:gd name="connsiteY9" fmla="*/ 85696 h 551174"/>
                  <a:gd name="connsiteX10" fmla="*/ 130243 w 1135570"/>
                  <a:gd name="connsiteY10" fmla="*/ 51154 h 551174"/>
                  <a:gd name="connsiteX11" fmla="*/ 86640 w 1135570"/>
                  <a:gd name="connsiteY11" fmla="*/ 7550 h 551174"/>
                  <a:gd name="connsiteX12" fmla="*/ 50965 w 1135570"/>
                  <a:gd name="connsiteY12" fmla="*/ 7550 h 551174"/>
                  <a:gd name="connsiteX13" fmla="*/ 7362 w 1135570"/>
                  <a:gd name="connsiteY13" fmla="*/ 51154 h 551174"/>
                  <a:gd name="connsiteX14" fmla="*/ 7362 w 1135570"/>
                  <a:gd name="connsiteY14" fmla="*/ 86829 h 551174"/>
                  <a:gd name="connsiteX15" fmla="*/ 50965 w 1135570"/>
                  <a:gd name="connsiteY15" fmla="*/ 130432 h 551174"/>
                  <a:gd name="connsiteX16" fmla="*/ 81921 w 1135570"/>
                  <a:gd name="connsiteY16" fmla="*/ 134207 h 551174"/>
                  <a:gd name="connsiteX17" fmla="*/ 446225 w 1135570"/>
                  <a:gd name="connsiteY17" fmla="*/ 498511 h 551174"/>
                  <a:gd name="connsiteX18" fmla="*/ 701238 w 1135570"/>
                  <a:gd name="connsiteY18" fmla="*/ 498511 h 551174"/>
                  <a:gd name="connsiteX19" fmla="*/ 1065164 w 1135570"/>
                  <a:gd name="connsiteY19" fmla="*/ 134585 h 551174"/>
                  <a:gd name="connsiteX20" fmla="*/ 1090646 w 1135570"/>
                  <a:gd name="connsiteY20" fmla="*/ 134207 h 551174"/>
                  <a:gd name="connsiteX21" fmla="*/ 1096875 w 1135570"/>
                  <a:gd name="connsiteY21" fmla="*/ 140436 h 55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5570" h="551174">
                    <a:moveTo>
                      <a:pt x="1096875" y="140059"/>
                    </a:moveTo>
                    <a:cubicBezTo>
                      <a:pt x="1106502" y="117974"/>
                      <a:pt x="1119715" y="98154"/>
                      <a:pt x="1135571" y="80600"/>
                    </a:cubicBezTo>
                    <a:lnTo>
                      <a:pt x="1135571" y="47378"/>
                    </a:lnTo>
                    <a:lnTo>
                      <a:pt x="1095554" y="7362"/>
                    </a:lnTo>
                    <a:cubicBezTo>
                      <a:pt x="1085738" y="-2454"/>
                      <a:pt x="1069694" y="-2454"/>
                      <a:pt x="1059879" y="7362"/>
                    </a:cubicBezTo>
                    <a:lnTo>
                      <a:pt x="1016087" y="50965"/>
                    </a:lnTo>
                    <a:cubicBezTo>
                      <a:pt x="1006460" y="60591"/>
                      <a:pt x="1006271" y="76447"/>
                      <a:pt x="1015709" y="86263"/>
                    </a:cubicBezTo>
                    <a:lnTo>
                      <a:pt x="678209" y="423763"/>
                    </a:lnTo>
                    <a:cubicBezTo>
                      <a:pt x="620827" y="481145"/>
                      <a:pt x="526636" y="481145"/>
                      <a:pt x="469254" y="423763"/>
                    </a:cubicBezTo>
                    <a:lnTo>
                      <a:pt x="131187" y="85696"/>
                    </a:lnTo>
                    <a:cubicBezTo>
                      <a:pt x="140059" y="75881"/>
                      <a:pt x="139681" y="60591"/>
                      <a:pt x="130243" y="51154"/>
                    </a:cubicBezTo>
                    <a:lnTo>
                      <a:pt x="86640" y="7550"/>
                    </a:lnTo>
                    <a:cubicBezTo>
                      <a:pt x="76825" y="-2265"/>
                      <a:pt x="60780" y="-2265"/>
                      <a:pt x="50965" y="7550"/>
                    </a:cubicBezTo>
                    <a:lnTo>
                      <a:pt x="7362" y="51154"/>
                    </a:lnTo>
                    <a:cubicBezTo>
                      <a:pt x="-2454" y="60969"/>
                      <a:pt x="-2454" y="77013"/>
                      <a:pt x="7362" y="86829"/>
                    </a:cubicBezTo>
                    <a:lnTo>
                      <a:pt x="50965" y="130432"/>
                    </a:lnTo>
                    <a:cubicBezTo>
                      <a:pt x="59270" y="138737"/>
                      <a:pt x="72106" y="140059"/>
                      <a:pt x="81921" y="134207"/>
                    </a:cubicBezTo>
                    <a:lnTo>
                      <a:pt x="446225" y="498511"/>
                    </a:lnTo>
                    <a:cubicBezTo>
                      <a:pt x="516443" y="568729"/>
                      <a:pt x="631208" y="568729"/>
                      <a:pt x="701238" y="498511"/>
                    </a:cubicBezTo>
                    <a:lnTo>
                      <a:pt x="1065164" y="134585"/>
                    </a:lnTo>
                    <a:cubicBezTo>
                      <a:pt x="1073092" y="138926"/>
                      <a:pt x="1082907" y="138926"/>
                      <a:pt x="1090646" y="134207"/>
                    </a:cubicBezTo>
                    <a:lnTo>
                      <a:pt x="1096875" y="140436"/>
                    </a:lnTo>
                    <a:close/>
                  </a:path>
                </a:pathLst>
              </a:custGeom>
              <a:solidFill>
                <a:srgbClr val="D6D6D3"/>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6" name="Freeform: Shape 55">
                <a:extLst>
                  <a:ext uri="{FF2B5EF4-FFF2-40B4-BE49-F238E27FC236}">
                    <a16:creationId xmlns:a16="http://schemas.microsoft.com/office/drawing/2014/main" id="{FF7BA075-A7AF-5BE7-1C2F-AA16FBA2DB61}"/>
                  </a:ext>
                </a:extLst>
              </p:cNvPr>
              <p:cNvSpPr/>
              <p:nvPr/>
            </p:nvSpPr>
            <p:spPr>
              <a:xfrm>
                <a:off x="8973843" y="3373189"/>
                <a:ext cx="1511475" cy="1508372"/>
              </a:xfrm>
              <a:custGeom>
                <a:avLst/>
                <a:gdLst>
                  <a:gd name="connsiteX0" fmla="*/ 33835 w 633001"/>
                  <a:gd name="connsiteY0" fmla="*/ 234532 h 632718"/>
                  <a:gd name="connsiteX1" fmla="*/ 234674 w 633001"/>
                  <a:gd name="connsiteY1" fmla="*/ 33693 h 632718"/>
                  <a:gd name="connsiteX2" fmla="*/ 398327 w 633001"/>
                  <a:gd name="connsiteY2" fmla="*/ 33693 h 632718"/>
                  <a:gd name="connsiteX3" fmla="*/ 599166 w 633001"/>
                  <a:gd name="connsiteY3" fmla="*/ 234532 h 632718"/>
                  <a:gd name="connsiteX4" fmla="*/ 599166 w 633001"/>
                  <a:gd name="connsiteY4" fmla="*/ 398186 h 632718"/>
                  <a:gd name="connsiteX5" fmla="*/ 398327 w 633001"/>
                  <a:gd name="connsiteY5" fmla="*/ 599025 h 632718"/>
                  <a:gd name="connsiteX6" fmla="*/ 234674 w 633001"/>
                  <a:gd name="connsiteY6" fmla="*/ 599025 h 632718"/>
                  <a:gd name="connsiteX7" fmla="*/ 33835 w 633001"/>
                  <a:gd name="connsiteY7" fmla="*/ 398186 h 632718"/>
                  <a:gd name="connsiteX8" fmla="*/ 33835 w 633001"/>
                  <a:gd name="connsiteY8" fmla="*/ 234532 h 632718"/>
                  <a:gd name="connsiteX9" fmla="*/ 33835 w 633001"/>
                  <a:gd name="connsiteY9" fmla="*/ 234532 h 63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01" h="632718">
                    <a:moveTo>
                      <a:pt x="33835" y="234532"/>
                    </a:moveTo>
                    <a:lnTo>
                      <a:pt x="234674" y="33693"/>
                    </a:lnTo>
                    <a:cubicBezTo>
                      <a:pt x="279787" y="-11231"/>
                      <a:pt x="353403" y="-11231"/>
                      <a:pt x="398327" y="33693"/>
                    </a:cubicBezTo>
                    <a:lnTo>
                      <a:pt x="599166" y="234532"/>
                    </a:lnTo>
                    <a:cubicBezTo>
                      <a:pt x="644280" y="279646"/>
                      <a:pt x="644280" y="353261"/>
                      <a:pt x="599166" y="398186"/>
                    </a:cubicBezTo>
                    <a:lnTo>
                      <a:pt x="398327" y="599025"/>
                    </a:lnTo>
                    <a:cubicBezTo>
                      <a:pt x="353214" y="643949"/>
                      <a:pt x="279598" y="643949"/>
                      <a:pt x="234674" y="599025"/>
                    </a:cubicBezTo>
                    <a:lnTo>
                      <a:pt x="33835" y="398186"/>
                    </a:lnTo>
                    <a:cubicBezTo>
                      <a:pt x="-11278" y="353073"/>
                      <a:pt x="-11278" y="279457"/>
                      <a:pt x="33835" y="234532"/>
                    </a:cubicBezTo>
                    <a:lnTo>
                      <a:pt x="33835" y="234532"/>
                    </a:lnTo>
                    <a:close/>
                  </a:path>
                </a:pathLst>
              </a:custGeom>
              <a:solidFill>
                <a:srgbClr val="50A3A7"/>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7" name="Freeform: Shape 56">
                <a:extLst>
                  <a:ext uri="{FF2B5EF4-FFF2-40B4-BE49-F238E27FC236}">
                    <a16:creationId xmlns:a16="http://schemas.microsoft.com/office/drawing/2014/main" id="{12419C6B-6084-5930-A5AF-D7951F8B3E21}"/>
                  </a:ext>
                </a:extLst>
              </p:cNvPr>
              <p:cNvSpPr/>
              <p:nvPr/>
            </p:nvSpPr>
            <p:spPr>
              <a:xfrm>
                <a:off x="9228383" y="3626985"/>
                <a:ext cx="1002391" cy="1000780"/>
              </a:xfrm>
              <a:custGeom>
                <a:avLst/>
                <a:gdLst>
                  <a:gd name="connsiteX0" fmla="*/ 22368 w 419798"/>
                  <a:gd name="connsiteY0" fmla="*/ 155631 h 419798"/>
                  <a:gd name="connsiteX1" fmla="*/ 155631 w 419798"/>
                  <a:gd name="connsiteY1" fmla="*/ 22368 h 419798"/>
                  <a:gd name="connsiteX2" fmla="*/ 264167 w 419798"/>
                  <a:gd name="connsiteY2" fmla="*/ 22368 h 419798"/>
                  <a:gd name="connsiteX3" fmla="*/ 397431 w 419798"/>
                  <a:gd name="connsiteY3" fmla="*/ 155631 h 419798"/>
                  <a:gd name="connsiteX4" fmla="*/ 397431 w 419798"/>
                  <a:gd name="connsiteY4" fmla="*/ 264167 h 419798"/>
                  <a:gd name="connsiteX5" fmla="*/ 264167 w 419798"/>
                  <a:gd name="connsiteY5" fmla="*/ 397431 h 419798"/>
                  <a:gd name="connsiteX6" fmla="*/ 155631 w 419798"/>
                  <a:gd name="connsiteY6" fmla="*/ 397431 h 419798"/>
                  <a:gd name="connsiteX7" fmla="*/ 22368 w 419798"/>
                  <a:gd name="connsiteY7" fmla="*/ 264167 h 419798"/>
                  <a:gd name="connsiteX8" fmla="*/ 22368 w 419798"/>
                  <a:gd name="connsiteY8" fmla="*/ 155631 h 419798"/>
                  <a:gd name="connsiteX9" fmla="*/ 22368 w 419798"/>
                  <a:gd name="connsiteY9" fmla="*/ 155631 h 41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798" h="419798">
                    <a:moveTo>
                      <a:pt x="22368" y="155631"/>
                    </a:moveTo>
                    <a:lnTo>
                      <a:pt x="155631" y="22368"/>
                    </a:lnTo>
                    <a:cubicBezTo>
                      <a:pt x="185455" y="-7456"/>
                      <a:pt x="234344" y="-7456"/>
                      <a:pt x="264167" y="22368"/>
                    </a:cubicBezTo>
                    <a:lnTo>
                      <a:pt x="397431" y="155631"/>
                    </a:lnTo>
                    <a:cubicBezTo>
                      <a:pt x="427255" y="185455"/>
                      <a:pt x="427255" y="234344"/>
                      <a:pt x="397431" y="264167"/>
                    </a:cubicBezTo>
                    <a:lnTo>
                      <a:pt x="264167" y="397431"/>
                    </a:lnTo>
                    <a:cubicBezTo>
                      <a:pt x="234344" y="427255"/>
                      <a:pt x="185455" y="427255"/>
                      <a:pt x="155631" y="397431"/>
                    </a:cubicBezTo>
                    <a:lnTo>
                      <a:pt x="22368" y="264167"/>
                    </a:lnTo>
                    <a:cubicBezTo>
                      <a:pt x="-7456" y="234344"/>
                      <a:pt x="-7456" y="185455"/>
                      <a:pt x="22368" y="155631"/>
                    </a:cubicBezTo>
                    <a:lnTo>
                      <a:pt x="22368" y="155631"/>
                    </a:lnTo>
                    <a:close/>
                  </a:path>
                </a:pathLst>
              </a:custGeom>
              <a:solidFill>
                <a:srgbClr val="9FCFD1"/>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8" name="Text Box 1579856821">
                <a:extLst>
                  <a:ext uri="{FF2B5EF4-FFF2-40B4-BE49-F238E27FC236}">
                    <a16:creationId xmlns:a16="http://schemas.microsoft.com/office/drawing/2014/main" id="{72302ADE-BBEF-3A91-AD3F-15BD00ED1074}"/>
                  </a:ext>
                </a:extLst>
              </p:cNvPr>
              <p:cNvSpPr txBox="1"/>
              <p:nvPr/>
            </p:nvSpPr>
            <p:spPr>
              <a:xfrm>
                <a:off x="8035243" y="2351747"/>
                <a:ext cx="3194503" cy="62390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تحليل النتائج</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9" name="Freeform: Shape 58">
                <a:extLst>
                  <a:ext uri="{FF2B5EF4-FFF2-40B4-BE49-F238E27FC236}">
                    <a16:creationId xmlns:a16="http://schemas.microsoft.com/office/drawing/2014/main" id="{F0803AF9-F449-24FD-905E-BF61AC64F199}"/>
                  </a:ext>
                </a:extLst>
              </p:cNvPr>
              <p:cNvSpPr/>
              <p:nvPr/>
            </p:nvSpPr>
            <p:spPr>
              <a:xfrm>
                <a:off x="7704738" y="3006670"/>
                <a:ext cx="1635647" cy="758234"/>
              </a:xfrm>
              <a:custGeom>
                <a:avLst/>
                <a:gdLst>
                  <a:gd name="connsiteX0" fmla="*/ 468498 w 685004"/>
                  <a:gd name="connsiteY0" fmla="*/ 52664 h 318057"/>
                  <a:gd name="connsiteX1" fmla="*/ 213486 w 685004"/>
                  <a:gd name="connsiteY1" fmla="*/ 52664 h 318057"/>
                  <a:gd name="connsiteX2" fmla="*/ 0 w 685004"/>
                  <a:gd name="connsiteY2" fmla="*/ 266149 h 318057"/>
                  <a:gd name="connsiteX3" fmla="*/ 48888 w 685004"/>
                  <a:gd name="connsiteY3" fmla="*/ 315038 h 318057"/>
                  <a:gd name="connsiteX4" fmla="*/ 236514 w 685004"/>
                  <a:gd name="connsiteY4" fmla="*/ 127412 h 318057"/>
                  <a:gd name="connsiteX5" fmla="*/ 445470 w 685004"/>
                  <a:gd name="connsiteY5" fmla="*/ 127412 h 318057"/>
                  <a:gd name="connsiteX6" fmla="*/ 636116 w 685004"/>
                  <a:gd name="connsiteY6" fmla="*/ 318058 h 318057"/>
                  <a:gd name="connsiteX7" fmla="*/ 685004 w 685004"/>
                  <a:gd name="connsiteY7" fmla="*/ 269170 h 318057"/>
                  <a:gd name="connsiteX8" fmla="*/ 468687 w 685004"/>
                  <a:gd name="connsiteY8" fmla="*/ 52852 h 31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004" h="318057">
                    <a:moveTo>
                      <a:pt x="468498" y="52664"/>
                    </a:moveTo>
                    <a:cubicBezTo>
                      <a:pt x="398280" y="-17555"/>
                      <a:pt x="283515" y="-17555"/>
                      <a:pt x="213486" y="52664"/>
                    </a:cubicBezTo>
                    <a:lnTo>
                      <a:pt x="0" y="266149"/>
                    </a:lnTo>
                    <a:lnTo>
                      <a:pt x="48888" y="315038"/>
                    </a:lnTo>
                    <a:lnTo>
                      <a:pt x="236514" y="127412"/>
                    </a:lnTo>
                    <a:cubicBezTo>
                      <a:pt x="293897" y="70029"/>
                      <a:pt x="388087" y="70029"/>
                      <a:pt x="445470" y="127412"/>
                    </a:cubicBezTo>
                    <a:lnTo>
                      <a:pt x="636116" y="318058"/>
                    </a:lnTo>
                    <a:lnTo>
                      <a:pt x="685004" y="269170"/>
                    </a:lnTo>
                    <a:lnTo>
                      <a:pt x="468687" y="52852"/>
                    </a:lnTo>
                    <a:close/>
                  </a:path>
                </a:pathLst>
              </a:custGeom>
              <a:solidFill>
                <a:srgbClr val="A09D9B"/>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54" name="Picture 53">
              <a:extLst>
                <a:ext uri="{FF2B5EF4-FFF2-40B4-BE49-F238E27FC236}">
                  <a16:creationId xmlns:a16="http://schemas.microsoft.com/office/drawing/2014/main" id="{3A937C2E-2F4A-EA0F-025B-9970678B9D32}"/>
                </a:ext>
              </a:extLst>
            </p:cNvPr>
            <p:cNvPicPr>
              <a:picLocks noChangeAspect="1"/>
            </p:cNvPicPr>
            <p:nvPr/>
          </p:nvPicPr>
          <p:blipFill>
            <a:blip r:embed="rId6"/>
            <a:stretch>
              <a:fillRect/>
            </a:stretch>
          </p:blipFill>
          <p:spPr>
            <a:xfrm>
              <a:off x="6860387" y="3801768"/>
              <a:ext cx="415345" cy="415345"/>
            </a:xfrm>
            <a:prstGeom prst="rect">
              <a:avLst/>
            </a:prstGeom>
          </p:spPr>
        </p:pic>
      </p:grpSp>
      <p:grpSp>
        <p:nvGrpSpPr>
          <p:cNvPr id="60" name="Group 59">
            <a:extLst>
              <a:ext uri="{FF2B5EF4-FFF2-40B4-BE49-F238E27FC236}">
                <a16:creationId xmlns:a16="http://schemas.microsoft.com/office/drawing/2014/main" id="{0076CDFC-FAB2-1B9E-273F-8BA00F63A68C}"/>
              </a:ext>
            </a:extLst>
          </p:cNvPr>
          <p:cNvGrpSpPr/>
          <p:nvPr/>
        </p:nvGrpSpPr>
        <p:grpSpPr>
          <a:xfrm>
            <a:off x="3758283" y="3418470"/>
            <a:ext cx="2551415" cy="2351733"/>
            <a:chOff x="3806171" y="3235463"/>
            <a:chExt cx="2551415" cy="2351733"/>
          </a:xfrm>
        </p:grpSpPr>
        <p:grpSp>
          <p:nvGrpSpPr>
            <p:cNvPr id="61" name="Group 60">
              <a:extLst>
                <a:ext uri="{FF2B5EF4-FFF2-40B4-BE49-F238E27FC236}">
                  <a16:creationId xmlns:a16="http://schemas.microsoft.com/office/drawing/2014/main" id="{B7FCC752-4839-1A8B-F203-3A21A135AA1F}"/>
                </a:ext>
              </a:extLst>
            </p:cNvPr>
            <p:cNvGrpSpPr/>
            <p:nvPr/>
          </p:nvGrpSpPr>
          <p:grpSpPr>
            <a:xfrm>
              <a:off x="3806171" y="3235463"/>
              <a:ext cx="2551415" cy="2351733"/>
              <a:chOff x="5270872" y="3006670"/>
              <a:chExt cx="3547979" cy="3270303"/>
            </a:xfrm>
          </p:grpSpPr>
          <p:sp>
            <p:nvSpPr>
              <p:cNvPr id="63" name="Freeform: Shape 62">
                <a:extLst>
                  <a:ext uri="{FF2B5EF4-FFF2-40B4-BE49-F238E27FC236}">
                    <a16:creationId xmlns:a16="http://schemas.microsoft.com/office/drawing/2014/main" id="{3E938B54-CA2A-0591-CA76-82BDAECD9470}"/>
                  </a:ext>
                </a:extLst>
              </p:cNvPr>
              <p:cNvSpPr/>
              <p:nvPr/>
            </p:nvSpPr>
            <p:spPr>
              <a:xfrm>
                <a:off x="5270872" y="3006670"/>
                <a:ext cx="1635647" cy="758234"/>
              </a:xfrm>
              <a:custGeom>
                <a:avLst/>
                <a:gdLst>
                  <a:gd name="connsiteX0" fmla="*/ 468498 w 685004"/>
                  <a:gd name="connsiteY0" fmla="*/ 52664 h 318057"/>
                  <a:gd name="connsiteX1" fmla="*/ 213486 w 685004"/>
                  <a:gd name="connsiteY1" fmla="*/ 52664 h 318057"/>
                  <a:gd name="connsiteX2" fmla="*/ 0 w 685004"/>
                  <a:gd name="connsiteY2" fmla="*/ 266149 h 318057"/>
                  <a:gd name="connsiteX3" fmla="*/ 48888 w 685004"/>
                  <a:gd name="connsiteY3" fmla="*/ 315038 h 318057"/>
                  <a:gd name="connsiteX4" fmla="*/ 236514 w 685004"/>
                  <a:gd name="connsiteY4" fmla="*/ 127412 h 318057"/>
                  <a:gd name="connsiteX5" fmla="*/ 445470 w 685004"/>
                  <a:gd name="connsiteY5" fmla="*/ 127412 h 318057"/>
                  <a:gd name="connsiteX6" fmla="*/ 636116 w 685004"/>
                  <a:gd name="connsiteY6" fmla="*/ 318058 h 318057"/>
                  <a:gd name="connsiteX7" fmla="*/ 685004 w 685004"/>
                  <a:gd name="connsiteY7" fmla="*/ 269170 h 318057"/>
                  <a:gd name="connsiteX8" fmla="*/ 468687 w 685004"/>
                  <a:gd name="connsiteY8" fmla="*/ 52852 h 31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004" h="318057">
                    <a:moveTo>
                      <a:pt x="468498" y="52664"/>
                    </a:moveTo>
                    <a:cubicBezTo>
                      <a:pt x="398280" y="-17555"/>
                      <a:pt x="283515" y="-17555"/>
                      <a:pt x="213486" y="52664"/>
                    </a:cubicBezTo>
                    <a:lnTo>
                      <a:pt x="0" y="266149"/>
                    </a:lnTo>
                    <a:lnTo>
                      <a:pt x="48888" y="315038"/>
                    </a:lnTo>
                    <a:lnTo>
                      <a:pt x="236514" y="127412"/>
                    </a:lnTo>
                    <a:cubicBezTo>
                      <a:pt x="293897" y="70029"/>
                      <a:pt x="388087" y="70029"/>
                      <a:pt x="445470" y="127412"/>
                    </a:cubicBezTo>
                    <a:lnTo>
                      <a:pt x="636116" y="318058"/>
                    </a:lnTo>
                    <a:lnTo>
                      <a:pt x="685004" y="269170"/>
                    </a:lnTo>
                    <a:lnTo>
                      <a:pt x="468687" y="52852"/>
                    </a:lnTo>
                    <a:close/>
                  </a:path>
                </a:pathLst>
              </a:custGeom>
              <a:solidFill>
                <a:srgbClr val="A09D9B"/>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64" name="Group 63">
                <a:extLst>
                  <a:ext uri="{FF2B5EF4-FFF2-40B4-BE49-F238E27FC236}">
                    <a16:creationId xmlns:a16="http://schemas.microsoft.com/office/drawing/2014/main" id="{DF3F43D6-CC65-BBCE-7420-BDD56824B452}"/>
                  </a:ext>
                </a:extLst>
              </p:cNvPr>
              <p:cNvGrpSpPr/>
              <p:nvPr/>
            </p:nvGrpSpPr>
            <p:grpSpPr>
              <a:xfrm>
                <a:off x="5797368" y="3373189"/>
                <a:ext cx="3021483" cy="2903784"/>
                <a:chOff x="5797368" y="3373189"/>
                <a:chExt cx="3021483" cy="2903784"/>
              </a:xfrm>
            </p:grpSpPr>
            <p:sp>
              <p:nvSpPr>
                <p:cNvPr id="65" name="Freeform: Shape 64">
                  <a:extLst>
                    <a:ext uri="{FF2B5EF4-FFF2-40B4-BE49-F238E27FC236}">
                      <a16:creationId xmlns:a16="http://schemas.microsoft.com/office/drawing/2014/main" id="{4EBB1A03-2846-E3C3-4382-7F4C24C6078C}"/>
                    </a:ext>
                  </a:extLst>
                </p:cNvPr>
                <p:cNvSpPr/>
                <p:nvPr/>
              </p:nvSpPr>
              <p:spPr>
                <a:xfrm>
                  <a:off x="6539975" y="3373189"/>
                  <a:ext cx="1511475" cy="1508372"/>
                </a:xfrm>
                <a:custGeom>
                  <a:avLst/>
                  <a:gdLst>
                    <a:gd name="connsiteX0" fmla="*/ 33835 w 633001"/>
                    <a:gd name="connsiteY0" fmla="*/ 234532 h 632718"/>
                    <a:gd name="connsiteX1" fmla="*/ 234674 w 633001"/>
                    <a:gd name="connsiteY1" fmla="*/ 33693 h 632718"/>
                    <a:gd name="connsiteX2" fmla="*/ 398327 w 633001"/>
                    <a:gd name="connsiteY2" fmla="*/ 33693 h 632718"/>
                    <a:gd name="connsiteX3" fmla="*/ 599166 w 633001"/>
                    <a:gd name="connsiteY3" fmla="*/ 234532 h 632718"/>
                    <a:gd name="connsiteX4" fmla="*/ 599166 w 633001"/>
                    <a:gd name="connsiteY4" fmla="*/ 398186 h 632718"/>
                    <a:gd name="connsiteX5" fmla="*/ 398327 w 633001"/>
                    <a:gd name="connsiteY5" fmla="*/ 599025 h 632718"/>
                    <a:gd name="connsiteX6" fmla="*/ 234674 w 633001"/>
                    <a:gd name="connsiteY6" fmla="*/ 599025 h 632718"/>
                    <a:gd name="connsiteX7" fmla="*/ 33835 w 633001"/>
                    <a:gd name="connsiteY7" fmla="*/ 398186 h 632718"/>
                    <a:gd name="connsiteX8" fmla="*/ 33835 w 633001"/>
                    <a:gd name="connsiteY8" fmla="*/ 234532 h 632718"/>
                    <a:gd name="connsiteX9" fmla="*/ 33835 w 633001"/>
                    <a:gd name="connsiteY9" fmla="*/ 234532 h 63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01" h="632718">
                      <a:moveTo>
                        <a:pt x="33835" y="234532"/>
                      </a:moveTo>
                      <a:lnTo>
                        <a:pt x="234674" y="33693"/>
                      </a:lnTo>
                      <a:cubicBezTo>
                        <a:pt x="279787" y="-11231"/>
                        <a:pt x="353403" y="-11231"/>
                        <a:pt x="398327" y="33693"/>
                      </a:cubicBezTo>
                      <a:lnTo>
                        <a:pt x="599166" y="234532"/>
                      </a:lnTo>
                      <a:cubicBezTo>
                        <a:pt x="644280" y="279646"/>
                        <a:pt x="644280" y="353261"/>
                        <a:pt x="599166" y="398186"/>
                      </a:cubicBezTo>
                      <a:lnTo>
                        <a:pt x="398327" y="599025"/>
                      </a:lnTo>
                      <a:cubicBezTo>
                        <a:pt x="353214" y="643949"/>
                        <a:pt x="279598" y="643949"/>
                        <a:pt x="234674" y="599025"/>
                      </a:cubicBezTo>
                      <a:lnTo>
                        <a:pt x="33835" y="398186"/>
                      </a:lnTo>
                      <a:cubicBezTo>
                        <a:pt x="-11278" y="353073"/>
                        <a:pt x="-11278" y="279457"/>
                        <a:pt x="33835" y="234532"/>
                      </a:cubicBezTo>
                      <a:lnTo>
                        <a:pt x="33835" y="234532"/>
                      </a:lnTo>
                      <a:close/>
                    </a:path>
                  </a:pathLst>
                </a:custGeom>
                <a:solidFill>
                  <a:srgbClr val="50A3A7"/>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66" name="Freeform: Shape 65">
                  <a:extLst>
                    <a:ext uri="{FF2B5EF4-FFF2-40B4-BE49-F238E27FC236}">
                      <a16:creationId xmlns:a16="http://schemas.microsoft.com/office/drawing/2014/main" id="{9A4833B0-B78A-31FF-0147-D300AFD6D72C}"/>
                    </a:ext>
                  </a:extLst>
                </p:cNvPr>
                <p:cNvSpPr/>
                <p:nvPr/>
              </p:nvSpPr>
              <p:spPr>
                <a:xfrm>
                  <a:off x="6794519" y="3626985"/>
                  <a:ext cx="1002391" cy="1000780"/>
                </a:xfrm>
                <a:custGeom>
                  <a:avLst/>
                  <a:gdLst>
                    <a:gd name="connsiteX0" fmla="*/ 22368 w 419798"/>
                    <a:gd name="connsiteY0" fmla="*/ 155631 h 419798"/>
                    <a:gd name="connsiteX1" fmla="*/ 155631 w 419798"/>
                    <a:gd name="connsiteY1" fmla="*/ 22368 h 419798"/>
                    <a:gd name="connsiteX2" fmla="*/ 264167 w 419798"/>
                    <a:gd name="connsiteY2" fmla="*/ 22368 h 419798"/>
                    <a:gd name="connsiteX3" fmla="*/ 397431 w 419798"/>
                    <a:gd name="connsiteY3" fmla="*/ 155631 h 419798"/>
                    <a:gd name="connsiteX4" fmla="*/ 397431 w 419798"/>
                    <a:gd name="connsiteY4" fmla="*/ 264167 h 419798"/>
                    <a:gd name="connsiteX5" fmla="*/ 264167 w 419798"/>
                    <a:gd name="connsiteY5" fmla="*/ 397431 h 419798"/>
                    <a:gd name="connsiteX6" fmla="*/ 155631 w 419798"/>
                    <a:gd name="connsiteY6" fmla="*/ 397431 h 419798"/>
                    <a:gd name="connsiteX7" fmla="*/ 22368 w 419798"/>
                    <a:gd name="connsiteY7" fmla="*/ 264167 h 419798"/>
                    <a:gd name="connsiteX8" fmla="*/ 22368 w 419798"/>
                    <a:gd name="connsiteY8" fmla="*/ 155631 h 419798"/>
                    <a:gd name="connsiteX9" fmla="*/ 22368 w 419798"/>
                    <a:gd name="connsiteY9" fmla="*/ 155631 h 41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798" h="419798">
                      <a:moveTo>
                        <a:pt x="22368" y="155631"/>
                      </a:moveTo>
                      <a:lnTo>
                        <a:pt x="155631" y="22368"/>
                      </a:lnTo>
                      <a:cubicBezTo>
                        <a:pt x="185455" y="-7456"/>
                        <a:pt x="234344" y="-7456"/>
                        <a:pt x="264167" y="22368"/>
                      </a:cubicBezTo>
                      <a:lnTo>
                        <a:pt x="397431" y="155631"/>
                      </a:lnTo>
                      <a:cubicBezTo>
                        <a:pt x="427255" y="185455"/>
                        <a:pt x="427255" y="234344"/>
                        <a:pt x="397431" y="264167"/>
                      </a:cubicBezTo>
                      <a:lnTo>
                        <a:pt x="264167" y="397431"/>
                      </a:lnTo>
                      <a:cubicBezTo>
                        <a:pt x="234344" y="427255"/>
                        <a:pt x="185455" y="427255"/>
                        <a:pt x="155631" y="397431"/>
                      </a:cubicBezTo>
                      <a:lnTo>
                        <a:pt x="22368" y="264167"/>
                      </a:lnTo>
                      <a:cubicBezTo>
                        <a:pt x="-7456" y="234344"/>
                        <a:pt x="-7456" y="185455"/>
                        <a:pt x="22368" y="155631"/>
                      </a:cubicBezTo>
                      <a:lnTo>
                        <a:pt x="22368" y="155631"/>
                      </a:lnTo>
                      <a:close/>
                    </a:path>
                  </a:pathLst>
                </a:custGeom>
                <a:solidFill>
                  <a:srgbClr val="9FCFD1"/>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67" name="Freeform: Shape 66">
                  <a:extLst>
                    <a:ext uri="{FF2B5EF4-FFF2-40B4-BE49-F238E27FC236}">
                      <a16:creationId xmlns:a16="http://schemas.microsoft.com/office/drawing/2014/main" id="{9FEA82D1-9FB1-8D4D-76F5-9B1B47F87927}"/>
                    </a:ext>
                  </a:extLst>
                </p:cNvPr>
                <p:cNvSpPr/>
                <p:nvPr/>
              </p:nvSpPr>
              <p:spPr>
                <a:xfrm>
                  <a:off x="5952357" y="4053801"/>
                  <a:ext cx="2711506" cy="1313975"/>
                </a:xfrm>
                <a:custGeom>
                  <a:avLst/>
                  <a:gdLst>
                    <a:gd name="connsiteX0" fmla="*/ 1096875 w 1135570"/>
                    <a:gd name="connsiteY0" fmla="*/ 140059 h 551174"/>
                    <a:gd name="connsiteX1" fmla="*/ 1135571 w 1135570"/>
                    <a:gd name="connsiteY1" fmla="*/ 80600 h 551174"/>
                    <a:gd name="connsiteX2" fmla="*/ 1135571 w 1135570"/>
                    <a:gd name="connsiteY2" fmla="*/ 47378 h 551174"/>
                    <a:gd name="connsiteX3" fmla="*/ 1095554 w 1135570"/>
                    <a:gd name="connsiteY3" fmla="*/ 7362 h 551174"/>
                    <a:gd name="connsiteX4" fmla="*/ 1059879 w 1135570"/>
                    <a:gd name="connsiteY4" fmla="*/ 7362 h 551174"/>
                    <a:gd name="connsiteX5" fmla="*/ 1016087 w 1135570"/>
                    <a:gd name="connsiteY5" fmla="*/ 50965 h 551174"/>
                    <a:gd name="connsiteX6" fmla="*/ 1015709 w 1135570"/>
                    <a:gd name="connsiteY6" fmla="*/ 86263 h 551174"/>
                    <a:gd name="connsiteX7" fmla="*/ 678209 w 1135570"/>
                    <a:gd name="connsiteY7" fmla="*/ 423763 h 551174"/>
                    <a:gd name="connsiteX8" fmla="*/ 469254 w 1135570"/>
                    <a:gd name="connsiteY8" fmla="*/ 423763 h 551174"/>
                    <a:gd name="connsiteX9" fmla="*/ 131187 w 1135570"/>
                    <a:gd name="connsiteY9" fmla="*/ 85696 h 551174"/>
                    <a:gd name="connsiteX10" fmla="*/ 130243 w 1135570"/>
                    <a:gd name="connsiteY10" fmla="*/ 51154 h 551174"/>
                    <a:gd name="connsiteX11" fmla="*/ 86640 w 1135570"/>
                    <a:gd name="connsiteY11" fmla="*/ 7550 h 551174"/>
                    <a:gd name="connsiteX12" fmla="*/ 50965 w 1135570"/>
                    <a:gd name="connsiteY12" fmla="*/ 7550 h 551174"/>
                    <a:gd name="connsiteX13" fmla="*/ 7362 w 1135570"/>
                    <a:gd name="connsiteY13" fmla="*/ 51154 h 551174"/>
                    <a:gd name="connsiteX14" fmla="*/ 7362 w 1135570"/>
                    <a:gd name="connsiteY14" fmla="*/ 86829 h 551174"/>
                    <a:gd name="connsiteX15" fmla="*/ 50965 w 1135570"/>
                    <a:gd name="connsiteY15" fmla="*/ 130432 h 551174"/>
                    <a:gd name="connsiteX16" fmla="*/ 81921 w 1135570"/>
                    <a:gd name="connsiteY16" fmla="*/ 134207 h 551174"/>
                    <a:gd name="connsiteX17" fmla="*/ 446225 w 1135570"/>
                    <a:gd name="connsiteY17" fmla="*/ 498511 h 551174"/>
                    <a:gd name="connsiteX18" fmla="*/ 701238 w 1135570"/>
                    <a:gd name="connsiteY18" fmla="*/ 498511 h 551174"/>
                    <a:gd name="connsiteX19" fmla="*/ 1065164 w 1135570"/>
                    <a:gd name="connsiteY19" fmla="*/ 134585 h 551174"/>
                    <a:gd name="connsiteX20" fmla="*/ 1090646 w 1135570"/>
                    <a:gd name="connsiteY20" fmla="*/ 134207 h 551174"/>
                    <a:gd name="connsiteX21" fmla="*/ 1096875 w 1135570"/>
                    <a:gd name="connsiteY21" fmla="*/ 140436 h 55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5570" h="551174">
                      <a:moveTo>
                        <a:pt x="1096875" y="140059"/>
                      </a:moveTo>
                      <a:cubicBezTo>
                        <a:pt x="1106502" y="117974"/>
                        <a:pt x="1119715" y="98154"/>
                        <a:pt x="1135571" y="80600"/>
                      </a:cubicBezTo>
                      <a:lnTo>
                        <a:pt x="1135571" y="47378"/>
                      </a:lnTo>
                      <a:lnTo>
                        <a:pt x="1095554" y="7362"/>
                      </a:lnTo>
                      <a:cubicBezTo>
                        <a:pt x="1085738" y="-2454"/>
                        <a:pt x="1069694" y="-2454"/>
                        <a:pt x="1059879" y="7362"/>
                      </a:cubicBezTo>
                      <a:lnTo>
                        <a:pt x="1016087" y="50965"/>
                      </a:lnTo>
                      <a:cubicBezTo>
                        <a:pt x="1006460" y="60591"/>
                        <a:pt x="1006271" y="76447"/>
                        <a:pt x="1015709" y="86263"/>
                      </a:cubicBezTo>
                      <a:lnTo>
                        <a:pt x="678209" y="423763"/>
                      </a:lnTo>
                      <a:cubicBezTo>
                        <a:pt x="620827" y="481145"/>
                        <a:pt x="526636" y="481145"/>
                        <a:pt x="469254" y="423763"/>
                      </a:cubicBezTo>
                      <a:lnTo>
                        <a:pt x="131187" y="85696"/>
                      </a:lnTo>
                      <a:cubicBezTo>
                        <a:pt x="140059" y="75881"/>
                        <a:pt x="139681" y="60591"/>
                        <a:pt x="130243" y="51154"/>
                      </a:cubicBezTo>
                      <a:lnTo>
                        <a:pt x="86640" y="7550"/>
                      </a:lnTo>
                      <a:cubicBezTo>
                        <a:pt x="76825" y="-2265"/>
                        <a:pt x="60780" y="-2265"/>
                        <a:pt x="50965" y="7550"/>
                      </a:cubicBezTo>
                      <a:lnTo>
                        <a:pt x="7362" y="51154"/>
                      </a:lnTo>
                      <a:cubicBezTo>
                        <a:pt x="-2454" y="60969"/>
                        <a:pt x="-2454" y="77013"/>
                        <a:pt x="7362" y="86829"/>
                      </a:cubicBezTo>
                      <a:lnTo>
                        <a:pt x="50965" y="130432"/>
                      </a:lnTo>
                      <a:cubicBezTo>
                        <a:pt x="59270" y="138737"/>
                        <a:pt x="72106" y="140059"/>
                        <a:pt x="81921" y="134207"/>
                      </a:cubicBezTo>
                      <a:lnTo>
                        <a:pt x="446225" y="498511"/>
                      </a:lnTo>
                      <a:cubicBezTo>
                        <a:pt x="516443" y="568729"/>
                        <a:pt x="631208" y="568729"/>
                        <a:pt x="701238" y="498511"/>
                      </a:cubicBezTo>
                      <a:lnTo>
                        <a:pt x="1065164" y="134585"/>
                      </a:lnTo>
                      <a:cubicBezTo>
                        <a:pt x="1073092" y="138926"/>
                        <a:pt x="1082907" y="138926"/>
                        <a:pt x="1090646" y="134207"/>
                      </a:cubicBezTo>
                      <a:lnTo>
                        <a:pt x="1096875" y="140436"/>
                      </a:lnTo>
                      <a:close/>
                    </a:path>
                  </a:pathLst>
                </a:custGeom>
                <a:solidFill>
                  <a:srgbClr val="D6D6D3"/>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68" name="Text Box 1579856824">
                  <a:extLst>
                    <a:ext uri="{FF2B5EF4-FFF2-40B4-BE49-F238E27FC236}">
                      <a16:creationId xmlns:a16="http://schemas.microsoft.com/office/drawing/2014/main" id="{E17E64A7-4360-EBE7-14CE-BCCA17615150}"/>
                    </a:ext>
                  </a:extLst>
                </p:cNvPr>
                <p:cNvSpPr txBox="1"/>
                <p:nvPr/>
              </p:nvSpPr>
              <p:spPr>
                <a:xfrm>
                  <a:off x="5797368" y="5653068"/>
                  <a:ext cx="3021483" cy="6239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تحديد الأسباب الجذرية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pic>
          <p:nvPicPr>
            <p:cNvPr id="62" name="Picture 61">
              <a:extLst>
                <a:ext uri="{FF2B5EF4-FFF2-40B4-BE49-F238E27FC236}">
                  <a16:creationId xmlns:a16="http://schemas.microsoft.com/office/drawing/2014/main" id="{44A3E250-94E2-6D21-08C8-04A828B60C8C}"/>
                </a:ext>
              </a:extLst>
            </p:cNvPr>
            <p:cNvPicPr>
              <a:picLocks noChangeAspect="1"/>
            </p:cNvPicPr>
            <p:nvPr/>
          </p:nvPicPr>
          <p:blipFill>
            <a:blip r:embed="rId7"/>
            <a:stretch>
              <a:fillRect/>
            </a:stretch>
          </p:blipFill>
          <p:spPr>
            <a:xfrm>
              <a:off x="5061974" y="3819486"/>
              <a:ext cx="416428" cy="416428"/>
            </a:xfrm>
            <a:prstGeom prst="rect">
              <a:avLst/>
            </a:prstGeom>
          </p:spPr>
        </p:pic>
      </p:grpSp>
      <p:grpSp>
        <p:nvGrpSpPr>
          <p:cNvPr id="69" name="Group 68">
            <a:extLst>
              <a:ext uri="{FF2B5EF4-FFF2-40B4-BE49-F238E27FC236}">
                <a16:creationId xmlns:a16="http://schemas.microsoft.com/office/drawing/2014/main" id="{C6BBBA7A-D665-57E5-72D4-DA308E8F5BE5}"/>
              </a:ext>
            </a:extLst>
          </p:cNvPr>
          <p:cNvGrpSpPr/>
          <p:nvPr/>
        </p:nvGrpSpPr>
        <p:grpSpPr>
          <a:xfrm>
            <a:off x="2020363" y="2902945"/>
            <a:ext cx="2629535" cy="2213438"/>
            <a:chOff x="2068251" y="2719938"/>
            <a:chExt cx="2629535" cy="2213438"/>
          </a:xfrm>
        </p:grpSpPr>
        <p:grpSp>
          <p:nvGrpSpPr>
            <p:cNvPr id="70" name="Group 69">
              <a:extLst>
                <a:ext uri="{FF2B5EF4-FFF2-40B4-BE49-F238E27FC236}">
                  <a16:creationId xmlns:a16="http://schemas.microsoft.com/office/drawing/2014/main" id="{8422D39E-307C-8016-82B0-A4DB3EAC62FF}"/>
                </a:ext>
              </a:extLst>
            </p:cNvPr>
            <p:cNvGrpSpPr/>
            <p:nvPr/>
          </p:nvGrpSpPr>
          <p:grpSpPr>
            <a:xfrm>
              <a:off x="2068251" y="2719938"/>
              <a:ext cx="2629535" cy="2213438"/>
              <a:chOff x="2854132" y="2289785"/>
              <a:chExt cx="3656613" cy="3077991"/>
            </a:xfrm>
          </p:grpSpPr>
          <p:sp>
            <p:nvSpPr>
              <p:cNvPr id="72" name="Freeform: Shape 71">
                <a:extLst>
                  <a:ext uri="{FF2B5EF4-FFF2-40B4-BE49-F238E27FC236}">
                    <a16:creationId xmlns:a16="http://schemas.microsoft.com/office/drawing/2014/main" id="{F3BF5664-EC72-2628-ECBB-5380E88CA2A3}"/>
                  </a:ext>
                </a:extLst>
              </p:cNvPr>
              <p:cNvSpPr/>
              <p:nvPr/>
            </p:nvSpPr>
            <p:spPr>
              <a:xfrm>
                <a:off x="4131799" y="3373189"/>
                <a:ext cx="1511475" cy="1508372"/>
              </a:xfrm>
              <a:custGeom>
                <a:avLst/>
                <a:gdLst>
                  <a:gd name="connsiteX0" fmla="*/ 33835 w 633001"/>
                  <a:gd name="connsiteY0" fmla="*/ 234532 h 632718"/>
                  <a:gd name="connsiteX1" fmla="*/ 234674 w 633001"/>
                  <a:gd name="connsiteY1" fmla="*/ 33693 h 632718"/>
                  <a:gd name="connsiteX2" fmla="*/ 398327 w 633001"/>
                  <a:gd name="connsiteY2" fmla="*/ 33693 h 632718"/>
                  <a:gd name="connsiteX3" fmla="*/ 599166 w 633001"/>
                  <a:gd name="connsiteY3" fmla="*/ 234532 h 632718"/>
                  <a:gd name="connsiteX4" fmla="*/ 599166 w 633001"/>
                  <a:gd name="connsiteY4" fmla="*/ 398186 h 632718"/>
                  <a:gd name="connsiteX5" fmla="*/ 398327 w 633001"/>
                  <a:gd name="connsiteY5" fmla="*/ 599025 h 632718"/>
                  <a:gd name="connsiteX6" fmla="*/ 234674 w 633001"/>
                  <a:gd name="connsiteY6" fmla="*/ 599025 h 632718"/>
                  <a:gd name="connsiteX7" fmla="*/ 33835 w 633001"/>
                  <a:gd name="connsiteY7" fmla="*/ 398186 h 632718"/>
                  <a:gd name="connsiteX8" fmla="*/ 33835 w 633001"/>
                  <a:gd name="connsiteY8" fmla="*/ 234532 h 632718"/>
                  <a:gd name="connsiteX9" fmla="*/ 33835 w 633001"/>
                  <a:gd name="connsiteY9" fmla="*/ 234532 h 63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01" h="632718">
                    <a:moveTo>
                      <a:pt x="33835" y="234532"/>
                    </a:moveTo>
                    <a:lnTo>
                      <a:pt x="234674" y="33693"/>
                    </a:lnTo>
                    <a:cubicBezTo>
                      <a:pt x="279598" y="-11231"/>
                      <a:pt x="353403" y="-11231"/>
                      <a:pt x="398327" y="33693"/>
                    </a:cubicBezTo>
                    <a:lnTo>
                      <a:pt x="599166" y="234532"/>
                    </a:lnTo>
                    <a:cubicBezTo>
                      <a:pt x="644280" y="279646"/>
                      <a:pt x="644280" y="353261"/>
                      <a:pt x="599166" y="398186"/>
                    </a:cubicBezTo>
                    <a:lnTo>
                      <a:pt x="398327" y="599025"/>
                    </a:lnTo>
                    <a:cubicBezTo>
                      <a:pt x="353214" y="643949"/>
                      <a:pt x="279598" y="643949"/>
                      <a:pt x="234674" y="599025"/>
                    </a:cubicBezTo>
                    <a:lnTo>
                      <a:pt x="33835" y="398186"/>
                    </a:lnTo>
                    <a:cubicBezTo>
                      <a:pt x="-11278" y="353073"/>
                      <a:pt x="-11278" y="279457"/>
                      <a:pt x="33835" y="234532"/>
                    </a:cubicBezTo>
                    <a:lnTo>
                      <a:pt x="33835" y="234532"/>
                    </a:lnTo>
                    <a:close/>
                  </a:path>
                </a:pathLst>
              </a:custGeom>
              <a:solidFill>
                <a:srgbClr val="50A3A7"/>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73" name="Freeform: Shape 72">
                <a:extLst>
                  <a:ext uri="{FF2B5EF4-FFF2-40B4-BE49-F238E27FC236}">
                    <a16:creationId xmlns:a16="http://schemas.microsoft.com/office/drawing/2014/main" id="{8902779F-846B-BD69-58D3-898DBB69EA89}"/>
                  </a:ext>
                </a:extLst>
              </p:cNvPr>
              <p:cNvSpPr/>
              <p:nvPr/>
            </p:nvSpPr>
            <p:spPr>
              <a:xfrm>
                <a:off x="4385891" y="3626985"/>
                <a:ext cx="1002391" cy="1000780"/>
              </a:xfrm>
              <a:custGeom>
                <a:avLst/>
                <a:gdLst>
                  <a:gd name="connsiteX0" fmla="*/ 22368 w 419798"/>
                  <a:gd name="connsiteY0" fmla="*/ 155631 h 419798"/>
                  <a:gd name="connsiteX1" fmla="*/ 155631 w 419798"/>
                  <a:gd name="connsiteY1" fmla="*/ 22368 h 419798"/>
                  <a:gd name="connsiteX2" fmla="*/ 264168 w 419798"/>
                  <a:gd name="connsiteY2" fmla="*/ 22368 h 419798"/>
                  <a:gd name="connsiteX3" fmla="*/ 397431 w 419798"/>
                  <a:gd name="connsiteY3" fmla="*/ 155631 h 419798"/>
                  <a:gd name="connsiteX4" fmla="*/ 397431 w 419798"/>
                  <a:gd name="connsiteY4" fmla="*/ 264167 h 419798"/>
                  <a:gd name="connsiteX5" fmla="*/ 264168 w 419798"/>
                  <a:gd name="connsiteY5" fmla="*/ 397431 h 419798"/>
                  <a:gd name="connsiteX6" fmla="*/ 155631 w 419798"/>
                  <a:gd name="connsiteY6" fmla="*/ 397431 h 419798"/>
                  <a:gd name="connsiteX7" fmla="*/ 22368 w 419798"/>
                  <a:gd name="connsiteY7" fmla="*/ 264167 h 419798"/>
                  <a:gd name="connsiteX8" fmla="*/ 22368 w 419798"/>
                  <a:gd name="connsiteY8" fmla="*/ 155631 h 419798"/>
                  <a:gd name="connsiteX9" fmla="*/ 22368 w 419798"/>
                  <a:gd name="connsiteY9" fmla="*/ 155631 h 41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798" h="419798">
                    <a:moveTo>
                      <a:pt x="22368" y="155631"/>
                    </a:moveTo>
                    <a:lnTo>
                      <a:pt x="155631" y="22368"/>
                    </a:lnTo>
                    <a:cubicBezTo>
                      <a:pt x="185455" y="-7456"/>
                      <a:pt x="234344" y="-7456"/>
                      <a:pt x="264168" y="22368"/>
                    </a:cubicBezTo>
                    <a:lnTo>
                      <a:pt x="397431" y="155631"/>
                    </a:lnTo>
                    <a:cubicBezTo>
                      <a:pt x="427255" y="185455"/>
                      <a:pt x="427255" y="234344"/>
                      <a:pt x="397431" y="264167"/>
                    </a:cubicBezTo>
                    <a:lnTo>
                      <a:pt x="264168" y="397431"/>
                    </a:lnTo>
                    <a:cubicBezTo>
                      <a:pt x="234344" y="427255"/>
                      <a:pt x="185455" y="427255"/>
                      <a:pt x="155631" y="397431"/>
                    </a:cubicBezTo>
                    <a:lnTo>
                      <a:pt x="22368" y="264167"/>
                    </a:lnTo>
                    <a:cubicBezTo>
                      <a:pt x="-7456" y="234344"/>
                      <a:pt x="-7456" y="185455"/>
                      <a:pt x="22368" y="155631"/>
                    </a:cubicBezTo>
                    <a:lnTo>
                      <a:pt x="22368" y="155631"/>
                    </a:lnTo>
                    <a:close/>
                  </a:path>
                </a:pathLst>
              </a:custGeom>
              <a:solidFill>
                <a:srgbClr val="9FCFD1"/>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74" name="Freeform: Shape 73">
                <a:extLst>
                  <a:ext uri="{FF2B5EF4-FFF2-40B4-BE49-F238E27FC236}">
                    <a16:creationId xmlns:a16="http://schemas.microsoft.com/office/drawing/2014/main" id="{C159F8E2-0E77-390D-AF78-756F4560BA2D}"/>
                  </a:ext>
                </a:extLst>
              </p:cNvPr>
              <p:cNvSpPr/>
              <p:nvPr/>
            </p:nvSpPr>
            <p:spPr>
              <a:xfrm>
                <a:off x="3531332" y="4053801"/>
                <a:ext cx="2711506" cy="1313975"/>
              </a:xfrm>
              <a:custGeom>
                <a:avLst/>
                <a:gdLst>
                  <a:gd name="connsiteX0" fmla="*/ 1096875 w 1135570"/>
                  <a:gd name="connsiteY0" fmla="*/ 140059 h 551174"/>
                  <a:gd name="connsiteX1" fmla="*/ 1135571 w 1135570"/>
                  <a:gd name="connsiteY1" fmla="*/ 80600 h 551174"/>
                  <a:gd name="connsiteX2" fmla="*/ 1135571 w 1135570"/>
                  <a:gd name="connsiteY2" fmla="*/ 47378 h 551174"/>
                  <a:gd name="connsiteX3" fmla="*/ 1095554 w 1135570"/>
                  <a:gd name="connsiteY3" fmla="*/ 7362 h 551174"/>
                  <a:gd name="connsiteX4" fmla="*/ 1059879 w 1135570"/>
                  <a:gd name="connsiteY4" fmla="*/ 7362 h 551174"/>
                  <a:gd name="connsiteX5" fmla="*/ 1016087 w 1135570"/>
                  <a:gd name="connsiteY5" fmla="*/ 50965 h 551174"/>
                  <a:gd name="connsiteX6" fmla="*/ 1015709 w 1135570"/>
                  <a:gd name="connsiteY6" fmla="*/ 86263 h 551174"/>
                  <a:gd name="connsiteX7" fmla="*/ 678209 w 1135570"/>
                  <a:gd name="connsiteY7" fmla="*/ 423763 h 551174"/>
                  <a:gd name="connsiteX8" fmla="*/ 469254 w 1135570"/>
                  <a:gd name="connsiteY8" fmla="*/ 423763 h 551174"/>
                  <a:gd name="connsiteX9" fmla="*/ 131187 w 1135570"/>
                  <a:gd name="connsiteY9" fmla="*/ 85696 h 551174"/>
                  <a:gd name="connsiteX10" fmla="*/ 130243 w 1135570"/>
                  <a:gd name="connsiteY10" fmla="*/ 51154 h 551174"/>
                  <a:gd name="connsiteX11" fmla="*/ 86640 w 1135570"/>
                  <a:gd name="connsiteY11" fmla="*/ 7550 h 551174"/>
                  <a:gd name="connsiteX12" fmla="*/ 50965 w 1135570"/>
                  <a:gd name="connsiteY12" fmla="*/ 7550 h 551174"/>
                  <a:gd name="connsiteX13" fmla="*/ 7362 w 1135570"/>
                  <a:gd name="connsiteY13" fmla="*/ 51154 h 551174"/>
                  <a:gd name="connsiteX14" fmla="*/ 7362 w 1135570"/>
                  <a:gd name="connsiteY14" fmla="*/ 86829 h 551174"/>
                  <a:gd name="connsiteX15" fmla="*/ 50965 w 1135570"/>
                  <a:gd name="connsiteY15" fmla="*/ 130432 h 551174"/>
                  <a:gd name="connsiteX16" fmla="*/ 81921 w 1135570"/>
                  <a:gd name="connsiteY16" fmla="*/ 134207 h 551174"/>
                  <a:gd name="connsiteX17" fmla="*/ 446225 w 1135570"/>
                  <a:gd name="connsiteY17" fmla="*/ 498511 h 551174"/>
                  <a:gd name="connsiteX18" fmla="*/ 701238 w 1135570"/>
                  <a:gd name="connsiteY18" fmla="*/ 498511 h 551174"/>
                  <a:gd name="connsiteX19" fmla="*/ 1065164 w 1135570"/>
                  <a:gd name="connsiteY19" fmla="*/ 134585 h 551174"/>
                  <a:gd name="connsiteX20" fmla="*/ 1090646 w 1135570"/>
                  <a:gd name="connsiteY20" fmla="*/ 134207 h 551174"/>
                  <a:gd name="connsiteX21" fmla="*/ 1096875 w 1135570"/>
                  <a:gd name="connsiteY21" fmla="*/ 140436 h 55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5570" h="551174">
                    <a:moveTo>
                      <a:pt x="1096875" y="140059"/>
                    </a:moveTo>
                    <a:cubicBezTo>
                      <a:pt x="1106502" y="117974"/>
                      <a:pt x="1119715" y="98154"/>
                      <a:pt x="1135571" y="80600"/>
                    </a:cubicBezTo>
                    <a:lnTo>
                      <a:pt x="1135571" y="47378"/>
                    </a:lnTo>
                    <a:lnTo>
                      <a:pt x="1095554" y="7362"/>
                    </a:lnTo>
                    <a:cubicBezTo>
                      <a:pt x="1085738" y="-2454"/>
                      <a:pt x="1069694" y="-2454"/>
                      <a:pt x="1059879" y="7362"/>
                    </a:cubicBezTo>
                    <a:lnTo>
                      <a:pt x="1016087" y="50965"/>
                    </a:lnTo>
                    <a:cubicBezTo>
                      <a:pt x="1006460" y="60591"/>
                      <a:pt x="1006271" y="76447"/>
                      <a:pt x="1015709" y="86263"/>
                    </a:cubicBezTo>
                    <a:lnTo>
                      <a:pt x="678209" y="423763"/>
                    </a:lnTo>
                    <a:cubicBezTo>
                      <a:pt x="620827" y="481145"/>
                      <a:pt x="526636" y="481145"/>
                      <a:pt x="469254" y="423763"/>
                    </a:cubicBezTo>
                    <a:lnTo>
                      <a:pt x="131187" y="85696"/>
                    </a:lnTo>
                    <a:cubicBezTo>
                      <a:pt x="140059" y="75881"/>
                      <a:pt x="139681" y="60591"/>
                      <a:pt x="130243" y="51154"/>
                    </a:cubicBezTo>
                    <a:lnTo>
                      <a:pt x="86640" y="7550"/>
                    </a:lnTo>
                    <a:cubicBezTo>
                      <a:pt x="76825" y="-2265"/>
                      <a:pt x="60780" y="-2265"/>
                      <a:pt x="50965" y="7550"/>
                    </a:cubicBezTo>
                    <a:lnTo>
                      <a:pt x="7362" y="51154"/>
                    </a:lnTo>
                    <a:cubicBezTo>
                      <a:pt x="-2454" y="60969"/>
                      <a:pt x="-2454" y="77013"/>
                      <a:pt x="7362" y="86829"/>
                    </a:cubicBezTo>
                    <a:lnTo>
                      <a:pt x="50965" y="130432"/>
                    </a:lnTo>
                    <a:cubicBezTo>
                      <a:pt x="59270" y="138737"/>
                      <a:pt x="72106" y="140059"/>
                      <a:pt x="81921" y="134207"/>
                    </a:cubicBezTo>
                    <a:lnTo>
                      <a:pt x="446225" y="498511"/>
                    </a:lnTo>
                    <a:cubicBezTo>
                      <a:pt x="516443" y="568729"/>
                      <a:pt x="631208" y="568729"/>
                      <a:pt x="701238" y="498511"/>
                    </a:cubicBezTo>
                    <a:lnTo>
                      <a:pt x="1065164" y="134585"/>
                    </a:lnTo>
                    <a:cubicBezTo>
                      <a:pt x="1073092" y="138926"/>
                      <a:pt x="1082907" y="138926"/>
                      <a:pt x="1090646" y="134207"/>
                    </a:cubicBezTo>
                    <a:lnTo>
                      <a:pt x="1096875" y="140436"/>
                    </a:lnTo>
                    <a:close/>
                  </a:path>
                </a:pathLst>
              </a:custGeom>
              <a:solidFill>
                <a:srgbClr val="D6D6D3"/>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75" name="Freeform: Shape 74">
                <a:extLst>
                  <a:ext uri="{FF2B5EF4-FFF2-40B4-BE49-F238E27FC236}">
                    <a16:creationId xmlns:a16="http://schemas.microsoft.com/office/drawing/2014/main" id="{7A5B029B-92C0-B065-9A28-FA31715F9167}"/>
                  </a:ext>
                </a:extLst>
              </p:cNvPr>
              <p:cNvSpPr/>
              <p:nvPr/>
            </p:nvSpPr>
            <p:spPr>
              <a:xfrm>
                <a:off x="2854132" y="3006670"/>
                <a:ext cx="1639254" cy="761837"/>
              </a:xfrm>
              <a:custGeom>
                <a:avLst/>
                <a:gdLst>
                  <a:gd name="connsiteX0" fmla="*/ 468499 w 686514"/>
                  <a:gd name="connsiteY0" fmla="*/ 52664 h 319568"/>
                  <a:gd name="connsiteX1" fmla="*/ 213486 w 686514"/>
                  <a:gd name="connsiteY1" fmla="*/ 52664 h 319568"/>
                  <a:gd name="connsiteX2" fmla="*/ 0 w 686514"/>
                  <a:gd name="connsiteY2" fmla="*/ 266149 h 319568"/>
                  <a:gd name="connsiteX3" fmla="*/ 48889 w 686514"/>
                  <a:gd name="connsiteY3" fmla="*/ 315038 h 319568"/>
                  <a:gd name="connsiteX4" fmla="*/ 236514 w 686514"/>
                  <a:gd name="connsiteY4" fmla="*/ 127412 h 319568"/>
                  <a:gd name="connsiteX5" fmla="*/ 445470 w 686514"/>
                  <a:gd name="connsiteY5" fmla="*/ 127412 h 319568"/>
                  <a:gd name="connsiteX6" fmla="*/ 637626 w 686514"/>
                  <a:gd name="connsiteY6" fmla="*/ 319568 h 319568"/>
                  <a:gd name="connsiteX7" fmla="*/ 686515 w 686514"/>
                  <a:gd name="connsiteY7" fmla="*/ 270680 h 319568"/>
                  <a:gd name="connsiteX8" fmla="*/ 468499 w 686514"/>
                  <a:gd name="connsiteY8" fmla="*/ 52664 h 31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6514" h="319568">
                    <a:moveTo>
                      <a:pt x="468499" y="52664"/>
                    </a:moveTo>
                    <a:cubicBezTo>
                      <a:pt x="398280" y="-17555"/>
                      <a:pt x="283515" y="-17555"/>
                      <a:pt x="213486" y="52664"/>
                    </a:cubicBezTo>
                    <a:lnTo>
                      <a:pt x="0" y="266149"/>
                    </a:lnTo>
                    <a:lnTo>
                      <a:pt x="48889" y="315038"/>
                    </a:lnTo>
                    <a:lnTo>
                      <a:pt x="236514" y="127412"/>
                    </a:lnTo>
                    <a:cubicBezTo>
                      <a:pt x="293897" y="70029"/>
                      <a:pt x="388087" y="70029"/>
                      <a:pt x="445470" y="127412"/>
                    </a:cubicBezTo>
                    <a:lnTo>
                      <a:pt x="637626" y="319568"/>
                    </a:lnTo>
                    <a:lnTo>
                      <a:pt x="686515" y="270680"/>
                    </a:lnTo>
                    <a:lnTo>
                      <a:pt x="468499" y="52664"/>
                    </a:lnTo>
                    <a:close/>
                  </a:path>
                </a:pathLst>
              </a:custGeom>
              <a:solidFill>
                <a:srgbClr val="A09D9B"/>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76" name="Text Box 1579856826">
                <a:extLst>
                  <a:ext uri="{FF2B5EF4-FFF2-40B4-BE49-F238E27FC236}">
                    <a16:creationId xmlns:a16="http://schemas.microsoft.com/office/drawing/2014/main" id="{CDB4CA5A-5A25-2CA5-E676-B2134663D13E}"/>
                  </a:ext>
                </a:extLst>
              </p:cNvPr>
              <p:cNvSpPr txBox="1"/>
              <p:nvPr/>
            </p:nvSpPr>
            <p:spPr>
              <a:xfrm>
                <a:off x="3134861" y="2289785"/>
                <a:ext cx="3375884" cy="62390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تطبيق التحسينات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71" name="Picture 70">
              <a:extLst>
                <a:ext uri="{FF2B5EF4-FFF2-40B4-BE49-F238E27FC236}">
                  <a16:creationId xmlns:a16="http://schemas.microsoft.com/office/drawing/2014/main" id="{30B6D51D-789E-2175-4349-4DCAE80EE768}"/>
                </a:ext>
              </a:extLst>
            </p:cNvPr>
            <p:cNvPicPr>
              <a:picLocks noChangeAspect="1"/>
            </p:cNvPicPr>
            <p:nvPr/>
          </p:nvPicPr>
          <p:blipFill>
            <a:blip r:embed="rId8">
              <a:biLevel thresh="50000"/>
            </a:blip>
            <a:stretch>
              <a:fillRect/>
            </a:stretch>
          </p:blipFill>
          <p:spPr>
            <a:xfrm>
              <a:off x="3346559" y="3843166"/>
              <a:ext cx="396429" cy="396429"/>
            </a:xfrm>
            <a:prstGeom prst="rect">
              <a:avLst/>
            </a:prstGeom>
          </p:spPr>
        </p:pic>
      </p:grpSp>
      <p:grpSp>
        <p:nvGrpSpPr>
          <p:cNvPr id="77" name="Group 76">
            <a:extLst>
              <a:ext uri="{FF2B5EF4-FFF2-40B4-BE49-F238E27FC236}">
                <a16:creationId xmlns:a16="http://schemas.microsoft.com/office/drawing/2014/main" id="{CACA83DA-518E-4CF6-8C0A-144D82B187E4}"/>
              </a:ext>
            </a:extLst>
          </p:cNvPr>
          <p:cNvGrpSpPr/>
          <p:nvPr/>
        </p:nvGrpSpPr>
        <p:grpSpPr>
          <a:xfrm>
            <a:off x="659879" y="3682040"/>
            <a:ext cx="2044783" cy="2069708"/>
            <a:chOff x="707767" y="3499033"/>
            <a:chExt cx="2044783" cy="2069708"/>
          </a:xfrm>
        </p:grpSpPr>
        <p:grpSp>
          <p:nvGrpSpPr>
            <p:cNvPr id="78" name="Group 77">
              <a:extLst>
                <a:ext uri="{FF2B5EF4-FFF2-40B4-BE49-F238E27FC236}">
                  <a16:creationId xmlns:a16="http://schemas.microsoft.com/office/drawing/2014/main" id="{85A30EBD-6A2B-D254-6E93-E7F7F29F4348}"/>
                </a:ext>
              </a:extLst>
            </p:cNvPr>
            <p:cNvGrpSpPr/>
            <p:nvPr/>
          </p:nvGrpSpPr>
          <p:grpSpPr>
            <a:xfrm>
              <a:off x="707767" y="3499033"/>
              <a:ext cx="2044783" cy="2069708"/>
              <a:chOff x="962253" y="3373189"/>
              <a:chExt cx="2843460" cy="2878121"/>
            </a:xfrm>
          </p:grpSpPr>
          <p:sp>
            <p:nvSpPr>
              <p:cNvPr id="80" name="Freeform: Shape 79">
                <a:extLst>
                  <a:ext uri="{FF2B5EF4-FFF2-40B4-BE49-F238E27FC236}">
                    <a16:creationId xmlns:a16="http://schemas.microsoft.com/office/drawing/2014/main" id="{A28A93DA-D03E-4AF2-056A-BD978C3E2758}"/>
                  </a:ext>
                </a:extLst>
              </p:cNvPr>
              <p:cNvSpPr/>
              <p:nvPr/>
            </p:nvSpPr>
            <p:spPr>
              <a:xfrm>
                <a:off x="1715059" y="3373189"/>
                <a:ext cx="1511475" cy="1508372"/>
              </a:xfrm>
              <a:custGeom>
                <a:avLst/>
                <a:gdLst>
                  <a:gd name="connsiteX0" fmla="*/ 33835 w 633001"/>
                  <a:gd name="connsiteY0" fmla="*/ 234532 h 632718"/>
                  <a:gd name="connsiteX1" fmla="*/ 234674 w 633001"/>
                  <a:gd name="connsiteY1" fmla="*/ 33693 h 632718"/>
                  <a:gd name="connsiteX2" fmla="*/ 398327 w 633001"/>
                  <a:gd name="connsiteY2" fmla="*/ 33693 h 632718"/>
                  <a:gd name="connsiteX3" fmla="*/ 599166 w 633001"/>
                  <a:gd name="connsiteY3" fmla="*/ 234532 h 632718"/>
                  <a:gd name="connsiteX4" fmla="*/ 599166 w 633001"/>
                  <a:gd name="connsiteY4" fmla="*/ 398186 h 632718"/>
                  <a:gd name="connsiteX5" fmla="*/ 398327 w 633001"/>
                  <a:gd name="connsiteY5" fmla="*/ 599025 h 632718"/>
                  <a:gd name="connsiteX6" fmla="*/ 234674 w 633001"/>
                  <a:gd name="connsiteY6" fmla="*/ 599025 h 632718"/>
                  <a:gd name="connsiteX7" fmla="*/ 33835 w 633001"/>
                  <a:gd name="connsiteY7" fmla="*/ 398186 h 632718"/>
                  <a:gd name="connsiteX8" fmla="*/ 33835 w 633001"/>
                  <a:gd name="connsiteY8" fmla="*/ 234532 h 632718"/>
                  <a:gd name="connsiteX9" fmla="*/ 33835 w 633001"/>
                  <a:gd name="connsiteY9" fmla="*/ 234532 h 63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01" h="632718">
                    <a:moveTo>
                      <a:pt x="33835" y="234532"/>
                    </a:moveTo>
                    <a:lnTo>
                      <a:pt x="234674" y="33693"/>
                    </a:lnTo>
                    <a:cubicBezTo>
                      <a:pt x="279787" y="-11231"/>
                      <a:pt x="353403" y="-11231"/>
                      <a:pt x="398327" y="33693"/>
                    </a:cubicBezTo>
                    <a:lnTo>
                      <a:pt x="599166" y="234532"/>
                    </a:lnTo>
                    <a:cubicBezTo>
                      <a:pt x="644280" y="279646"/>
                      <a:pt x="644280" y="353261"/>
                      <a:pt x="599166" y="398186"/>
                    </a:cubicBezTo>
                    <a:lnTo>
                      <a:pt x="398327" y="599025"/>
                    </a:lnTo>
                    <a:cubicBezTo>
                      <a:pt x="353214" y="643949"/>
                      <a:pt x="279598" y="643949"/>
                      <a:pt x="234674" y="599025"/>
                    </a:cubicBezTo>
                    <a:lnTo>
                      <a:pt x="33835" y="398186"/>
                    </a:lnTo>
                    <a:cubicBezTo>
                      <a:pt x="-11278" y="353073"/>
                      <a:pt x="-11278" y="279457"/>
                      <a:pt x="33835" y="234532"/>
                    </a:cubicBezTo>
                    <a:lnTo>
                      <a:pt x="33835" y="234532"/>
                    </a:lnTo>
                    <a:close/>
                  </a:path>
                </a:pathLst>
              </a:custGeom>
              <a:solidFill>
                <a:srgbClr val="50A3A7"/>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81" name="Freeform: Shape 80">
                <a:extLst>
                  <a:ext uri="{FF2B5EF4-FFF2-40B4-BE49-F238E27FC236}">
                    <a16:creationId xmlns:a16="http://schemas.microsoft.com/office/drawing/2014/main" id="{ED5666FC-3E2C-3998-67D7-3A8922349A99}"/>
                  </a:ext>
                </a:extLst>
              </p:cNvPr>
              <p:cNvSpPr/>
              <p:nvPr/>
            </p:nvSpPr>
            <p:spPr>
              <a:xfrm>
                <a:off x="1969602" y="3626985"/>
                <a:ext cx="1002391" cy="1000780"/>
              </a:xfrm>
              <a:custGeom>
                <a:avLst/>
                <a:gdLst>
                  <a:gd name="connsiteX0" fmla="*/ 22368 w 419798"/>
                  <a:gd name="connsiteY0" fmla="*/ 155631 h 419798"/>
                  <a:gd name="connsiteX1" fmla="*/ 155631 w 419798"/>
                  <a:gd name="connsiteY1" fmla="*/ 22368 h 419798"/>
                  <a:gd name="connsiteX2" fmla="*/ 264167 w 419798"/>
                  <a:gd name="connsiteY2" fmla="*/ 22368 h 419798"/>
                  <a:gd name="connsiteX3" fmla="*/ 397431 w 419798"/>
                  <a:gd name="connsiteY3" fmla="*/ 155631 h 419798"/>
                  <a:gd name="connsiteX4" fmla="*/ 397431 w 419798"/>
                  <a:gd name="connsiteY4" fmla="*/ 264167 h 419798"/>
                  <a:gd name="connsiteX5" fmla="*/ 264167 w 419798"/>
                  <a:gd name="connsiteY5" fmla="*/ 397431 h 419798"/>
                  <a:gd name="connsiteX6" fmla="*/ 155631 w 419798"/>
                  <a:gd name="connsiteY6" fmla="*/ 397431 h 419798"/>
                  <a:gd name="connsiteX7" fmla="*/ 22368 w 419798"/>
                  <a:gd name="connsiteY7" fmla="*/ 264167 h 419798"/>
                  <a:gd name="connsiteX8" fmla="*/ 22368 w 419798"/>
                  <a:gd name="connsiteY8" fmla="*/ 155631 h 419798"/>
                  <a:gd name="connsiteX9" fmla="*/ 22368 w 419798"/>
                  <a:gd name="connsiteY9" fmla="*/ 155631 h 41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798" h="419798">
                    <a:moveTo>
                      <a:pt x="22368" y="155631"/>
                    </a:moveTo>
                    <a:lnTo>
                      <a:pt x="155631" y="22368"/>
                    </a:lnTo>
                    <a:cubicBezTo>
                      <a:pt x="185455" y="-7456"/>
                      <a:pt x="234344" y="-7456"/>
                      <a:pt x="264167" y="22368"/>
                    </a:cubicBezTo>
                    <a:lnTo>
                      <a:pt x="397431" y="155631"/>
                    </a:lnTo>
                    <a:cubicBezTo>
                      <a:pt x="427255" y="185455"/>
                      <a:pt x="427255" y="234344"/>
                      <a:pt x="397431" y="264167"/>
                    </a:cubicBezTo>
                    <a:lnTo>
                      <a:pt x="264167" y="397431"/>
                    </a:lnTo>
                    <a:cubicBezTo>
                      <a:pt x="234344" y="427255"/>
                      <a:pt x="185455" y="427255"/>
                      <a:pt x="155631" y="397431"/>
                    </a:cubicBezTo>
                    <a:lnTo>
                      <a:pt x="22368" y="264167"/>
                    </a:lnTo>
                    <a:cubicBezTo>
                      <a:pt x="-7456" y="234344"/>
                      <a:pt x="-7456" y="185455"/>
                      <a:pt x="22368" y="155631"/>
                    </a:cubicBezTo>
                    <a:lnTo>
                      <a:pt x="22368" y="155631"/>
                    </a:lnTo>
                    <a:close/>
                  </a:path>
                </a:pathLst>
              </a:custGeom>
              <a:solidFill>
                <a:srgbClr val="9FCFD1"/>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82" name="Freeform: Shape 81">
                <a:extLst>
                  <a:ext uri="{FF2B5EF4-FFF2-40B4-BE49-F238E27FC236}">
                    <a16:creationId xmlns:a16="http://schemas.microsoft.com/office/drawing/2014/main" id="{27FA136E-CADD-ECC2-EB50-63D4836B9C27}"/>
                  </a:ext>
                </a:extLst>
              </p:cNvPr>
              <p:cNvSpPr/>
              <p:nvPr/>
            </p:nvSpPr>
            <p:spPr>
              <a:xfrm>
                <a:off x="1094207" y="4053801"/>
                <a:ext cx="2711506" cy="1313975"/>
              </a:xfrm>
              <a:custGeom>
                <a:avLst/>
                <a:gdLst>
                  <a:gd name="connsiteX0" fmla="*/ 1096875 w 1135570"/>
                  <a:gd name="connsiteY0" fmla="*/ 140059 h 551174"/>
                  <a:gd name="connsiteX1" fmla="*/ 1135571 w 1135570"/>
                  <a:gd name="connsiteY1" fmla="*/ 80600 h 551174"/>
                  <a:gd name="connsiteX2" fmla="*/ 1135571 w 1135570"/>
                  <a:gd name="connsiteY2" fmla="*/ 47378 h 551174"/>
                  <a:gd name="connsiteX3" fmla="*/ 1095554 w 1135570"/>
                  <a:gd name="connsiteY3" fmla="*/ 7362 h 551174"/>
                  <a:gd name="connsiteX4" fmla="*/ 1059879 w 1135570"/>
                  <a:gd name="connsiteY4" fmla="*/ 7362 h 551174"/>
                  <a:gd name="connsiteX5" fmla="*/ 1016087 w 1135570"/>
                  <a:gd name="connsiteY5" fmla="*/ 50965 h 551174"/>
                  <a:gd name="connsiteX6" fmla="*/ 1015709 w 1135570"/>
                  <a:gd name="connsiteY6" fmla="*/ 86263 h 551174"/>
                  <a:gd name="connsiteX7" fmla="*/ 678209 w 1135570"/>
                  <a:gd name="connsiteY7" fmla="*/ 423763 h 551174"/>
                  <a:gd name="connsiteX8" fmla="*/ 469254 w 1135570"/>
                  <a:gd name="connsiteY8" fmla="*/ 423763 h 551174"/>
                  <a:gd name="connsiteX9" fmla="*/ 131187 w 1135570"/>
                  <a:gd name="connsiteY9" fmla="*/ 85696 h 551174"/>
                  <a:gd name="connsiteX10" fmla="*/ 130243 w 1135570"/>
                  <a:gd name="connsiteY10" fmla="*/ 51154 h 551174"/>
                  <a:gd name="connsiteX11" fmla="*/ 86640 w 1135570"/>
                  <a:gd name="connsiteY11" fmla="*/ 7550 h 551174"/>
                  <a:gd name="connsiteX12" fmla="*/ 50965 w 1135570"/>
                  <a:gd name="connsiteY12" fmla="*/ 7550 h 551174"/>
                  <a:gd name="connsiteX13" fmla="*/ 7362 w 1135570"/>
                  <a:gd name="connsiteY13" fmla="*/ 51154 h 551174"/>
                  <a:gd name="connsiteX14" fmla="*/ 7362 w 1135570"/>
                  <a:gd name="connsiteY14" fmla="*/ 86829 h 551174"/>
                  <a:gd name="connsiteX15" fmla="*/ 50965 w 1135570"/>
                  <a:gd name="connsiteY15" fmla="*/ 130432 h 551174"/>
                  <a:gd name="connsiteX16" fmla="*/ 81921 w 1135570"/>
                  <a:gd name="connsiteY16" fmla="*/ 134207 h 551174"/>
                  <a:gd name="connsiteX17" fmla="*/ 446225 w 1135570"/>
                  <a:gd name="connsiteY17" fmla="*/ 498511 h 551174"/>
                  <a:gd name="connsiteX18" fmla="*/ 701238 w 1135570"/>
                  <a:gd name="connsiteY18" fmla="*/ 498511 h 551174"/>
                  <a:gd name="connsiteX19" fmla="*/ 1065164 w 1135570"/>
                  <a:gd name="connsiteY19" fmla="*/ 134585 h 551174"/>
                  <a:gd name="connsiteX20" fmla="*/ 1090646 w 1135570"/>
                  <a:gd name="connsiteY20" fmla="*/ 134207 h 551174"/>
                  <a:gd name="connsiteX21" fmla="*/ 1096875 w 1135570"/>
                  <a:gd name="connsiteY21" fmla="*/ 140436 h 55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5570" h="551174">
                    <a:moveTo>
                      <a:pt x="1096875" y="140059"/>
                    </a:moveTo>
                    <a:cubicBezTo>
                      <a:pt x="1106502" y="117974"/>
                      <a:pt x="1119715" y="98154"/>
                      <a:pt x="1135571" y="80600"/>
                    </a:cubicBezTo>
                    <a:lnTo>
                      <a:pt x="1135571" y="47378"/>
                    </a:lnTo>
                    <a:lnTo>
                      <a:pt x="1095554" y="7362"/>
                    </a:lnTo>
                    <a:cubicBezTo>
                      <a:pt x="1085738" y="-2454"/>
                      <a:pt x="1069694" y="-2454"/>
                      <a:pt x="1059879" y="7362"/>
                    </a:cubicBezTo>
                    <a:lnTo>
                      <a:pt x="1016087" y="50965"/>
                    </a:lnTo>
                    <a:cubicBezTo>
                      <a:pt x="1006460" y="60591"/>
                      <a:pt x="1006271" y="76447"/>
                      <a:pt x="1015709" y="86263"/>
                    </a:cubicBezTo>
                    <a:lnTo>
                      <a:pt x="678209" y="423763"/>
                    </a:lnTo>
                    <a:cubicBezTo>
                      <a:pt x="620827" y="481145"/>
                      <a:pt x="526636" y="481145"/>
                      <a:pt x="469254" y="423763"/>
                    </a:cubicBezTo>
                    <a:lnTo>
                      <a:pt x="131187" y="85696"/>
                    </a:lnTo>
                    <a:cubicBezTo>
                      <a:pt x="140059" y="75881"/>
                      <a:pt x="139681" y="60591"/>
                      <a:pt x="130243" y="51154"/>
                    </a:cubicBezTo>
                    <a:lnTo>
                      <a:pt x="86640" y="7550"/>
                    </a:lnTo>
                    <a:cubicBezTo>
                      <a:pt x="76825" y="-2265"/>
                      <a:pt x="60780" y="-2265"/>
                      <a:pt x="50965" y="7550"/>
                    </a:cubicBezTo>
                    <a:lnTo>
                      <a:pt x="7362" y="51154"/>
                    </a:lnTo>
                    <a:cubicBezTo>
                      <a:pt x="-2454" y="60969"/>
                      <a:pt x="-2454" y="77013"/>
                      <a:pt x="7362" y="86829"/>
                    </a:cubicBezTo>
                    <a:lnTo>
                      <a:pt x="50965" y="130432"/>
                    </a:lnTo>
                    <a:cubicBezTo>
                      <a:pt x="59270" y="138737"/>
                      <a:pt x="72106" y="140059"/>
                      <a:pt x="81921" y="134207"/>
                    </a:cubicBezTo>
                    <a:lnTo>
                      <a:pt x="446225" y="498511"/>
                    </a:lnTo>
                    <a:cubicBezTo>
                      <a:pt x="516443" y="568729"/>
                      <a:pt x="631208" y="568729"/>
                      <a:pt x="701238" y="498511"/>
                    </a:cubicBezTo>
                    <a:lnTo>
                      <a:pt x="1065164" y="134585"/>
                    </a:lnTo>
                    <a:cubicBezTo>
                      <a:pt x="1073092" y="138926"/>
                      <a:pt x="1082907" y="138926"/>
                      <a:pt x="1090646" y="134207"/>
                    </a:cubicBezTo>
                    <a:lnTo>
                      <a:pt x="1096875" y="140436"/>
                    </a:lnTo>
                    <a:close/>
                  </a:path>
                </a:pathLst>
              </a:custGeom>
              <a:solidFill>
                <a:srgbClr val="D6D6D3"/>
              </a:solidFill>
              <a:ln w="18843"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83" name="Text Box 1579856827">
                <a:extLst>
                  <a:ext uri="{FF2B5EF4-FFF2-40B4-BE49-F238E27FC236}">
                    <a16:creationId xmlns:a16="http://schemas.microsoft.com/office/drawing/2014/main" id="{A9EF0EE1-4BA5-93DE-1CDB-C3843E2113D8}"/>
                  </a:ext>
                </a:extLst>
              </p:cNvPr>
              <p:cNvSpPr txBox="1"/>
              <p:nvPr/>
            </p:nvSpPr>
            <p:spPr>
              <a:xfrm>
                <a:off x="962253" y="5627406"/>
                <a:ext cx="2711506" cy="62390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متابعة التقدم</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79" name="Picture 78">
              <a:extLst>
                <a:ext uri="{FF2B5EF4-FFF2-40B4-BE49-F238E27FC236}">
                  <a16:creationId xmlns:a16="http://schemas.microsoft.com/office/drawing/2014/main" id="{EF149A47-47B5-1BE5-A965-34FDBB253893}"/>
                </a:ext>
              </a:extLst>
            </p:cNvPr>
            <p:cNvPicPr>
              <a:picLocks noChangeAspect="1"/>
            </p:cNvPicPr>
            <p:nvPr/>
          </p:nvPicPr>
          <p:blipFill>
            <a:blip r:embed="rId9"/>
            <a:stretch>
              <a:fillRect/>
            </a:stretch>
          </p:blipFill>
          <p:spPr>
            <a:xfrm>
              <a:off x="1613586" y="3820569"/>
              <a:ext cx="415345" cy="415345"/>
            </a:xfrm>
            <a:prstGeom prst="rect">
              <a:avLst/>
            </a:prstGeom>
          </p:spPr>
        </p:pic>
      </p:grpSp>
    </p:spTree>
    <p:extLst>
      <p:ext uri="{BB962C8B-B14F-4D97-AF65-F5344CB8AC3E}">
        <p14:creationId xmlns:p14="http://schemas.microsoft.com/office/powerpoint/2010/main" val="703761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anim calcmode="lin" valueType="num">
                                      <p:cBhvr>
                                        <p:cTn id="29" dur="1000" fill="hold"/>
                                        <p:tgtEl>
                                          <p:spTgt spid="60"/>
                                        </p:tgtEl>
                                        <p:attrNameLst>
                                          <p:attrName>ppt_x</p:attrName>
                                        </p:attrNameLst>
                                      </p:cBhvr>
                                      <p:tavLst>
                                        <p:tav tm="0">
                                          <p:val>
                                            <p:strVal val="#ppt_x"/>
                                          </p:val>
                                        </p:tav>
                                        <p:tav tm="100000">
                                          <p:val>
                                            <p:strVal val="#ppt_x"/>
                                          </p:val>
                                        </p:tav>
                                      </p:tavLst>
                                    </p:anim>
                                    <p:anim calcmode="lin" valueType="num">
                                      <p:cBhvr>
                                        <p:cTn id="30"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1000"/>
                                        <p:tgtEl>
                                          <p:spTgt spid="69"/>
                                        </p:tgtEl>
                                      </p:cBhvr>
                                    </p:animEffect>
                                    <p:anim calcmode="lin" valueType="num">
                                      <p:cBhvr>
                                        <p:cTn id="36" dur="1000" fill="hold"/>
                                        <p:tgtEl>
                                          <p:spTgt spid="69"/>
                                        </p:tgtEl>
                                        <p:attrNameLst>
                                          <p:attrName>ppt_x</p:attrName>
                                        </p:attrNameLst>
                                      </p:cBhvr>
                                      <p:tavLst>
                                        <p:tav tm="0">
                                          <p:val>
                                            <p:strVal val="#ppt_x"/>
                                          </p:val>
                                        </p:tav>
                                        <p:tav tm="100000">
                                          <p:val>
                                            <p:strVal val="#ppt_x"/>
                                          </p:val>
                                        </p:tav>
                                      </p:tavLst>
                                    </p:anim>
                                    <p:anim calcmode="lin" valueType="num">
                                      <p:cBhvr>
                                        <p:cTn id="37"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 name="TextBox 2">
            <a:extLst>
              <a:ext uri="{FF2B5EF4-FFF2-40B4-BE49-F238E27FC236}">
                <a16:creationId xmlns:a16="http://schemas.microsoft.com/office/drawing/2014/main" id="{B18BF89C-A1D6-47E8-4D81-E3B2A43DA33A}"/>
              </a:ext>
            </a:extLst>
          </p:cNvPr>
          <p:cNvSpPr txBox="1"/>
          <p:nvPr/>
        </p:nvSpPr>
        <p:spPr>
          <a:xfrm>
            <a:off x="5790148" y="2806364"/>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الشركة: مؤسسة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"ABC"  </a:t>
            </a:r>
          </a:p>
        </p:txBody>
      </p:sp>
      <p:sp>
        <p:nvSpPr>
          <p:cNvPr id="5" name="TextBox 4">
            <a:extLst>
              <a:ext uri="{FF2B5EF4-FFF2-40B4-BE49-F238E27FC236}">
                <a16:creationId xmlns:a16="http://schemas.microsoft.com/office/drawing/2014/main" id="{B2AA04A7-0F30-43B2-4EB8-64DA32500A20}"/>
              </a:ext>
            </a:extLst>
          </p:cNvPr>
          <p:cNvSpPr txBox="1"/>
          <p:nvPr/>
        </p:nvSpPr>
        <p:spPr>
          <a:xfrm>
            <a:off x="4981074" y="3624512"/>
            <a:ext cx="6921116"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الهدف: تقليل وقت تسليم الطلبات من 7 أيام إلى 3 أيام في غضون 6 أشهر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pic>
        <p:nvPicPr>
          <p:cNvPr id="8" name="Picture 7">
            <a:extLst>
              <a:ext uri="{FF2B5EF4-FFF2-40B4-BE49-F238E27FC236}">
                <a16:creationId xmlns:a16="http://schemas.microsoft.com/office/drawing/2014/main" id="{9749525D-2E2F-1F25-9FA3-575DA289739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584225" y="2571500"/>
            <a:ext cx="4382112" cy="2943636"/>
          </a:xfrm>
          <a:prstGeom prst="rect">
            <a:avLst/>
          </a:prstGeom>
        </p:spPr>
      </p:pic>
    </p:spTree>
    <p:extLst>
      <p:ext uri="{BB962C8B-B14F-4D97-AF65-F5344CB8AC3E}">
        <p14:creationId xmlns:p14="http://schemas.microsoft.com/office/powerpoint/2010/main" val="2564016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إعداد تقارير شاملة وفعالة عن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14" name="Group 113">
            <a:extLst>
              <a:ext uri="{FF2B5EF4-FFF2-40B4-BE49-F238E27FC236}">
                <a16:creationId xmlns:a16="http://schemas.microsoft.com/office/drawing/2014/main" id="{2D3C14FC-965B-5250-D5D7-F6BBC2778A20}"/>
              </a:ext>
            </a:extLst>
          </p:cNvPr>
          <p:cNvGrpSpPr/>
          <p:nvPr/>
        </p:nvGrpSpPr>
        <p:grpSpPr>
          <a:xfrm>
            <a:off x="8846169" y="2976849"/>
            <a:ext cx="2228060" cy="2391584"/>
            <a:chOff x="9644657" y="771557"/>
            <a:chExt cx="2228060" cy="2391584"/>
          </a:xfrm>
        </p:grpSpPr>
        <p:grpSp>
          <p:nvGrpSpPr>
            <p:cNvPr id="115" name="Group 114">
              <a:extLst>
                <a:ext uri="{FF2B5EF4-FFF2-40B4-BE49-F238E27FC236}">
                  <a16:creationId xmlns:a16="http://schemas.microsoft.com/office/drawing/2014/main" id="{A526CB5A-E097-B5C3-8046-1C43769BCDED}"/>
                </a:ext>
              </a:extLst>
            </p:cNvPr>
            <p:cNvGrpSpPr/>
            <p:nvPr/>
          </p:nvGrpSpPr>
          <p:grpSpPr>
            <a:xfrm>
              <a:off x="9644657" y="771557"/>
              <a:ext cx="2228060" cy="2391584"/>
              <a:chOff x="7778004" y="2890279"/>
              <a:chExt cx="1634502" cy="1754463"/>
            </a:xfrm>
          </p:grpSpPr>
          <p:sp>
            <p:nvSpPr>
              <p:cNvPr id="117" name="Shape">
                <a:extLst>
                  <a:ext uri="{FF2B5EF4-FFF2-40B4-BE49-F238E27FC236}">
                    <a16:creationId xmlns:a16="http://schemas.microsoft.com/office/drawing/2014/main" id="{3172500A-EEBC-578E-0EBE-F896CEE46A7A}"/>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18" name="Shape">
                <a:extLst>
                  <a:ext uri="{FF2B5EF4-FFF2-40B4-BE49-F238E27FC236}">
                    <a16:creationId xmlns:a16="http://schemas.microsoft.com/office/drawing/2014/main" id="{D6AD85CF-BE6E-A9FF-3408-7758FEE763F7}"/>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337679">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19" name="TextBox 22">
                <a:extLst>
                  <a:ext uri="{FF2B5EF4-FFF2-40B4-BE49-F238E27FC236}">
                    <a16:creationId xmlns:a16="http://schemas.microsoft.com/office/drawing/2014/main" id="{5B6C692E-1A8C-5E83-83D3-CEC14B4BF604}"/>
                  </a:ext>
                </a:extLst>
              </p:cNvPr>
              <p:cNvSpPr txBox="1"/>
              <p:nvPr/>
            </p:nvSpPr>
            <p:spPr>
              <a:xfrm>
                <a:off x="8212436" y="3698185"/>
                <a:ext cx="807932" cy="274529"/>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الهدف من التقرير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16" name="TextBox 115">
              <a:extLst>
                <a:ext uri="{FF2B5EF4-FFF2-40B4-BE49-F238E27FC236}">
                  <a16:creationId xmlns:a16="http://schemas.microsoft.com/office/drawing/2014/main" id="{311FBF7C-1C84-C411-9843-090049BA6E4D}"/>
                </a:ext>
              </a:extLst>
            </p:cNvPr>
            <p:cNvSpPr txBox="1"/>
            <p:nvPr/>
          </p:nvSpPr>
          <p:spPr>
            <a:xfrm>
              <a:off x="10528735" y="950474"/>
              <a:ext cx="44114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01</a:t>
              </a:r>
            </a:p>
          </p:txBody>
        </p:sp>
      </p:grpSp>
      <p:grpSp>
        <p:nvGrpSpPr>
          <p:cNvPr id="120" name="Group 119">
            <a:extLst>
              <a:ext uri="{FF2B5EF4-FFF2-40B4-BE49-F238E27FC236}">
                <a16:creationId xmlns:a16="http://schemas.microsoft.com/office/drawing/2014/main" id="{C0446EF0-18A0-6B08-8BBB-0AE748852001}"/>
              </a:ext>
            </a:extLst>
          </p:cNvPr>
          <p:cNvGrpSpPr/>
          <p:nvPr/>
        </p:nvGrpSpPr>
        <p:grpSpPr>
          <a:xfrm>
            <a:off x="6977053" y="2976849"/>
            <a:ext cx="2228060" cy="2391584"/>
            <a:chOff x="7775541" y="771557"/>
            <a:chExt cx="2228060" cy="2391584"/>
          </a:xfrm>
        </p:grpSpPr>
        <p:grpSp>
          <p:nvGrpSpPr>
            <p:cNvPr id="121" name="Group 120">
              <a:extLst>
                <a:ext uri="{FF2B5EF4-FFF2-40B4-BE49-F238E27FC236}">
                  <a16:creationId xmlns:a16="http://schemas.microsoft.com/office/drawing/2014/main" id="{E0FE5A28-9D75-9DE6-0081-C3253D6257B4}"/>
                </a:ext>
              </a:extLst>
            </p:cNvPr>
            <p:cNvGrpSpPr/>
            <p:nvPr/>
          </p:nvGrpSpPr>
          <p:grpSpPr>
            <a:xfrm>
              <a:off x="7775541" y="771557"/>
              <a:ext cx="2228060" cy="2391584"/>
              <a:chOff x="7778004" y="2890279"/>
              <a:chExt cx="1634502" cy="1754463"/>
            </a:xfrm>
          </p:grpSpPr>
          <p:sp>
            <p:nvSpPr>
              <p:cNvPr id="123" name="Shape">
                <a:extLst>
                  <a:ext uri="{FF2B5EF4-FFF2-40B4-BE49-F238E27FC236}">
                    <a16:creationId xmlns:a16="http://schemas.microsoft.com/office/drawing/2014/main" id="{27481E1A-B85D-F61A-95CF-0266F1C2BF11}"/>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24" name="Shape">
                <a:extLst>
                  <a:ext uri="{FF2B5EF4-FFF2-40B4-BE49-F238E27FC236}">
                    <a16:creationId xmlns:a16="http://schemas.microsoft.com/office/drawing/2014/main" id="{FAF27672-7B6D-44A4-A437-8C80B3828016}"/>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9ACCCE">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25" name="TextBox 22">
                <a:extLst>
                  <a:ext uri="{FF2B5EF4-FFF2-40B4-BE49-F238E27FC236}">
                    <a16:creationId xmlns:a16="http://schemas.microsoft.com/office/drawing/2014/main" id="{B414B866-42FA-5BDB-DCB7-239BE587944C}"/>
                  </a:ext>
                </a:extLst>
              </p:cNvPr>
              <p:cNvSpPr txBox="1"/>
              <p:nvPr/>
            </p:nvSpPr>
            <p:spPr>
              <a:xfrm>
                <a:off x="8013660" y="3706454"/>
                <a:ext cx="1093656" cy="543106"/>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الجمهور المستهدف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22" name="TextBox 121">
              <a:extLst>
                <a:ext uri="{FF2B5EF4-FFF2-40B4-BE49-F238E27FC236}">
                  <a16:creationId xmlns:a16="http://schemas.microsoft.com/office/drawing/2014/main" id="{B3C91957-98F4-3F4D-6D57-D1F36E258467}"/>
                </a:ext>
              </a:extLst>
            </p:cNvPr>
            <p:cNvSpPr txBox="1"/>
            <p:nvPr/>
          </p:nvSpPr>
          <p:spPr>
            <a:xfrm>
              <a:off x="8643640" y="945384"/>
              <a:ext cx="486030" cy="369332"/>
            </a:xfrm>
            <a:prstGeom prst="rect">
              <a:avLst/>
            </a:prstGeom>
            <a:noFill/>
          </p:spPr>
          <p:txBody>
            <a:bodyPr wrap="none" rtlCol="0">
              <a:spAutoFit/>
            </a:bodyPr>
            <a:lstStyle/>
            <a:p>
              <a:pPr algn="l"/>
              <a:r>
                <a:rPr lang="en-US" dirty="0">
                  <a:ln/>
                  <a:solidFill>
                    <a:schemeClr val="bg1"/>
                  </a:solidFill>
                  <a:latin typeface="Montserrat Black"/>
                  <a:sym typeface="Montserrat Black"/>
                  <a:rtl val="0"/>
                </a:rPr>
                <a:t>02</a:t>
              </a:r>
              <a:endParaRPr lang="en-US" spc="0" baseline="0" dirty="0">
                <a:ln/>
                <a:solidFill>
                  <a:schemeClr val="bg1"/>
                </a:solidFill>
                <a:latin typeface="Montserrat Black"/>
                <a:sym typeface="Montserrat Black"/>
                <a:rtl val="0"/>
              </a:endParaRPr>
            </a:p>
          </p:txBody>
        </p:sp>
      </p:grpSp>
      <p:grpSp>
        <p:nvGrpSpPr>
          <p:cNvPr id="126" name="Group 125">
            <a:extLst>
              <a:ext uri="{FF2B5EF4-FFF2-40B4-BE49-F238E27FC236}">
                <a16:creationId xmlns:a16="http://schemas.microsoft.com/office/drawing/2014/main" id="{D8EAA126-4FBB-7A6D-212C-4E7F14BCDFD3}"/>
              </a:ext>
            </a:extLst>
          </p:cNvPr>
          <p:cNvGrpSpPr/>
          <p:nvPr/>
        </p:nvGrpSpPr>
        <p:grpSpPr>
          <a:xfrm>
            <a:off x="5114294" y="2976849"/>
            <a:ext cx="2228060" cy="2391584"/>
            <a:chOff x="5912782" y="771557"/>
            <a:chExt cx="2228060" cy="2391584"/>
          </a:xfrm>
        </p:grpSpPr>
        <p:grpSp>
          <p:nvGrpSpPr>
            <p:cNvPr id="127" name="Group 126">
              <a:extLst>
                <a:ext uri="{FF2B5EF4-FFF2-40B4-BE49-F238E27FC236}">
                  <a16:creationId xmlns:a16="http://schemas.microsoft.com/office/drawing/2014/main" id="{719E15FB-912E-50C1-EFB3-9E37A6333802}"/>
                </a:ext>
              </a:extLst>
            </p:cNvPr>
            <p:cNvGrpSpPr/>
            <p:nvPr/>
          </p:nvGrpSpPr>
          <p:grpSpPr>
            <a:xfrm>
              <a:off x="5912782" y="771557"/>
              <a:ext cx="2228060" cy="2391584"/>
              <a:chOff x="6411486" y="2890279"/>
              <a:chExt cx="1634502" cy="1754463"/>
            </a:xfrm>
          </p:grpSpPr>
          <p:sp>
            <p:nvSpPr>
              <p:cNvPr id="129" name="Shape">
                <a:extLst>
                  <a:ext uri="{FF2B5EF4-FFF2-40B4-BE49-F238E27FC236}">
                    <a16:creationId xmlns:a16="http://schemas.microsoft.com/office/drawing/2014/main" id="{638B390D-BF09-B91C-9BEE-B81B35F3E796}"/>
                  </a:ext>
                </a:extLst>
              </p:cNvPr>
              <p:cNvSpPr/>
              <p:nvPr/>
            </p:nvSpPr>
            <p:spPr>
              <a:xfrm>
                <a:off x="6411486"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30" name="Shape">
                <a:extLst>
                  <a:ext uri="{FF2B5EF4-FFF2-40B4-BE49-F238E27FC236}">
                    <a16:creationId xmlns:a16="http://schemas.microsoft.com/office/drawing/2014/main" id="{E44C271D-F5C3-EEEB-4868-FCC0C381119E}"/>
                  </a:ext>
                </a:extLst>
              </p:cNvPr>
              <p:cNvSpPr/>
              <p:nvPr/>
            </p:nvSpPr>
            <p:spPr>
              <a:xfrm>
                <a:off x="696763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966">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31" name="TextBox 19">
                <a:extLst>
                  <a:ext uri="{FF2B5EF4-FFF2-40B4-BE49-F238E27FC236}">
                    <a16:creationId xmlns:a16="http://schemas.microsoft.com/office/drawing/2014/main" id="{68B22B5B-C7C7-7C1E-3D38-0F6624CCD8DC}"/>
                  </a:ext>
                </a:extLst>
              </p:cNvPr>
              <p:cNvSpPr txBox="1"/>
              <p:nvPr/>
            </p:nvSpPr>
            <p:spPr>
              <a:xfrm>
                <a:off x="6891701" y="3663133"/>
                <a:ext cx="729821" cy="525981"/>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جمع البيانات اللازمة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28" name="TextBox 127">
              <a:extLst>
                <a:ext uri="{FF2B5EF4-FFF2-40B4-BE49-F238E27FC236}">
                  <a16:creationId xmlns:a16="http://schemas.microsoft.com/office/drawing/2014/main" id="{957588EE-FDC2-A138-9A19-D1B87CE5AA45}"/>
                </a:ext>
              </a:extLst>
            </p:cNvPr>
            <p:cNvSpPr txBox="1"/>
            <p:nvPr/>
          </p:nvSpPr>
          <p:spPr>
            <a:xfrm>
              <a:off x="6831446" y="950474"/>
              <a:ext cx="486030"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03</a:t>
              </a:r>
            </a:p>
          </p:txBody>
        </p:sp>
      </p:grpSp>
      <p:grpSp>
        <p:nvGrpSpPr>
          <p:cNvPr id="132" name="Group 131">
            <a:extLst>
              <a:ext uri="{FF2B5EF4-FFF2-40B4-BE49-F238E27FC236}">
                <a16:creationId xmlns:a16="http://schemas.microsoft.com/office/drawing/2014/main" id="{F0EA2842-465E-7EC7-D88F-191ACABE238F}"/>
              </a:ext>
            </a:extLst>
          </p:cNvPr>
          <p:cNvGrpSpPr/>
          <p:nvPr/>
        </p:nvGrpSpPr>
        <p:grpSpPr>
          <a:xfrm>
            <a:off x="3245483" y="2976849"/>
            <a:ext cx="2228057" cy="2391584"/>
            <a:chOff x="4043971" y="771557"/>
            <a:chExt cx="2228057" cy="2391584"/>
          </a:xfrm>
        </p:grpSpPr>
        <p:grpSp>
          <p:nvGrpSpPr>
            <p:cNvPr id="133" name="Group 132">
              <a:extLst>
                <a:ext uri="{FF2B5EF4-FFF2-40B4-BE49-F238E27FC236}">
                  <a16:creationId xmlns:a16="http://schemas.microsoft.com/office/drawing/2014/main" id="{2539F6F4-04CC-231E-F366-B352EC98D8B7}"/>
                </a:ext>
              </a:extLst>
            </p:cNvPr>
            <p:cNvGrpSpPr/>
            <p:nvPr/>
          </p:nvGrpSpPr>
          <p:grpSpPr>
            <a:xfrm>
              <a:off x="4043971" y="771557"/>
              <a:ext cx="2228057" cy="2391584"/>
              <a:chOff x="5040529" y="2890279"/>
              <a:chExt cx="1634500" cy="1754463"/>
            </a:xfrm>
          </p:grpSpPr>
          <p:sp>
            <p:nvSpPr>
              <p:cNvPr id="135" name="Shape">
                <a:extLst>
                  <a:ext uri="{FF2B5EF4-FFF2-40B4-BE49-F238E27FC236}">
                    <a16:creationId xmlns:a16="http://schemas.microsoft.com/office/drawing/2014/main" id="{700A2EFF-D58D-770C-A874-D9814DEFDCE8}"/>
                  </a:ext>
                </a:extLst>
              </p:cNvPr>
              <p:cNvSpPr/>
              <p:nvPr/>
            </p:nvSpPr>
            <p:spPr>
              <a:xfrm>
                <a:off x="5040529" y="3292474"/>
                <a:ext cx="1634500"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36" name="Shape">
                <a:extLst>
                  <a:ext uri="{FF2B5EF4-FFF2-40B4-BE49-F238E27FC236}">
                    <a16:creationId xmlns:a16="http://schemas.microsoft.com/office/drawing/2014/main" id="{52FC184D-99C5-7AFD-FA00-19B81FCA89B1}"/>
                  </a:ext>
                </a:extLst>
              </p:cNvPr>
              <p:cNvSpPr/>
              <p:nvPr/>
            </p:nvSpPr>
            <p:spPr>
              <a:xfrm>
                <a:off x="5596677"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6CB4B8">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37" name="TextBox 16">
                <a:extLst>
                  <a:ext uri="{FF2B5EF4-FFF2-40B4-BE49-F238E27FC236}">
                    <a16:creationId xmlns:a16="http://schemas.microsoft.com/office/drawing/2014/main" id="{602F0176-02CF-56A7-744A-B7A1A54A55C1}"/>
                  </a:ext>
                </a:extLst>
              </p:cNvPr>
              <p:cNvSpPr txBox="1"/>
              <p:nvPr/>
            </p:nvSpPr>
            <p:spPr>
              <a:xfrm>
                <a:off x="5398892" y="3706454"/>
                <a:ext cx="920578" cy="423158"/>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تنظيم التقرير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4" name="TextBox 133">
              <a:extLst>
                <a:ext uri="{FF2B5EF4-FFF2-40B4-BE49-F238E27FC236}">
                  <a16:creationId xmlns:a16="http://schemas.microsoft.com/office/drawing/2014/main" id="{1C512B83-CE15-A520-3E99-0D3B247C5117}"/>
                </a:ext>
              </a:extLst>
            </p:cNvPr>
            <p:cNvSpPr txBox="1"/>
            <p:nvPr/>
          </p:nvSpPr>
          <p:spPr>
            <a:xfrm>
              <a:off x="4905685" y="945384"/>
              <a:ext cx="51007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04</a:t>
              </a:r>
            </a:p>
          </p:txBody>
        </p:sp>
      </p:grpSp>
      <p:grpSp>
        <p:nvGrpSpPr>
          <p:cNvPr id="138" name="Group 137">
            <a:extLst>
              <a:ext uri="{FF2B5EF4-FFF2-40B4-BE49-F238E27FC236}">
                <a16:creationId xmlns:a16="http://schemas.microsoft.com/office/drawing/2014/main" id="{A633C00D-7BF4-B80F-7E4B-C3D142B0E20E}"/>
              </a:ext>
            </a:extLst>
          </p:cNvPr>
          <p:cNvGrpSpPr/>
          <p:nvPr/>
        </p:nvGrpSpPr>
        <p:grpSpPr>
          <a:xfrm>
            <a:off x="1382724" y="2976849"/>
            <a:ext cx="2227755" cy="2390976"/>
            <a:chOff x="2181212" y="771557"/>
            <a:chExt cx="2227755" cy="2390976"/>
          </a:xfrm>
        </p:grpSpPr>
        <p:grpSp>
          <p:nvGrpSpPr>
            <p:cNvPr id="139" name="Group 138">
              <a:extLst>
                <a:ext uri="{FF2B5EF4-FFF2-40B4-BE49-F238E27FC236}">
                  <a16:creationId xmlns:a16="http://schemas.microsoft.com/office/drawing/2014/main" id="{9FF80EF9-B5FF-6738-55D2-24153E1F0ED0}"/>
                </a:ext>
              </a:extLst>
            </p:cNvPr>
            <p:cNvGrpSpPr/>
            <p:nvPr/>
          </p:nvGrpSpPr>
          <p:grpSpPr>
            <a:xfrm>
              <a:off x="2181212" y="771557"/>
              <a:ext cx="2227755" cy="2390976"/>
              <a:chOff x="3674011" y="2890279"/>
              <a:chExt cx="1634278" cy="1754017"/>
            </a:xfrm>
          </p:grpSpPr>
          <p:sp>
            <p:nvSpPr>
              <p:cNvPr id="141" name="Shape">
                <a:extLst>
                  <a:ext uri="{FF2B5EF4-FFF2-40B4-BE49-F238E27FC236}">
                    <a16:creationId xmlns:a16="http://schemas.microsoft.com/office/drawing/2014/main" id="{E9EE0124-759E-6252-D3E7-F7C45677B904}"/>
                  </a:ext>
                </a:extLst>
              </p:cNvPr>
              <p:cNvSpPr/>
              <p:nvPr/>
            </p:nvSpPr>
            <p:spPr>
              <a:xfrm>
                <a:off x="3674011" y="3292474"/>
                <a:ext cx="1634278" cy="1351822"/>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42" name="Shape">
                <a:extLst>
                  <a:ext uri="{FF2B5EF4-FFF2-40B4-BE49-F238E27FC236}">
                    <a16:creationId xmlns:a16="http://schemas.microsoft.com/office/drawing/2014/main" id="{B8558356-8802-9E42-4423-2E6982DFABB0}"/>
                  </a:ext>
                </a:extLst>
              </p:cNvPr>
              <p:cNvSpPr/>
              <p:nvPr/>
            </p:nvSpPr>
            <p:spPr>
              <a:xfrm>
                <a:off x="4230047"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chemeClr val="bg1">
                  <a:lumMod val="65000"/>
                  <a:alpha val="80000"/>
                </a:scheme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43" name="TextBox 13">
                <a:extLst>
                  <a:ext uri="{FF2B5EF4-FFF2-40B4-BE49-F238E27FC236}">
                    <a16:creationId xmlns:a16="http://schemas.microsoft.com/office/drawing/2014/main" id="{3CDCC79F-A0B9-29A9-9A05-1AD3C6A81C58}"/>
                  </a:ext>
                </a:extLst>
              </p:cNvPr>
              <p:cNvSpPr txBox="1"/>
              <p:nvPr/>
            </p:nvSpPr>
            <p:spPr>
              <a:xfrm>
                <a:off x="3906117" y="3660861"/>
                <a:ext cx="1100039" cy="2645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استخدام أدوات العرض الفعّال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0" name="TextBox 139">
              <a:extLst>
                <a:ext uri="{FF2B5EF4-FFF2-40B4-BE49-F238E27FC236}">
                  <a16:creationId xmlns:a16="http://schemas.microsoft.com/office/drawing/2014/main" id="{45C19B7E-1F87-7DEB-FFC4-E7498750B0AF}"/>
                </a:ext>
              </a:extLst>
            </p:cNvPr>
            <p:cNvSpPr txBox="1"/>
            <p:nvPr/>
          </p:nvSpPr>
          <p:spPr>
            <a:xfrm>
              <a:off x="3080798" y="932305"/>
              <a:ext cx="487634"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05</a:t>
              </a:r>
            </a:p>
          </p:txBody>
        </p:sp>
      </p:grpSp>
    </p:spTree>
    <p:extLst>
      <p:ext uri="{BB962C8B-B14F-4D97-AF65-F5344CB8AC3E}">
        <p14:creationId xmlns:p14="http://schemas.microsoft.com/office/powerpoint/2010/main" val="3062829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0"/>
                                        </p:tgtEl>
                                        <p:attrNameLst>
                                          <p:attrName>style.visibility</p:attrName>
                                        </p:attrNameLst>
                                      </p:cBhvr>
                                      <p:to>
                                        <p:strVal val="visible"/>
                                      </p:to>
                                    </p:set>
                                    <p:animEffect transition="in" filter="fade">
                                      <p:cBhvr>
                                        <p:cTn id="14" dur="1000"/>
                                        <p:tgtEl>
                                          <p:spTgt spid="120"/>
                                        </p:tgtEl>
                                      </p:cBhvr>
                                    </p:animEffect>
                                    <p:anim calcmode="lin" valueType="num">
                                      <p:cBhvr>
                                        <p:cTn id="15" dur="1000" fill="hold"/>
                                        <p:tgtEl>
                                          <p:spTgt spid="120"/>
                                        </p:tgtEl>
                                        <p:attrNameLst>
                                          <p:attrName>ppt_x</p:attrName>
                                        </p:attrNameLst>
                                      </p:cBhvr>
                                      <p:tavLst>
                                        <p:tav tm="0">
                                          <p:val>
                                            <p:strVal val="#ppt_x"/>
                                          </p:val>
                                        </p:tav>
                                        <p:tav tm="100000">
                                          <p:val>
                                            <p:strVal val="#ppt_x"/>
                                          </p:val>
                                        </p:tav>
                                      </p:tavLst>
                                    </p:anim>
                                    <p:anim calcmode="lin" valueType="num">
                                      <p:cBhvr>
                                        <p:cTn id="16"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6"/>
                                        </p:tgtEl>
                                        <p:attrNameLst>
                                          <p:attrName>style.visibility</p:attrName>
                                        </p:attrNameLst>
                                      </p:cBhvr>
                                      <p:to>
                                        <p:strVal val="visible"/>
                                      </p:to>
                                    </p:set>
                                    <p:animEffect transition="in" filter="fade">
                                      <p:cBhvr>
                                        <p:cTn id="21" dur="1000"/>
                                        <p:tgtEl>
                                          <p:spTgt spid="126"/>
                                        </p:tgtEl>
                                      </p:cBhvr>
                                    </p:animEffect>
                                    <p:anim calcmode="lin" valueType="num">
                                      <p:cBhvr>
                                        <p:cTn id="22" dur="1000" fill="hold"/>
                                        <p:tgtEl>
                                          <p:spTgt spid="126"/>
                                        </p:tgtEl>
                                        <p:attrNameLst>
                                          <p:attrName>ppt_x</p:attrName>
                                        </p:attrNameLst>
                                      </p:cBhvr>
                                      <p:tavLst>
                                        <p:tav tm="0">
                                          <p:val>
                                            <p:strVal val="#ppt_x"/>
                                          </p:val>
                                        </p:tav>
                                        <p:tav tm="100000">
                                          <p:val>
                                            <p:strVal val="#ppt_x"/>
                                          </p:val>
                                        </p:tav>
                                      </p:tavLst>
                                    </p:anim>
                                    <p:anim calcmode="lin" valueType="num">
                                      <p:cBhvr>
                                        <p:cTn id="23" dur="1000" fill="hold"/>
                                        <p:tgtEl>
                                          <p:spTgt spid="1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2"/>
                                        </p:tgtEl>
                                        <p:attrNameLst>
                                          <p:attrName>style.visibility</p:attrName>
                                        </p:attrNameLst>
                                      </p:cBhvr>
                                      <p:to>
                                        <p:strVal val="visible"/>
                                      </p:to>
                                    </p:set>
                                    <p:animEffect transition="in" filter="fade">
                                      <p:cBhvr>
                                        <p:cTn id="28" dur="1000"/>
                                        <p:tgtEl>
                                          <p:spTgt spid="132"/>
                                        </p:tgtEl>
                                      </p:cBhvr>
                                    </p:animEffect>
                                    <p:anim calcmode="lin" valueType="num">
                                      <p:cBhvr>
                                        <p:cTn id="29" dur="1000" fill="hold"/>
                                        <p:tgtEl>
                                          <p:spTgt spid="132"/>
                                        </p:tgtEl>
                                        <p:attrNameLst>
                                          <p:attrName>ppt_x</p:attrName>
                                        </p:attrNameLst>
                                      </p:cBhvr>
                                      <p:tavLst>
                                        <p:tav tm="0">
                                          <p:val>
                                            <p:strVal val="#ppt_x"/>
                                          </p:val>
                                        </p:tav>
                                        <p:tav tm="100000">
                                          <p:val>
                                            <p:strVal val="#ppt_x"/>
                                          </p:val>
                                        </p:tav>
                                      </p:tavLst>
                                    </p:anim>
                                    <p:anim calcmode="lin" valueType="num">
                                      <p:cBhvr>
                                        <p:cTn id="30"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8"/>
                                        </p:tgtEl>
                                        <p:attrNameLst>
                                          <p:attrName>style.visibility</p:attrName>
                                        </p:attrNameLst>
                                      </p:cBhvr>
                                      <p:to>
                                        <p:strVal val="visible"/>
                                      </p:to>
                                    </p:set>
                                    <p:animEffect transition="in" filter="fade">
                                      <p:cBhvr>
                                        <p:cTn id="35" dur="1000"/>
                                        <p:tgtEl>
                                          <p:spTgt spid="138"/>
                                        </p:tgtEl>
                                      </p:cBhvr>
                                    </p:animEffect>
                                    <p:anim calcmode="lin" valueType="num">
                                      <p:cBhvr>
                                        <p:cTn id="36" dur="1000" fill="hold"/>
                                        <p:tgtEl>
                                          <p:spTgt spid="138"/>
                                        </p:tgtEl>
                                        <p:attrNameLst>
                                          <p:attrName>ppt_x</p:attrName>
                                        </p:attrNameLst>
                                      </p:cBhvr>
                                      <p:tavLst>
                                        <p:tav tm="0">
                                          <p:val>
                                            <p:strVal val="#ppt_x"/>
                                          </p:val>
                                        </p:tav>
                                        <p:tav tm="100000">
                                          <p:val>
                                            <p:strVal val="#ppt_x"/>
                                          </p:val>
                                        </p:tav>
                                      </p:tavLst>
                                    </p:anim>
                                    <p:anim calcmode="lin" valueType="num">
                                      <p:cBhvr>
                                        <p:cTn id="37" dur="1000" fill="hold"/>
                                        <p:tgtEl>
                                          <p:spTgt spid="1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إعداد تقارير شاملة وفعالة عن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E7CBA260-A52E-5A42-A90E-B3EA1472FCEC}"/>
              </a:ext>
            </a:extLst>
          </p:cNvPr>
          <p:cNvGrpSpPr/>
          <p:nvPr/>
        </p:nvGrpSpPr>
        <p:grpSpPr>
          <a:xfrm>
            <a:off x="9013619" y="2821859"/>
            <a:ext cx="2228060" cy="2391584"/>
            <a:chOff x="370673" y="771557"/>
            <a:chExt cx="2228060" cy="2391584"/>
          </a:xfrm>
        </p:grpSpPr>
        <p:grpSp>
          <p:nvGrpSpPr>
            <p:cNvPr id="3" name="Group 2">
              <a:extLst>
                <a:ext uri="{FF2B5EF4-FFF2-40B4-BE49-F238E27FC236}">
                  <a16:creationId xmlns:a16="http://schemas.microsoft.com/office/drawing/2014/main" id="{2A841F25-2254-4A0F-FD12-FFE041F1F416}"/>
                </a:ext>
              </a:extLst>
            </p:cNvPr>
            <p:cNvGrpSpPr/>
            <p:nvPr/>
          </p:nvGrpSpPr>
          <p:grpSpPr>
            <a:xfrm>
              <a:off x="370673" y="771557"/>
              <a:ext cx="2228060" cy="2391584"/>
              <a:chOff x="6411486" y="2890279"/>
              <a:chExt cx="1634502" cy="1754463"/>
            </a:xfrm>
          </p:grpSpPr>
          <p:sp>
            <p:nvSpPr>
              <p:cNvPr id="8" name="Shape">
                <a:extLst>
                  <a:ext uri="{FF2B5EF4-FFF2-40B4-BE49-F238E27FC236}">
                    <a16:creationId xmlns:a16="http://schemas.microsoft.com/office/drawing/2014/main" id="{F28124D0-9877-F088-BBAD-17F31FDB2070}"/>
                  </a:ext>
                </a:extLst>
              </p:cNvPr>
              <p:cNvSpPr/>
              <p:nvPr/>
            </p:nvSpPr>
            <p:spPr>
              <a:xfrm>
                <a:off x="6411486"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9" name="Shape">
                <a:extLst>
                  <a:ext uri="{FF2B5EF4-FFF2-40B4-BE49-F238E27FC236}">
                    <a16:creationId xmlns:a16="http://schemas.microsoft.com/office/drawing/2014/main" id="{2706878C-221D-95B0-30F8-ED01931CFD43}"/>
                  </a:ext>
                </a:extLst>
              </p:cNvPr>
              <p:cNvSpPr/>
              <p:nvPr/>
            </p:nvSpPr>
            <p:spPr>
              <a:xfrm>
                <a:off x="696763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966">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0" name="TextBox 19">
                <a:extLst>
                  <a:ext uri="{FF2B5EF4-FFF2-40B4-BE49-F238E27FC236}">
                    <a16:creationId xmlns:a16="http://schemas.microsoft.com/office/drawing/2014/main" id="{9E6546A1-310E-FC1A-F8AD-9F6BAFA45CDD}"/>
                  </a:ext>
                </a:extLst>
              </p:cNvPr>
              <p:cNvSpPr txBox="1"/>
              <p:nvPr/>
            </p:nvSpPr>
            <p:spPr>
              <a:xfrm>
                <a:off x="6745026" y="3745664"/>
                <a:ext cx="998505" cy="525981"/>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النتائج</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 name="TextBox 4">
              <a:extLst>
                <a:ext uri="{FF2B5EF4-FFF2-40B4-BE49-F238E27FC236}">
                  <a16:creationId xmlns:a16="http://schemas.microsoft.com/office/drawing/2014/main" id="{8762204D-31A4-2354-51D7-9F0283C4F2F1}"/>
                </a:ext>
              </a:extLst>
            </p:cNvPr>
            <p:cNvSpPr txBox="1"/>
            <p:nvPr/>
          </p:nvSpPr>
          <p:spPr>
            <a:xfrm>
              <a:off x="1262767" y="932305"/>
              <a:ext cx="497252"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06</a:t>
              </a:r>
            </a:p>
          </p:txBody>
        </p:sp>
      </p:grpSp>
      <p:grpSp>
        <p:nvGrpSpPr>
          <p:cNvPr id="11" name="Group 10">
            <a:extLst>
              <a:ext uri="{FF2B5EF4-FFF2-40B4-BE49-F238E27FC236}">
                <a16:creationId xmlns:a16="http://schemas.microsoft.com/office/drawing/2014/main" id="{829F34FE-95A4-F7B3-24FF-310CBB2E1620}"/>
              </a:ext>
            </a:extLst>
          </p:cNvPr>
          <p:cNvGrpSpPr/>
          <p:nvPr/>
        </p:nvGrpSpPr>
        <p:grpSpPr>
          <a:xfrm>
            <a:off x="5253201" y="2878124"/>
            <a:ext cx="2228060" cy="2391584"/>
            <a:chOff x="9644657" y="771557"/>
            <a:chExt cx="2228060" cy="2391584"/>
          </a:xfrm>
        </p:grpSpPr>
        <p:grpSp>
          <p:nvGrpSpPr>
            <p:cNvPr id="12" name="Group 11">
              <a:extLst>
                <a:ext uri="{FF2B5EF4-FFF2-40B4-BE49-F238E27FC236}">
                  <a16:creationId xmlns:a16="http://schemas.microsoft.com/office/drawing/2014/main" id="{4F490107-47CC-4E49-415E-FEB974BBB763}"/>
                </a:ext>
              </a:extLst>
            </p:cNvPr>
            <p:cNvGrpSpPr/>
            <p:nvPr/>
          </p:nvGrpSpPr>
          <p:grpSpPr>
            <a:xfrm>
              <a:off x="9644657" y="771557"/>
              <a:ext cx="2228060" cy="2391584"/>
              <a:chOff x="7778004" y="2890279"/>
              <a:chExt cx="1634502" cy="1754463"/>
            </a:xfrm>
          </p:grpSpPr>
          <p:sp>
            <p:nvSpPr>
              <p:cNvPr id="14" name="Shape">
                <a:extLst>
                  <a:ext uri="{FF2B5EF4-FFF2-40B4-BE49-F238E27FC236}">
                    <a16:creationId xmlns:a16="http://schemas.microsoft.com/office/drawing/2014/main" id="{EDE02433-91C8-D21B-2516-3329A67FF46A}"/>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5" name="Shape">
                <a:extLst>
                  <a:ext uri="{FF2B5EF4-FFF2-40B4-BE49-F238E27FC236}">
                    <a16:creationId xmlns:a16="http://schemas.microsoft.com/office/drawing/2014/main" id="{931EFDE0-6C81-EEDA-D8E3-2CE76977C26F}"/>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337679">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6" name="TextBox 22">
                <a:extLst>
                  <a:ext uri="{FF2B5EF4-FFF2-40B4-BE49-F238E27FC236}">
                    <a16:creationId xmlns:a16="http://schemas.microsoft.com/office/drawing/2014/main" id="{6DD75E0A-143A-B068-AB41-9A4540713FCE}"/>
                  </a:ext>
                </a:extLst>
              </p:cNvPr>
              <p:cNvSpPr txBox="1"/>
              <p:nvPr/>
            </p:nvSpPr>
            <p:spPr>
              <a:xfrm>
                <a:off x="8048427" y="3765052"/>
                <a:ext cx="1093656" cy="340678"/>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مراجعة التقرير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3" name="TextBox 12">
              <a:extLst>
                <a:ext uri="{FF2B5EF4-FFF2-40B4-BE49-F238E27FC236}">
                  <a16:creationId xmlns:a16="http://schemas.microsoft.com/office/drawing/2014/main" id="{75C21E2E-F146-120F-B125-4C97391E6AD9}"/>
                </a:ext>
              </a:extLst>
            </p:cNvPr>
            <p:cNvSpPr txBox="1"/>
            <p:nvPr/>
          </p:nvSpPr>
          <p:spPr>
            <a:xfrm>
              <a:off x="10528735" y="950474"/>
              <a:ext cx="502061"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08</a:t>
              </a:r>
            </a:p>
          </p:txBody>
        </p:sp>
      </p:grpSp>
      <p:grpSp>
        <p:nvGrpSpPr>
          <p:cNvPr id="17" name="Group 16">
            <a:extLst>
              <a:ext uri="{FF2B5EF4-FFF2-40B4-BE49-F238E27FC236}">
                <a16:creationId xmlns:a16="http://schemas.microsoft.com/office/drawing/2014/main" id="{DEEC40DC-F58E-B28A-10E4-78755780D0E7}"/>
              </a:ext>
            </a:extLst>
          </p:cNvPr>
          <p:cNvGrpSpPr/>
          <p:nvPr/>
        </p:nvGrpSpPr>
        <p:grpSpPr>
          <a:xfrm>
            <a:off x="3384085" y="2878124"/>
            <a:ext cx="2228060" cy="2391584"/>
            <a:chOff x="7775541" y="771557"/>
            <a:chExt cx="2228060" cy="2391584"/>
          </a:xfrm>
        </p:grpSpPr>
        <p:grpSp>
          <p:nvGrpSpPr>
            <p:cNvPr id="18" name="Group 17">
              <a:extLst>
                <a:ext uri="{FF2B5EF4-FFF2-40B4-BE49-F238E27FC236}">
                  <a16:creationId xmlns:a16="http://schemas.microsoft.com/office/drawing/2014/main" id="{18354233-64BD-EA95-8649-F9AAA54BFAD8}"/>
                </a:ext>
              </a:extLst>
            </p:cNvPr>
            <p:cNvGrpSpPr/>
            <p:nvPr/>
          </p:nvGrpSpPr>
          <p:grpSpPr>
            <a:xfrm>
              <a:off x="7775541" y="771557"/>
              <a:ext cx="2228060" cy="2391584"/>
              <a:chOff x="7778004" y="2890279"/>
              <a:chExt cx="1634502" cy="1754463"/>
            </a:xfrm>
          </p:grpSpPr>
          <p:sp>
            <p:nvSpPr>
              <p:cNvPr id="22" name="Shape">
                <a:extLst>
                  <a:ext uri="{FF2B5EF4-FFF2-40B4-BE49-F238E27FC236}">
                    <a16:creationId xmlns:a16="http://schemas.microsoft.com/office/drawing/2014/main" id="{F3AB91E0-0396-B2A2-95AF-D6169DDCB84D}"/>
                  </a:ext>
                </a:extLst>
              </p:cNvPr>
              <p:cNvSpPr/>
              <p:nvPr/>
            </p:nvSpPr>
            <p:spPr>
              <a:xfrm>
                <a:off x="7778004" y="3292474"/>
                <a:ext cx="1634502" cy="135226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30" name="Shape">
                <a:extLst>
                  <a:ext uri="{FF2B5EF4-FFF2-40B4-BE49-F238E27FC236}">
                    <a16:creationId xmlns:a16="http://schemas.microsoft.com/office/drawing/2014/main" id="{5109D380-2993-1439-7C7F-14EC9FB1536C}"/>
                  </a:ext>
                </a:extLst>
              </p:cNvPr>
              <p:cNvSpPr/>
              <p:nvPr/>
            </p:nvSpPr>
            <p:spPr>
              <a:xfrm>
                <a:off x="8334153"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9ACCCE">
                  <a:alpha val="80000"/>
                </a:srgb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31" name="TextBox 22">
                <a:extLst>
                  <a:ext uri="{FF2B5EF4-FFF2-40B4-BE49-F238E27FC236}">
                    <a16:creationId xmlns:a16="http://schemas.microsoft.com/office/drawing/2014/main" id="{61395504-A5E6-D87B-5675-97471E4D7625}"/>
                  </a:ext>
                </a:extLst>
              </p:cNvPr>
              <p:cNvSpPr txBox="1"/>
              <p:nvPr/>
            </p:nvSpPr>
            <p:spPr>
              <a:xfrm>
                <a:off x="8013660" y="3706454"/>
                <a:ext cx="1093656" cy="543106"/>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التقرير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9" name="TextBox 18">
              <a:extLst>
                <a:ext uri="{FF2B5EF4-FFF2-40B4-BE49-F238E27FC236}">
                  <a16:creationId xmlns:a16="http://schemas.microsoft.com/office/drawing/2014/main" id="{54F6EFCA-5BFE-5AE1-810F-0769EAB9C18B}"/>
                </a:ext>
              </a:extLst>
            </p:cNvPr>
            <p:cNvSpPr txBox="1"/>
            <p:nvPr/>
          </p:nvSpPr>
          <p:spPr>
            <a:xfrm>
              <a:off x="8643640" y="945384"/>
              <a:ext cx="497252" cy="369332"/>
            </a:xfrm>
            <a:prstGeom prst="rect">
              <a:avLst/>
            </a:prstGeom>
            <a:noFill/>
          </p:spPr>
          <p:txBody>
            <a:bodyPr wrap="none" rtlCol="0">
              <a:spAutoFit/>
            </a:bodyPr>
            <a:lstStyle/>
            <a:p>
              <a:pPr algn="l"/>
              <a:r>
                <a:rPr lang="en-US" dirty="0">
                  <a:ln/>
                  <a:solidFill>
                    <a:schemeClr val="bg1"/>
                  </a:solidFill>
                  <a:latin typeface="Montserrat Black"/>
                  <a:sym typeface="Montserrat Black"/>
                  <a:rtl val="0"/>
                </a:rPr>
                <a:t>09</a:t>
              </a:r>
              <a:endParaRPr lang="en-US" spc="0" baseline="0" dirty="0">
                <a:ln/>
                <a:solidFill>
                  <a:schemeClr val="bg1"/>
                </a:solidFill>
                <a:latin typeface="Montserrat Black"/>
                <a:sym typeface="Montserrat Black"/>
                <a:rtl val="0"/>
              </a:endParaRPr>
            </a:p>
          </p:txBody>
        </p:sp>
      </p:grpSp>
      <p:grpSp>
        <p:nvGrpSpPr>
          <p:cNvPr id="96" name="Group 95">
            <a:extLst>
              <a:ext uri="{FF2B5EF4-FFF2-40B4-BE49-F238E27FC236}">
                <a16:creationId xmlns:a16="http://schemas.microsoft.com/office/drawing/2014/main" id="{1692E752-8A65-817F-39C6-A07669B8ABBE}"/>
              </a:ext>
            </a:extLst>
          </p:cNvPr>
          <p:cNvGrpSpPr/>
          <p:nvPr/>
        </p:nvGrpSpPr>
        <p:grpSpPr>
          <a:xfrm>
            <a:off x="7141633" y="2894958"/>
            <a:ext cx="2227755" cy="2390976"/>
            <a:chOff x="2181212" y="771557"/>
            <a:chExt cx="2227755" cy="2390976"/>
          </a:xfrm>
        </p:grpSpPr>
        <p:grpSp>
          <p:nvGrpSpPr>
            <p:cNvPr id="97" name="Group 96">
              <a:extLst>
                <a:ext uri="{FF2B5EF4-FFF2-40B4-BE49-F238E27FC236}">
                  <a16:creationId xmlns:a16="http://schemas.microsoft.com/office/drawing/2014/main" id="{9BCBA45E-7965-62CB-CC11-0B6023A9A552}"/>
                </a:ext>
              </a:extLst>
            </p:cNvPr>
            <p:cNvGrpSpPr/>
            <p:nvPr/>
          </p:nvGrpSpPr>
          <p:grpSpPr>
            <a:xfrm>
              <a:off x="2181212" y="771557"/>
              <a:ext cx="2227755" cy="2390976"/>
              <a:chOff x="3674011" y="2890279"/>
              <a:chExt cx="1634278" cy="1754017"/>
            </a:xfrm>
          </p:grpSpPr>
          <p:sp>
            <p:nvSpPr>
              <p:cNvPr id="99" name="Shape">
                <a:extLst>
                  <a:ext uri="{FF2B5EF4-FFF2-40B4-BE49-F238E27FC236}">
                    <a16:creationId xmlns:a16="http://schemas.microsoft.com/office/drawing/2014/main" id="{CCDACBAF-B550-7506-E90B-C0FB3720D386}"/>
                  </a:ext>
                </a:extLst>
              </p:cNvPr>
              <p:cNvSpPr/>
              <p:nvPr/>
            </p:nvSpPr>
            <p:spPr>
              <a:xfrm>
                <a:off x="3674011" y="3292474"/>
                <a:ext cx="1634278" cy="1351822"/>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00" name="Shape">
                <a:extLst>
                  <a:ext uri="{FF2B5EF4-FFF2-40B4-BE49-F238E27FC236}">
                    <a16:creationId xmlns:a16="http://schemas.microsoft.com/office/drawing/2014/main" id="{D1FDB3C6-3EFC-FC61-8DD3-9CA8C4C2D848}"/>
                  </a:ext>
                </a:extLst>
              </p:cNvPr>
              <p:cNvSpPr/>
              <p:nvPr/>
            </p:nvSpPr>
            <p:spPr>
              <a:xfrm>
                <a:off x="4230047"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chemeClr val="bg1">
                  <a:lumMod val="65000"/>
                  <a:alpha val="80000"/>
                </a:scheme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01" name="TextBox 13">
                <a:extLst>
                  <a:ext uri="{FF2B5EF4-FFF2-40B4-BE49-F238E27FC236}">
                    <a16:creationId xmlns:a16="http://schemas.microsoft.com/office/drawing/2014/main" id="{C6D99FE4-EC40-D486-FB17-7967A9D9AD04}"/>
                  </a:ext>
                </a:extLst>
              </p:cNvPr>
              <p:cNvSpPr txBox="1"/>
              <p:nvPr/>
            </p:nvSpPr>
            <p:spPr>
              <a:xfrm>
                <a:off x="3923162" y="3734243"/>
                <a:ext cx="1100039" cy="2645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التوصيات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98" name="TextBox 97">
              <a:extLst>
                <a:ext uri="{FF2B5EF4-FFF2-40B4-BE49-F238E27FC236}">
                  <a16:creationId xmlns:a16="http://schemas.microsoft.com/office/drawing/2014/main" id="{D5C61AA5-0F7D-8250-68D6-B0E6475CE0EF}"/>
                </a:ext>
              </a:extLst>
            </p:cNvPr>
            <p:cNvSpPr txBox="1"/>
            <p:nvPr/>
          </p:nvSpPr>
          <p:spPr>
            <a:xfrm>
              <a:off x="3080798" y="932305"/>
              <a:ext cx="49404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07</a:t>
              </a:r>
            </a:p>
          </p:txBody>
        </p:sp>
      </p:grpSp>
      <p:grpSp>
        <p:nvGrpSpPr>
          <p:cNvPr id="102" name="Group 101">
            <a:extLst>
              <a:ext uri="{FF2B5EF4-FFF2-40B4-BE49-F238E27FC236}">
                <a16:creationId xmlns:a16="http://schemas.microsoft.com/office/drawing/2014/main" id="{7030A7A3-406B-29FC-1687-0645347F85CB}"/>
              </a:ext>
            </a:extLst>
          </p:cNvPr>
          <p:cNvGrpSpPr/>
          <p:nvPr/>
        </p:nvGrpSpPr>
        <p:grpSpPr>
          <a:xfrm>
            <a:off x="1520837" y="2894958"/>
            <a:ext cx="2227755" cy="2390976"/>
            <a:chOff x="2181212" y="771557"/>
            <a:chExt cx="2227755" cy="2390976"/>
          </a:xfrm>
        </p:grpSpPr>
        <p:grpSp>
          <p:nvGrpSpPr>
            <p:cNvPr id="103" name="Group 102">
              <a:extLst>
                <a:ext uri="{FF2B5EF4-FFF2-40B4-BE49-F238E27FC236}">
                  <a16:creationId xmlns:a16="http://schemas.microsoft.com/office/drawing/2014/main" id="{D77A43DE-8097-A52F-5184-691C38B049DF}"/>
                </a:ext>
              </a:extLst>
            </p:cNvPr>
            <p:cNvGrpSpPr/>
            <p:nvPr/>
          </p:nvGrpSpPr>
          <p:grpSpPr>
            <a:xfrm>
              <a:off x="2181212" y="771557"/>
              <a:ext cx="2227755" cy="2390976"/>
              <a:chOff x="3674011" y="2890279"/>
              <a:chExt cx="1634278" cy="1754017"/>
            </a:xfrm>
          </p:grpSpPr>
          <p:sp>
            <p:nvSpPr>
              <p:cNvPr id="105" name="Shape">
                <a:extLst>
                  <a:ext uri="{FF2B5EF4-FFF2-40B4-BE49-F238E27FC236}">
                    <a16:creationId xmlns:a16="http://schemas.microsoft.com/office/drawing/2014/main" id="{EDD1E946-5E16-5404-1ED5-55E636B165BB}"/>
                  </a:ext>
                </a:extLst>
              </p:cNvPr>
              <p:cNvSpPr/>
              <p:nvPr/>
            </p:nvSpPr>
            <p:spPr>
              <a:xfrm>
                <a:off x="3674011" y="3292474"/>
                <a:ext cx="1634278" cy="1351822"/>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06" name="Shape">
                <a:extLst>
                  <a:ext uri="{FF2B5EF4-FFF2-40B4-BE49-F238E27FC236}">
                    <a16:creationId xmlns:a16="http://schemas.microsoft.com/office/drawing/2014/main" id="{71FECA52-914F-67EF-74AD-AD8E8E92A55B}"/>
                  </a:ext>
                </a:extLst>
              </p:cNvPr>
              <p:cNvSpPr/>
              <p:nvPr/>
            </p:nvSpPr>
            <p:spPr>
              <a:xfrm>
                <a:off x="4230047" y="2890279"/>
                <a:ext cx="522206" cy="525981"/>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chemeClr val="bg1">
                  <a:lumMod val="65000"/>
                  <a:alpha val="80000"/>
                </a:schemeClr>
              </a:solidFill>
              <a:ln w="12700">
                <a:miter lim="400000"/>
              </a:ln>
            </p:spPr>
            <p:txBody>
              <a:bodyPr lIns="38100" tIns="38100" rIns="38100" bIns="38100" anchor="ctr"/>
              <a:lstStyle/>
              <a:p>
                <a:endParaRPr lang="en-US" dirty="0">
                  <a:latin typeface="Adobe Arabic" panose="02040503050201020203" pitchFamily="18" charset="-78"/>
                  <a:cs typeface="Adobe Arabic" panose="02040503050201020203" pitchFamily="18" charset="-78"/>
                </a:endParaRPr>
              </a:p>
            </p:txBody>
          </p:sp>
          <p:sp>
            <p:nvSpPr>
              <p:cNvPr id="107" name="TextBox 13">
                <a:extLst>
                  <a:ext uri="{FF2B5EF4-FFF2-40B4-BE49-F238E27FC236}">
                    <a16:creationId xmlns:a16="http://schemas.microsoft.com/office/drawing/2014/main" id="{AF396D5B-41C4-1329-8519-039BDDA664D5}"/>
                  </a:ext>
                </a:extLst>
              </p:cNvPr>
              <p:cNvSpPr txBox="1"/>
              <p:nvPr/>
            </p:nvSpPr>
            <p:spPr>
              <a:xfrm>
                <a:off x="3923162" y="3734243"/>
                <a:ext cx="1100039" cy="2645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المتابعة بعد التقرير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04" name="TextBox 103">
              <a:extLst>
                <a:ext uri="{FF2B5EF4-FFF2-40B4-BE49-F238E27FC236}">
                  <a16:creationId xmlns:a16="http://schemas.microsoft.com/office/drawing/2014/main" id="{10475314-1BEF-0E5D-22FF-0F4F330BFB64}"/>
                </a:ext>
              </a:extLst>
            </p:cNvPr>
            <p:cNvSpPr txBox="1"/>
            <p:nvPr/>
          </p:nvSpPr>
          <p:spPr>
            <a:xfrm>
              <a:off x="3080798" y="932305"/>
              <a:ext cx="502061"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08</a:t>
              </a:r>
            </a:p>
          </p:txBody>
        </p:sp>
      </p:grpSp>
    </p:spTree>
    <p:extLst>
      <p:ext uri="{BB962C8B-B14F-4D97-AF65-F5344CB8AC3E}">
        <p14:creationId xmlns:p14="http://schemas.microsoft.com/office/powerpoint/2010/main" val="26506930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1000"/>
                                        <p:tgtEl>
                                          <p:spTgt spid="96"/>
                                        </p:tgtEl>
                                      </p:cBhvr>
                                    </p:animEffect>
                                    <p:anim calcmode="lin" valueType="num">
                                      <p:cBhvr>
                                        <p:cTn id="29" dur="1000" fill="hold"/>
                                        <p:tgtEl>
                                          <p:spTgt spid="96"/>
                                        </p:tgtEl>
                                        <p:attrNameLst>
                                          <p:attrName>ppt_x</p:attrName>
                                        </p:attrNameLst>
                                      </p:cBhvr>
                                      <p:tavLst>
                                        <p:tav tm="0">
                                          <p:val>
                                            <p:strVal val="#ppt_x"/>
                                          </p:val>
                                        </p:tav>
                                        <p:tav tm="100000">
                                          <p:val>
                                            <p:strVal val="#ppt_x"/>
                                          </p:val>
                                        </p:tav>
                                      </p:tavLst>
                                    </p:anim>
                                    <p:anim calcmode="lin" valueType="num">
                                      <p:cBhvr>
                                        <p:cTn id="30"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fade">
                                      <p:cBhvr>
                                        <p:cTn id="35" dur="1000"/>
                                        <p:tgtEl>
                                          <p:spTgt spid="102"/>
                                        </p:tgtEl>
                                      </p:cBhvr>
                                    </p:animEffect>
                                    <p:anim calcmode="lin" valueType="num">
                                      <p:cBhvr>
                                        <p:cTn id="36" dur="1000" fill="hold"/>
                                        <p:tgtEl>
                                          <p:spTgt spid="102"/>
                                        </p:tgtEl>
                                        <p:attrNameLst>
                                          <p:attrName>ppt_x</p:attrName>
                                        </p:attrNameLst>
                                      </p:cBhvr>
                                      <p:tavLst>
                                        <p:tav tm="0">
                                          <p:val>
                                            <p:strVal val="#ppt_x"/>
                                          </p:val>
                                        </p:tav>
                                        <p:tav tm="100000">
                                          <p:val>
                                            <p:strVal val="#ppt_x"/>
                                          </p:val>
                                        </p:tav>
                                      </p:tavLst>
                                    </p:anim>
                                    <p:anim calcmode="lin" valueType="num">
                                      <p:cBhvr>
                                        <p:cTn id="37"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نموذج تقرير مختصر عن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08" name="TextBox 107">
            <a:extLst>
              <a:ext uri="{FF2B5EF4-FFF2-40B4-BE49-F238E27FC236}">
                <a16:creationId xmlns:a16="http://schemas.microsoft.com/office/drawing/2014/main" id="{D6D145AB-2D32-7439-474F-A56C506C7031}"/>
              </a:ext>
            </a:extLst>
          </p:cNvPr>
          <p:cNvSpPr txBox="1"/>
          <p:nvPr/>
        </p:nvSpPr>
        <p:spPr>
          <a:xfrm>
            <a:off x="5790148" y="2012280"/>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العنوان: تقرير الأداء المالي للربع الأول 2024</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09" name="TextBox 108">
            <a:extLst>
              <a:ext uri="{FF2B5EF4-FFF2-40B4-BE49-F238E27FC236}">
                <a16:creationId xmlns:a16="http://schemas.microsoft.com/office/drawing/2014/main" id="{9FF04587-E851-5085-B955-02724B89113B}"/>
              </a:ext>
            </a:extLst>
          </p:cNvPr>
          <p:cNvSpPr txBox="1"/>
          <p:nvPr/>
        </p:nvSpPr>
        <p:spPr>
          <a:xfrm>
            <a:off x="4981074" y="2830428"/>
            <a:ext cx="6921116"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الإيرادات المستهدفة: 1,000,000 دولار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10" name="TextBox 109">
            <a:extLst>
              <a:ext uri="{FF2B5EF4-FFF2-40B4-BE49-F238E27FC236}">
                <a16:creationId xmlns:a16="http://schemas.microsoft.com/office/drawing/2014/main" id="{DE309E17-D779-AFA9-C30C-340C45D62ED9}"/>
              </a:ext>
            </a:extLst>
          </p:cNvPr>
          <p:cNvSpPr txBox="1"/>
          <p:nvPr/>
        </p:nvSpPr>
        <p:spPr>
          <a:xfrm>
            <a:off x="4981074" y="3474866"/>
            <a:ext cx="6921116"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الإيرادات الفعلية: 900,000 دولار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11" name="TextBox 110">
            <a:extLst>
              <a:ext uri="{FF2B5EF4-FFF2-40B4-BE49-F238E27FC236}">
                <a16:creationId xmlns:a16="http://schemas.microsoft.com/office/drawing/2014/main" id="{B4A2E9F4-2DA1-781E-DC59-AA4D7B7DB05A}"/>
              </a:ext>
            </a:extLst>
          </p:cNvPr>
          <p:cNvSpPr txBox="1"/>
          <p:nvPr/>
        </p:nvSpPr>
        <p:spPr>
          <a:xfrm>
            <a:off x="4981074" y="4293016"/>
            <a:ext cx="6921116"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الفجوة: 100,000 دولار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(10%).  </a:t>
            </a:r>
          </a:p>
        </p:txBody>
      </p:sp>
      <p:sp>
        <p:nvSpPr>
          <p:cNvPr id="112" name="TextBox 111">
            <a:extLst>
              <a:ext uri="{FF2B5EF4-FFF2-40B4-BE49-F238E27FC236}">
                <a16:creationId xmlns:a16="http://schemas.microsoft.com/office/drawing/2014/main" id="{4C18C244-5604-CD7E-46E2-613F2ABD6EB5}"/>
              </a:ext>
            </a:extLst>
          </p:cNvPr>
          <p:cNvSpPr txBox="1"/>
          <p:nvPr/>
        </p:nvSpPr>
        <p:spPr>
          <a:xfrm>
            <a:off x="4981074" y="5023272"/>
            <a:ext cx="6921116"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التحديات: انخفاض الطلب في السوق المحلي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13" name="TextBox 112">
            <a:extLst>
              <a:ext uri="{FF2B5EF4-FFF2-40B4-BE49-F238E27FC236}">
                <a16:creationId xmlns:a16="http://schemas.microsoft.com/office/drawing/2014/main" id="{EC1CE30B-721A-7BBD-16AE-1383EB5C0FB8}"/>
              </a:ext>
            </a:extLst>
          </p:cNvPr>
          <p:cNvSpPr txBox="1"/>
          <p:nvPr/>
        </p:nvSpPr>
        <p:spPr>
          <a:xfrm>
            <a:off x="4981074" y="5882910"/>
            <a:ext cx="6921116"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التوصيات: زيادة الحملات التسويقية والتركيز على الأسواق الخارجية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pic>
        <p:nvPicPr>
          <p:cNvPr id="115" name="Picture 114" descr="A person standing next to a piece of paper&#10;&#10;Description automatically generated">
            <a:extLst>
              <a:ext uri="{FF2B5EF4-FFF2-40B4-BE49-F238E27FC236}">
                <a16:creationId xmlns:a16="http://schemas.microsoft.com/office/drawing/2014/main" id="{D6C64A49-F97F-05BF-1486-9FE58E0557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1032" y="2298914"/>
            <a:ext cx="3948953" cy="3948953"/>
          </a:xfrm>
          <a:prstGeom prst="rect">
            <a:avLst/>
          </a:prstGeom>
        </p:spPr>
      </p:pic>
    </p:spTree>
    <p:extLst>
      <p:ext uri="{BB962C8B-B14F-4D97-AF65-F5344CB8AC3E}">
        <p14:creationId xmlns:p14="http://schemas.microsoft.com/office/powerpoint/2010/main" val="2199698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anim calcmode="lin" valueType="num">
                                      <p:cBhvr>
                                        <p:cTn id="8" dur="1000" fill="hold"/>
                                        <p:tgtEl>
                                          <p:spTgt spid="108"/>
                                        </p:tgtEl>
                                        <p:attrNameLst>
                                          <p:attrName>ppt_x</p:attrName>
                                        </p:attrNameLst>
                                      </p:cBhvr>
                                      <p:tavLst>
                                        <p:tav tm="0">
                                          <p:val>
                                            <p:strVal val="#ppt_x"/>
                                          </p:val>
                                        </p:tav>
                                        <p:tav tm="100000">
                                          <p:val>
                                            <p:strVal val="#ppt_x"/>
                                          </p:val>
                                        </p:tav>
                                      </p:tavLst>
                                    </p:anim>
                                    <p:anim calcmode="lin" valueType="num">
                                      <p:cBhvr>
                                        <p:cTn id="9"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9"/>
                                        </p:tgtEl>
                                        <p:attrNameLst>
                                          <p:attrName>style.visibility</p:attrName>
                                        </p:attrNameLst>
                                      </p:cBhvr>
                                      <p:to>
                                        <p:strVal val="visible"/>
                                      </p:to>
                                    </p:set>
                                    <p:animEffect transition="in" filter="fade">
                                      <p:cBhvr>
                                        <p:cTn id="14" dur="1000"/>
                                        <p:tgtEl>
                                          <p:spTgt spid="109"/>
                                        </p:tgtEl>
                                      </p:cBhvr>
                                    </p:animEffect>
                                    <p:anim calcmode="lin" valueType="num">
                                      <p:cBhvr>
                                        <p:cTn id="15" dur="1000" fill="hold"/>
                                        <p:tgtEl>
                                          <p:spTgt spid="109"/>
                                        </p:tgtEl>
                                        <p:attrNameLst>
                                          <p:attrName>ppt_x</p:attrName>
                                        </p:attrNameLst>
                                      </p:cBhvr>
                                      <p:tavLst>
                                        <p:tav tm="0">
                                          <p:val>
                                            <p:strVal val="#ppt_x"/>
                                          </p:val>
                                        </p:tav>
                                        <p:tav tm="100000">
                                          <p:val>
                                            <p:strVal val="#ppt_x"/>
                                          </p:val>
                                        </p:tav>
                                      </p:tavLst>
                                    </p:anim>
                                    <p:anim calcmode="lin" valueType="num">
                                      <p:cBhvr>
                                        <p:cTn id="16"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0"/>
                                        </p:tgtEl>
                                        <p:attrNameLst>
                                          <p:attrName>style.visibility</p:attrName>
                                        </p:attrNameLst>
                                      </p:cBhvr>
                                      <p:to>
                                        <p:strVal val="visible"/>
                                      </p:to>
                                    </p:set>
                                    <p:animEffect transition="in" filter="fade">
                                      <p:cBhvr>
                                        <p:cTn id="21" dur="1000"/>
                                        <p:tgtEl>
                                          <p:spTgt spid="110"/>
                                        </p:tgtEl>
                                      </p:cBhvr>
                                    </p:animEffect>
                                    <p:anim calcmode="lin" valueType="num">
                                      <p:cBhvr>
                                        <p:cTn id="22" dur="1000" fill="hold"/>
                                        <p:tgtEl>
                                          <p:spTgt spid="110"/>
                                        </p:tgtEl>
                                        <p:attrNameLst>
                                          <p:attrName>ppt_x</p:attrName>
                                        </p:attrNameLst>
                                      </p:cBhvr>
                                      <p:tavLst>
                                        <p:tav tm="0">
                                          <p:val>
                                            <p:strVal val="#ppt_x"/>
                                          </p:val>
                                        </p:tav>
                                        <p:tav tm="100000">
                                          <p:val>
                                            <p:strVal val="#ppt_x"/>
                                          </p:val>
                                        </p:tav>
                                      </p:tavLst>
                                    </p:anim>
                                    <p:anim calcmode="lin" valueType="num">
                                      <p:cBhvr>
                                        <p:cTn id="23"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fade">
                                      <p:cBhvr>
                                        <p:cTn id="28" dur="1000"/>
                                        <p:tgtEl>
                                          <p:spTgt spid="111"/>
                                        </p:tgtEl>
                                      </p:cBhvr>
                                    </p:animEffect>
                                    <p:anim calcmode="lin" valueType="num">
                                      <p:cBhvr>
                                        <p:cTn id="29" dur="1000" fill="hold"/>
                                        <p:tgtEl>
                                          <p:spTgt spid="111"/>
                                        </p:tgtEl>
                                        <p:attrNameLst>
                                          <p:attrName>ppt_x</p:attrName>
                                        </p:attrNameLst>
                                      </p:cBhvr>
                                      <p:tavLst>
                                        <p:tav tm="0">
                                          <p:val>
                                            <p:strVal val="#ppt_x"/>
                                          </p:val>
                                        </p:tav>
                                        <p:tav tm="100000">
                                          <p:val>
                                            <p:strVal val="#ppt_x"/>
                                          </p:val>
                                        </p:tav>
                                      </p:tavLst>
                                    </p:anim>
                                    <p:anim calcmode="lin" valueType="num">
                                      <p:cBhvr>
                                        <p:cTn id="30"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2"/>
                                        </p:tgtEl>
                                        <p:attrNameLst>
                                          <p:attrName>style.visibility</p:attrName>
                                        </p:attrNameLst>
                                      </p:cBhvr>
                                      <p:to>
                                        <p:strVal val="visible"/>
                                      </p:to>
                                    </p:set>
                                    <p:animEffect transition="in" filter="fade">
                                      <p:cBhvr>
                                        <p:cTn id="35" dur="1000"/>
                                        <p:tgtEl>
                                          <p:spTgt spid="112"/>
                                        </p:tgtEl>
                                      </p:cBhvr>
                                    </p:animEffect>
                                    <p:anim calcmode="lin" valueType="num">
                                      <p:cBhvr>
                                        <p:cTn id="36" dur="1000" fill="hold"/>
                                        <p:tgtEl>
                                          <p:spTgt spid="112"/>
                                        </p:tgtEl>
                                        <p:attrNameLst>
                                          <p:attrName>ppt_x</p:attrName>
                                        </p:attrNameLst>
                                      </p:cBhvr>
                                      <p:tavLst>
                                        <p:tav tm="0">
                                          <p:val>
                                            <p:strVal val="#ppt_x"/>
                                          </p:val>
                                        </p:tav>
                                        <p:tav tm="100000">
                                          <p:val>
                                            <p:strVal val="#ppt_x"/>
                                          </p:val>
                                        </p:tav>
                                      </p:tavLst>
                                    </p:anim>
                                    <p:anim calcmode="lin" valueType="num">
                                      <p:cBhvr>
                                        <p:cTn id="37"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1000"/>
                                        <p:tgtEl>
                                          <p:spTgt spid="113"/>
                                        </p:tgtEl>
                                      </p:cBhvr>
                                    </p:animEffect>
                                    <p:anim calcmode="lin" valueType="num">
                                      <p:cBhvr>
                                        <p:cTn id="43" dur="1000" fill="hold"/>
                                        <p:tgtEl>
                                          <p:spTgt spid="113"/>
                                        </p:tgtEl>
                                        <p:attrNameLst>
                                          <p:attrName>ppt_x</p:attrName>
                                        </p:attrNameLst>
                                      </p:cBhvr>
                                      <p:tavLst>
                                        <p:tav tm="0">
                                          <p:val>
                                            <p:strVal val="#ppt_x"/>
                                          </p:val>
                                        </p:tav>
                                        <p:tav tm="100000">
                                          <p:val>
                                            <p:strVal val="#ppt_x"/>
                                          </p:val>
                                        </p:tav>
                                      </p:tavLst>
                                    </p:anim>
                                    <p:anim calcmode="lin" valueType="num">
                                      <p:cBhvr>
                                        <p:cTn id="44" dur="1000" fill="hold"/>
                                        <p:tgtEl>
                                          <p:spTgt spid="11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fade">
                                      <p:cBhvr>
                                        <p:cTn id="47" dur="1000"/>
                                        <p:tgtEl>
                                          <p:spTgt spid="115"/>
                                        </p:tgtEl>
                                      </p:cBhvr>
                                    </p:animEffect>
                                    <p:anim calcmode="lin" valueType="num">
                                      <p:cBhvr>
                                        <p:cTn id="48" dur="1000" fill="hold"/>
                                        <p:tgtEl>
                                          <p:spTgt spid="115"/>
                                        </p:tgtEl>
                                        <p:attrNameLst>
                                          <p:attrName>ppt_x</p:attrName>
                                        </p:attrNameLst>
                                      </p:cBhvr>
                                      <p:tavLst>
                                        <p:tav tm="0">
                                          <p:val>
                                            <p:strVal val="#ppt_x"/>
                                          </p:val>
                                        </p:tav>
                                        <p:tav tm="100000">
                                          <p:val>
                                            <p:strVal val="#ppt_x"/>
                                          </p:val>
                                        </p:tav>
                                      </p:tavLst>
                                    </p:anim>
                                    <p:anim calcmode="lin" valueType="num">
                                      <p:cBhvr>
                                        <p:cTn id="49"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تقديم النتائج بطريقة تدعم اتخاذ القرارات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3AE2D7EE-E741-D142-8CBE-DBD081314622}"/>
              </a:ext>
            </a:extLst>
          </p:cNvPr>
          <p:cNvGrpSpPr/>
          <p:nvPr/>
        </p:nvGrpSpPr>
        <p:grpSpPr>
          <a:xfrm>
            <a:off x="9013619" y="3128266"/>
            <a:ext cx="2454010" cy="2240167"/>
            <a:chOff x="8793771" y="1357929"/>
            <a:chExt cx="1662378" cy="1517518"/>
          </a:xfrm>
        </p:grpSpPr>
        <p:grpSp>
          <p:nvGrpSpPr>
            <p:cNvPr id="3" name="Group 2">
              <a:extLst>
                <a:ext uri="{FF2B5EF4-FFF2-40B4-BE49-F238E27FC236}">
                  <a16:creationId xmlns:a16="http://schemas.microsoft.com/office/drawing/2014/main" id="{A7DE590E-6F81-5495-7C08-22849B0489A1}"/>
                </a:ext>
              </a:extLst>
            </p:cNvPr>
            <p:cNvGrpSpPr/>
            <p:nvPr/>
          </p:nvGrpSpPr>
          <p:grpSpPr>
            <a:xfrm>
              <a:off x="8793771" y="1357929"/>
              <a:ext cx="1662378" cy="1517518"/>
              <a:chOff x="8662793" y="1357929"/>
              <a:chExt cx="2052243" cy="1873410"/>
            </a:xfrm>
          </p:grpSpPr>
          <p:grpSp>
            <p:nvGrpSpPr>
              <p:cNvPr id="8" name="Graphic 2">
                <a:extLst>
                  <a:ext uri="{FF2B5EF4-FFF2-40B4-BE49-F238E27FC236}">
                    <a16:creationId xmlns:a16="http://schemas.microsoft.com/office/drawing/2014/main" id="{5BB1E30F-8670-8924-5514-86E35E542030}"/>
                  </a:ext>
                </a:extLst>
              </p:cNvPr>
              <p:cNvGrpSpPr/>
              <p:nvPr/>
            </p:nvGrpSpPr>
            <p:grpSpPr>
              <a:xfrm>
                <a:off x="8662793" y="1357929"/>
                <a:ext cx="2052243" cy="1873410"/>
                <a:chOff x="7596723" y="1981199"/>
                <a:chExt cx="2842768" cy="2595048"/>
              </a:xfrm>
            </p:grpSpPr>
            <p:sp>
              <p:nvSpPr>
                <p:cNvPr id="10" name="Freeform: Shape 9">
                  <a:extLst>
                    <a:ext uri="{FF2B5EF4-FFF2-40B4-BE49-F238E27FC236}">
                      <a16:creationId xmlns:a16="http://schemas.microsoft.com/office/drawing/2014/main" id="{2A319E40-7E17-1284-4290-B954BAC68989}"/>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37679"/>
                </a:solidFill>
                <a:ln w="18464" cap="flat">
                  <a:noFill/>
                  <a:prstDash val="solid"/>
                  <a:miter/>
                </a:ln>
              </p:spPr>
              <p:txBody>
                <a:bodyPr rtlCol="0" anchor="ctr"/>
                <a:lstStyle/>
                <a:p>
                  <a:endParaRPr lang="en-US" dirty="0"/>
                </a:p>
              </p:txBody>
            </p:sp>
            <p:grpSp>
              <p:nvGrpSpPr>
                <p:cNvPr id="11" name="Graphic 2">
                  <a:extLst>
                    <a:ext uri="{FF2B5EF4-FFF2-40B4-BE49-F238E27FC236}">
                      <a16:creationId xmlns:a16="http://schemas.microsoft.com/office/drawing/2014/main" id="{5B730F42-D0A9-2528-E135-4D725E606DBC}"/>
                    </a:ext>
                  </a:extLst>
                </p:cNvPr>
                <p:cNvGrpSpPr/>
                <p:nvPr/>
              </p:nvGrpSpPr>
              <p:grpSpPr>
                <a:xfrm>
                  <a:off x="7596723" y="2925894"/>
                  <a:ext cx="785460" cy="785460"/>
                  <a:chOff x="7596723" y="2925894"/>
                  <a:chExt cx="785460" cy="785460"/>
                </a:xfrm>
              </p:grpSpPr>
              <p:sp>
                <p:nvSpPr>
                  <p:cNvPr id="16" name="Freeform: Shape 15">
                    <a:extLst>
                      <a:ext uri="{FF2B5EF4-FFF2-40B4-BE49-F238E27FC236}">
                        <a16:creationId xmlns:a16="http://schemas.microsoft.com/office/drawing/2014/main" id="{C6D3020D-4A77-7C17-65B9-01825C2E6850}"/>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DB320BCA-0954-42C1-B543-7F787C041C6C}"/>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2" name="Graphic 2">
                  <a:extLst>
                    <a:ext uri="{FF2B5EF4-FFF2-40B4-BE49-F238E27FC236}">
                      <a16:creationId xmlns:a16="http://schemas.microsoft.com/office/drawing/2014/main" id="{DFE1FCB6-A6B9-85ED-3093-B0A03A6D7DAF}"/>
                    </a:ext>
                  </a:extLst>
                </p:cNvPr>
                <p:cNvGrpSpPr/>
                <p:nvPr/>
              </p:nvGrpSpPr>
              <p:grpSpPr>
                <a:xfrm>
                  <a:off x="9842453" y="2230211"/>
                  <a:ext cx="597038" cy="2101642"/>
                  <a:chOff x="9842453" y="2230211"/>
                  <a:chExt cx="597038" cy="2101642"/>
                </a:xfrm>
                <a:solidFill>
                  <a:srgbClr val="292929"/>
                </a:solidFill>
              </p:grpSpPr>
              <p:sp>
                <p:nvSpPr>
                  <p:cNvPr id="13" name="Freeform: Shape 12">
                    <a:extLst>
                      <a:ext uri="{FF2B5EF4-FFF2-40B4-BE49-F238E27FC236}">
                        <a16:creationId xmlns:a16="http://schemas.microsoft.com/office/drawing/2014/main" id="{3D359E49-F050-7D91-79E4-E3B63ACDB52C}"/>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306FE532-CB2C-0E0B-140D-ED11F7EDA0CB}"/>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3809F013-DF02-3743-96CB-C90103A9CDA3}"/>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9" name="TextBox 8">
                <a:extLst>
                  <a:ext uri="{FF2B5EF4-FFF2-40B4-BE49-F238E27FC236}">
                    <a16:creationId xmlns:a16="http://schemas.microsoft.com/office/drawing/2014/main" id="{F2829144-EA63-2E6D-8BC3-ABDB9E46A408}"/>
                  </a:ext>
                </a:extLst>
              </p:cNvPr>
              <p:cNvSpPr txBox="1"/>
              <p:nvPr/>
            </p:nvSpPr>
            <p:spPr>
              <a:xfrm>
                <a:off x="8738341"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01</a:t>
                </a:r>
              </a:p>
            </p:txBody>
          </p:sp>
        </p:grpSp>
        <p:sp>
          <p:nvSpPr>
            <p:cNvPr id="5" name="TextBox 4">
              <a:extLst>
                <a:ext uri="{FF2B5EF4-FFF2-40B4-BE49-F238E27FC236}">
                  <a16:creationId xmlns:a16="http://schemas.microsoft.com/office/drawing/2014/main" id="{5F183573-AA99-89AC-0708-D6B3BC0C5AB6}"/>
                </a:ext>
              </a:extLst>
            </p:cNvPr>
            <p:cNvSpPr txBox="1"/>
            <p:nvPr/>
          </p:nvSpPr>
          <p:spPr>
            <a:xfrm>
              <a:off x="9127331" y="1875934"/>
              <a:ext cx="1268948"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التركيز على الهدف الاستراتيجي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8F3ED435-D2D1-B9FB-3F72-7D1AC1A68EC7}"/>
              </a:ext>
            </a:extLst>
          </p:cNvPr>
          <p:cNvGrpSpPr/>
          <p:nvPr/>
        </p:nvGrpSpPr>
        <p:grpSpPr>
          <a:xfrm>
            <a:off x="6203281" y="3128266"/>
            <a:ext cx="2454010" cy="2240167"/>
            <a:chOff x="6526895" y="1357929"/>
            <a:chExt cx="1662378" cy="1517518"/>
          </a:xfrm>
        </p:grpSpPr>
        <p:grpSp>
          <p:nvGrpSpPr>
            <p:cNvPr id="19" name="Group 18">
              <a:extLst>
                <a:ext uri="{FF2B5EF4-FFF2-40B4-BE49-F238E27FC236}">
                  <a16:creationId xmlns:a16="http://schemas.microsoft.com/office/drawing/2014/main" id="{63E5F332-D4F1-029F-3EED-A5FA55D70925}"/>
                </a:ext>
              </a:extLst>
            </p:cNvPr>
            <p:cNvGrpSpPr/>
            <p:nvPr/>
          </p:nvGrpSpPr>
          <p:grpSpPr>
            <a:xfrm>
              <a:off x="6526895" y="1357929"/>
              <a:ext cx="1662378" cy="1517518"/>
              <a:chOff x="6227881" y="1357929"/>
              <a:chExt cx="2052243" cy="1873410"/>
            </a:xfrm>
          </p:grpSpPr>
          <p:grpSp>
            <p:nvGrpSpPr>
              <p:cNvPr id="30" name="Graphic 2">
                <a:extLst>
                  <a:ext uri="{FF2B5EF4-FFF2-40B4-BE49-F238E27FC236}">
                    <a16:creationId xmlns:a16="http://schemas.microsoft.com/office/drawing/2014/main" id="{5BEF8A03-A757-E12D-DC55-56A15674E69D}"/>
                  </a:ext>
                </a:extLst>
              </p:cNvPr>
              <p:cNvGrpSpPr/>
              <p:nvPr/>
            </p:nvGrpSpPr>
            <p:grpSpPr>
              <a:xfrm>
                <a:off x="6227881" y="1357929"/>
                <a:ext cx="2052243" cy="1873410"/>
                <a:chOff x="7596723" y="1981199"/>
                <a:chExt cx="2842768" cy="2595048"/>
              </a:xfrm>
            </p:grpSpPr>
            <p:sp>
              <p:nvSpPr>
                <p:cNvPr id="96" name="Freeform: Shape 95">
                  <a:extLst>
                    <a:ext uri="{FF2B5EF4-FFF2-40B4-BE49-F238E27FC236}">
                      <a16:creationId xmlns:a16="http://schemas.microsoft.com/office/drawing/2014/main" id="{E367AB1F-1778-00DE-2EBE-C650DF325BA9}"/>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6CB4B8"/>
                </a:solidFill>
                <a:ln w="18464" cap="flat">
                  <a:noFill/>
                  <a:prstDash val="solid"/>
                  <a:miter/>
                </a:ln>
              </p:spPr>
              <p:txBody>
                <a:bodyPr rtlCol="0" anchor="ctr"/>
                <a:lstStyle/>
                <a:p>
                  <a:endParaRPr lang="en-US" dirty="0"/>
                </a:p>
              </p:txBody>
            </p:sp>
            <p:grpSp>
              <p:nvGrpSpPr>
                <p:cNvPr id="97" name="Graphic 2">
                  <a:extLst>
                    <a:ext uri="{FF2B5EF4-FFF2-40B4-BE49-F238E27FC236}">
                      <a16:creationId xmlns:a16="http://schemas.microsoft.com/office/drawing/2014/main" id="{02026922-DCBF-D194-2502-0B3AE58BBC9F}"/>
                    </a:ext>
                  </a:extLst>
                </p:cNvPr>
                <p:cNvGrpSpPr/>
                <p:nvPr/>
              </p:nvGrpSpPr>
              <p:grpSpPr>
                <a:xfrm>
                  <a:off x="7596723" y="2925894"/>
                  <a:ext cx="785460" cy="785460"/>
                  <a:chOff x="7596723" y="2925894"/>
                  <a:chExt cx="785460" cy="785460"/>
                </a:xfrm>
              </p:grpSpPr>
              <p:sp>
                <p:nvSpPr>
                  <p:cNvPr id="102" name="Freeform: Shape 101">
                    <a:extLst>
                      <a:ext uri="{FF2B5EF4-FFF2-40B4-BE49-F238E27FC236}">
                        <a16:creationId xmlns:a16="http://schemas.microsoft.com/office/drawing/2014/main" id="{EA5DC61D-7D27-7091-640A-65A01C8DC9BD}"/>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0DF57FEC-0C2F-1B29-DDD8-4F2C47C824FD}"/>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98" name="Graphic 2">
                  <a:extLst>
                    <a:ext uri="{FF2B5EF4-FFF2-40B4-BE49-F238E27FC236}">
                      <a16:creationId xmlns:a16="http://schemas.microsoft.com/office/drawing/2014/main" id="{A6401698-4CEF-CC4F-DA53-B6AD08BB9783}"/>
                    </a:ext>
                  </a:extLst>
                </p:cNvPr>
                <p:cNvGrpSpPr/>
                <p:nvPr/>
              </p:nvGrpSpPr>
              <p:grpSpPr>
                <a:xfrm>
                  <a:off x="9842453" y="2230211"/>
                  <a:ext cx="597038" cy="2101642"/>
                  <a:chOff x="9842453" y="2230211"/>
                  <a:chExt cx="597038" cy="2101642"/>
                </a:xfrm>
                <a:solidFill>
                  <a:srgbClr val="292929"/>
                </a:solidFill>
              </p:grpSpPr>
              <p:sp>
                <p:nvSpPr>
                  <p:cNvPr id="99" name="Freeform: Shape 98">
                    <a:extLst>
                      <a:ext uri="{FF2B5EF4-FFF2-40B4-BE49-F238E27FC236}">
                        <a16:creationId xmlns:a16="http://schemas.microsoft.com/office/drawing/2014/main" id="{FCABF468-DA30-E276-38BB-2238DE55B4C4}"/>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40DF8454-0317-CD73-D988-83AC216C94E5}"/>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F0B5F57E-AA71-E7F4-5F48-411D44DBBE59}"/>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31" name="TextBox 30">
                <a:extLst>
                  <a:ext uri="{FF2B5EF4-FFF2-40B4-BE49-F238E27FC236}">
                    <a16:creationId xmlns:a16="http://schemas.microsoft.com/office/drawing/2014/main" id="{988C51B0-03C1-C08D-71FB-FB7369EC3D5C}"/>
                  </a:ext>
                </a:extLst>
              </p:cNvPr>
              <p:cNvSpPr txBox="1"/>
              <p:nvPr/>
            </p:nvSpPr>
            <p:spPr>
              <a:xfrm>
                <a:off x="6303429" y="2094578"/>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02</a:t>
                </a:r>
              </a:p>
            </p:txBody>
          </p:sp>
        </p:grpSp>
        <p:sp>
          <p:nvSpPr>
            <p:cNvPr id="22" name="TextBox 21">
              <a:extLst>
                <a:ext uri="{FF2B5EF4-FFF2-40B4-BE49-F238E27FC236}">
                  <a16:creationId xmlns:a16="http://schemas.microsoft.com/office/drawing/2014/main" id="{F388D7EC-E4A8-E58C-5330-AE15708EDE96}"/>
                </a:ext>
              </a:extLst>
            </p:cNvPr>
            <p:cNvSpPr txBox="1"/>
            <p:nvPr/>
          </p:nvSpPr>
          <p:spPr>
            <a:xfrm>
              <a:off x="6936002" y="1840002"/>
              <a:ext cx="1237358"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لغة واضحة ومختصرة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4" name="Group 103">
            <a:extLst>
              <a:ext uri="{FF2B5EF4-FFF2-40B4-BE49-F238E27FC236}">
                <a16:creationId xmlns:a16="http://schemas.microsoft.com/office/drawing/2014/main" id="{51CAA59A-144B-BBC5-A1B8-6B599E970463}"/>
              </a:ext>
            </a:extLst>
          </p:cNvPr>
          <p:cNvGrpSpPr/>
          <p:nvPr/>
        </p:nvGrpSpPr>
        <p:grpSpPr>
          <a:xfrm>
            <a:off x="782293" y="3128266"/>
            <a:ext cx="2454010" cy="2240167"/>
            <a:chOff x="1993143" y="1357929"/>
            <a:chExt cx="1662378" cy="1517518"/>
          </a:xfrm>
        </p:grpSpPr>
        <p:grpSp>
          <p:nvGrpSpPr>
            <p:cNvPr id="105" name="Group 104">
              <a:extLst>
                <a:ext uri="{FF2B5EF4-FFF2-40B4-BE49-F238E27FC236}">
                  <a16:creationId xmlns:a16="http://schemas.microsoft.com/office/drawing/2014/main" id="{01F07216-6BF0-853D-ACB6-119758D53FEC}"/>
                </a:ext>
              </a:extLst>
            </p:cNvPr>
            <p:cNvGrpSpPr/>
            <p:nvPr/>
          </p:nvGrpSpPr>
          <p:grpSpPr>
            <a:xfrm>
              <a:off x="1993143" y="1357929"/>
              <a:ext cx="1662378" cy="1517518"/>
              <a:chOff x="1364325" y="1357929"/>
              <a:chExt cx="2052243" cy="1873410"/>
            </a:xfrm>
          </p:grpSpPr>
          <p:grpSp>
            <p:nvGrpSpPr>
              <p:cNvPr id="107" name="Graphic 2">
                <a:extLst>
                  <a:ext uri="{FF2B5EF4-FFF2-40B4-BE49-F238E27FC236}">
                    <a16:creationId xmlns:a16="http://schemas.microsoft.com/office/drawing/2014/main" id="{A6DEE9AD-9634-D4AB-F5FE-9F392F738428}"/>
                  </a:ext>
                </a:extLst>
              </p:cNvPr>
              <p:cNvGrpSpPr/>
              <p:nvPr/>
            </p:nvGrpSpPr>
            <p:grpSpPr>
              <a:xfrm>
                <a:off x="1364325" y="1357929"/>
                <a:ext cx="2052243" cy="1873410"/>
                <a:chOff x="7596723" y="1981199"/>
                <a:chExt cx="2842768" cy="2595048"/>
              </a:xfrm>
            </p:grpSpPr>
            <p:sp>
              <p:nvSpPr>
                <p:cNvPr id="115" name="Freeform: Shape 114">
                  <a:extLst>
                    <a:ext uri="{FF2B5EF4-FFF2-40B4-BE49-F238E27FC236}">
                      <a16:creationId xmlns:a16="http://schemas.microsoft.com/office/drawing/2014/main" id="{819DDC14-2F0B-7FF7-7FB8-12C350EE95CA}"/>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116" name="Graphic 2">
                  <a:extLst>
                    <a:ext uri="{FF2B5EF4-FFF2-40B4-BE49-F238E27FC236}">
                      <a16:creationId xmlns:a16="http://schemas.microsoft.com/office/drawing/2014/main" id="{D74D97B0-CFF8-852A-C1EB-7093A969CFEB}"/>
                    </a:ext>
                  </a:extLst>
                </p:cNvPr>
                <p:cNvGrpSpPr/>
                <p:nvPr/>
              </p:nvGrpSpPr>
              <p:grpSpPr>
                <a:xfrm>
                  <a:off x="7596723" y="2925894"/>
                  <a:ext cx="785460" cy="785460"/>
                  <a:chOff x="7596723" y="2925894"/>
                  <a:chExt cx="785460" cy="785460"/>
                </a:xfrm>
              </p:grpSpPr>
              <p:sp>
                <p:nvSpPr>
                  <p:cNvPr id="121" name="Freeform: Shape 120">
                    <a:extLst>
                      <a:ext uri="{FF2B5EF4-FFF2-40B4-BE49-F238E27FC236}">
                        <a16:creationId xmlns:a16="http://schemas.microsoft.com/office/drawing/2014/main" id="{5B36BF30-B54E-2D4D-7143-DF69C3CB5483}"/>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22" name="Freeform: Shape 121">
                    <a:extLst>
                      <a:ext uri="{FF2B5EF4-FFF2-40B4-BE49-F238E27FC236}">
                        <a16:creationId xmlns:a16="http://schemas.microsoft.com/office/drawing/2014/main" id="{A1039D67-78CF-1B05-43EF-056424607016}"/>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17" name="Graphic 2">
                  <a:extLst>
                    <a:ext uri="{FF2B5EF4-FFF2-40B4-BE49-F238E27FC236}">
                      <a16:creationId xmlns:a16="http://schemas.microsoft.com/office/drawing/2014/main" id="{7BF695B6-5018-CE70-9236-A6FD2B394BFE}"/>
                    </a:ext>
                  </a:extLst>
                </p:cNvPr>
                <p:cNvGrpSpPr/>
                <p:nvPr/>
              </p:nvGrpSpPr>
              <p:grpSpPr>
                <a:xfrm>
                  <a:off x="9842453" y="2230211"/>
                  <a:ext cx="597038" cy="2101642"/>
                  <a:chOff x="9842453" y="2230211"/>
                  <a:chExt cx="597038" cy="2101642"/>
                </a:xfrm>
                <a:solidFill>
                  <a:srgbClr val="292929"/>
                </a:solidFill>
              </p:grpSpPr>
              <p:sp>
                <p:nvSpPr>
                  <p:cNvPr id="118" name="Freeform: Shape 117">
                    <a:extLst>
                      <a:ext uri="{FF2B5EF4-FFF2-40B4-BE49-F238E27FC236}">
                        <a16:creationId xmlns:a16="http://schemas.microsoft.com/office/drawing/2014/main" id="{4A67C07B-E440-83E7-6FC0-58302CA1529D}"/>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19" name="Freeform: Shape 118">
                    <a:extLst>
                      <a:ext uri="{FF2B5EF4-FFF2-40B4-BE49-F238E27FC236}">
                        <a16:creationId xmlns:a16="http://schemas.microsoft.com/office/drawing/2014/main" id="{54A3E7DD-776B-69CA-6D4D-4FD1DC8B391E}"/>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969C256E-441B-0858-65CA-34C1F2727728}"/>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14" name="TextBox 113">
                <a:extLst>
                  <a:ext uri="{FF2B5EF4-FFF2-40B4-BE49-F238E27FC236}">
                    <a16:creationId xmlns:a16="http://schemas.microsoft.com/office/drawing/2014/main" id="{3826C418-D3DE-5E03-9462-23902C220DE7}"/>
                  </a:ext>
                </a:extLst>
              </p:cNvPr>
              <p:cNvSpPr txBox="1"/>
              <p:nvPr/>
            </p:nvSpPr>
            <p:spPr>
              <a:xfrm>
                <a:off x="1439873" y="2094578"/>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04</a:t>
                </a:r>
              </a:p>
            </p:txBody>
          </p:sp>
        </p:grpSp>
        <p:sp>
          <p:nvSpPr>
            <p:cNvPr id="106" name="TextBox 105">
              <a:extLst>
                <a:ext uri="{FF2B5EF4-FFF2-40B4-BE49-F238E27FC236}">
                  <a16:creationId xmlns:a16="http://schemas.microsoft.com/office/drawing/2014/main" id="{4C0AC2FB-CAD3-9587-D50D-E8A210EDDAAB}"/>
                </a:ext>
              </a:extLst>
            </p:cNvPr>
            <p:cNvSpPr txBox="1"/>
            <p:nvPr/>
          </p:nvSpPr>
          <p:spPr>
            <a:xfrm>
              <a:off x="2411926" y="1830251"/>
              <a:ext cx="1099478" cy="1037592"/>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البيانات الداعمة بفعالية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3" name="Group 122">
            <a:extLst>
              <a:ext uri="{FF2B5EF4-FFF2-40B4-BE49-F238E27FC236}">
                <a16:creationId xmlns:a16="http://schemas.microsoft.com/office/drawing/2014/main" id="{069233C1-9E67-904C-8F55-5CE8041AE0FF}"/>
              </a:ext>
            </a:extLst>
          </p:cNvPr>
          <p:cNvGrpSpPr/>
          <p:nvPr/>
        </p:nvGrpSpPr>
        <p:grpSpPr>
          <a:xfrm>
            <a:off x="3471002" y="3128266"/>
            <a:ext cx="2454010" cy="2240167"/>
            <a:chOff x="8793771" y="1357929"/>
            <a:chExt cx="1662378" cy="1517518"/>
          </a:xfrm>
        </p:grpSpPr>
        <p:grpSp>
          <p:nvGrpSpPr>
            <p:cNvPr id="124" name="Group 123">
              <a:extLst>
                <a:ext uri="{FF2B5EF4-FFF2-40B4-BE49-F238E27FC236}">
                  <a16:creationId xmlns:a16="http://schemas.microsoft.com/office/drawing/2014/main" id="{81F0BB18-DCFE-8019-A8CB-07F6D9E2CD20}"/>
                </a:ext>
              </a:extLst>
            </p:cNvPr>
            <p:cNvGrpSpPr/>
            <p:nvPr/>
          </p:nvGrpSpPr>
          <p:grpSpPr>
            <a:xfrm>
              <a:off x="8793771" y="1357929"/>
              <a:ext cx="1662378" cy="1517518"/>
              <a:chOff x="8662793" y="1357929"/>
              <a:chExt cx="2052243" cy="1873410"/>
            </a:xfrm>
          </p:grpSpPr>
          <p:grpSp>
            <p:nvGrpSpPr>
              <p:cNvPr id="126" name="Graphic 2">
                <a:extLst>
                  <a:ext uri="{FF2B5EF4-FFF2-40B4-BE49-F238E27FC236}">
                    <a16:creationId xmlns:a16="http://schemas.microsoft.com/office/drawing/2014/main" id="{0F505162-9E4F-1CA6-9A2B-B325D0994022}"/>
                  </a:ext>
                </a:extLst>
              </p:cNvPr>
              <p:cNvGrpSpPr/>
              <p:nvPr/>
            </p:nvGrpSpPr>
            <p:grpSpPr>
              <a:xfrm>
                <a:off x="8662793" y="1357929"/>
                <a:ext cx="2052243" cy="1873410"/>
                <a:chOff x="7596723" y="1981199"/>
                <a:chExt cx="2842768" cy="2595048"/>
              </a:xfrm>
            </p:grpSpPr>
            <p:sp>
              <p:nvSpPr>
                <p:cNvPr id="128" name="Freeform: Shape 127">
                  <a:extLst>
                    <a:ext uri="{FF2B5EF4-FFF2-40B4-BE49-F238E27FC236}">
                      <a16:creationId xmlns:a16="http://schemas.microsoft.com/office/drawing/2014/main" id="{567A30E9-7836-AE80-F7E9-3CF45C13D365}"/>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chemeClr val="bg1">
                    <a:lumMod val="75000"/>
                  </a:schemeClr>
                </a:solidFill>
                <a:ln w="18464" cap="flat">
                  <a:noFill/>
                  <a:prstDash val="solid"/>
                  <a:miter/>
                </a:ln>
              </p:spPr>
              <p:txBody>
                <a:bodyPr rtlCol="0" anchor="ctr"/>
                <a:lstStyle/>
                <a:p>
                  <a:endParaRPr lang="en-US" dirty="0"/>
                </a:p>
              </p:txBody>
            </p:sp>
            <p:grpSp>
              <p:nvGrpSpPr>
                <p:cNvPr id="129" name="Graphic 2">
                  <a:extLst>
                    <a:ext uri="{FF2B5EF4-FFF2-40B4-BE49-F238E27FC236}">
                      <a16:creationId xmlns:a16="http://schemas.microsoft.com/office/drawing/2014/main" id="{E8C4BDC1-5360-5655-4542-68593BF4C72F}"/>
                    </a:ext>
                  </a:extLst>
                </p:cNvPr>
                <p:cNvGrpSpPr/>
                <p:nvPr/>
              </p:nvGrpSpPr>
              <p:grpSpPr>
                <a:xfrm>
                  <a:off x="7596723" y="2925894"/>
                  <a:ext cx="785460" cy="785460"/>
                  <a:chOff x="7596723" y="2925894"/>
                  <a:chExt cx="785460" cy="785460"/>
                </a:xfrm>
              </p:grpSpPr>
              <p:sp>
                <p:nvSpPr>
                  <p:cNvPr id="134" name="Freeform: Shape 133">
                    <a:extLst>
                      <a:ext uri="{FF2B5EF4-FFF2-40B4-BE49-F238E27FC236}">
                        <a16:creationId xmlns:a16="http://schemas.microsoft.com/office/drawing/2014/main" id="{724B7433-D7D2-5F70-F4F5-42BBA25F2150}"/>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35" name="Freeform: Shape 134">
                    <a:extLst>
                      <a:ext uri="{FF2B5EF4-FFF2-40B4-BE49-F238E27FC236}">
                        <a16:creationId xmlns:a16="http://schemas.microsoft.com/office/drawing/2014/main" id="{691D6565-AC66-F679-0464-F42DE5683A59}"/>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30" name="Graphic 2">
                  <a:extLst>
                    <a:ext uri="{FF2B5EF4-FFF2-40B4-BE49-F238E27FC236}">
                      <a16:creationId xmlns:a16="http://schemas.microsoft.com/office/drawing/2014/main" id="{7EAF7F70-9A74-62B3-F823-18BD2731ACFF}"/>
                    </a:ext>
                  </a:extLst>
                </p:cNvPr>
                <p:cNvGrpSpPr/>
                <p:nvPr/>
              </p:nvGrpSpPr>
              <p:grpSpPr>
                <a:xfrm>
                  <a:off x="9842453" y="2230211"/>
                  <a:ext cx="597038" cy="2101642"/>
                  <a:chOff x="9842453" y="2230211"/>
                  <a:chExt cx="597038" cy="2101642"/>
                </a:xfrm>
                <a:solidFill>
                  <a:srgbClr val="292929"/>
                </a:solidFill>
              </p:grpSpPr>
              <p:sp>
                <p:nvSpPr>
                  <p:cNvPr id="131" name="Freeform: Shape 130">
                    <a:extLst>
                      <a:ext uri="{FF2B5EF4-FFF2-40B4-BE49-F238E27FC236}">
                        <a16:creationId xmlns:a16="http://schemas.microsoft.com/office/drawing/2014/main" id="{9290A2B8-E8B4-A824-C0DE-6E1ED427744F}"/>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32" name="Freeform: Shape 131">
                    <a:extLst>
                      <a:ext uri="{FF2B5EF4-FFF2-40B4-BE49-F238E27FC236}">
                        <a16:creationId xmlns:a16="http://schemas.microsoft.com/office/drawing/2014/main" id="{1B4276B8-5239-6CCC-A5D0-C83EE31BF2AE}"/>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33" name="Freeform: Shape 132">
                    <a:extLst>
                      <a:ext uri="{FF2B5EF4-FFF2-40B4-BE49-F238E27FC236}">
                        <a16:creationId xmlns:a16="http://schemas.microsoft.com/office/drawing/2014/main" id="{141050C7-6FCE-9B8A-23EB-452C54552FCA}"/>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27" name="TextBox 126">
                <a:extLst>
                  <a:ext uri="{FF2B5EF4-FFF2-40B4-BE49-F238E27FC236}">
                    <a16:creationId xmlns:a16="http://schemas.microsoft.com/office/drawing/2014/main" id="{578B9272-64C4-7C4B-65F4-BB289E1ED35B}"/>
                  </a:ext>
                </a:extLst>
              </p:cNvPr>
              <p:cNvSpPr txBox="1"/>
              <p:nvPr/>
            </p:nvSpPr>
            <p:spPr>
              <a:xfrm>
                <a:off x="8738341" y="2094578"/>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03</a:t>
                </a:r>
              </a:p>
            </p:txBody>
          </p:sp>
        </p:grpSp>
        <p:sp>
          <p:nvSpPr>
            <p:cNvPr id="125" name="TextBox 124">
              <a:extLst>
                <a:ext uri="{FF2B5EF4-FFF2-40B4-BE49-F238E27FC236}">
                  <a16:creationId xmlns:a16="http://schemas.microsoft.com/office/drawing/2014/main" id="{FDD0CC7A-6365-EECC-F1F1-0589E678EDFD}"/>
                </a:ext>
              </a:extLst>
            </p:cNvPr>
            <p:cNvSpPr txBox="1"/>
            <p:nvPr/>
          </p:nvSpPr>
          <p:spPr>
            <a:xfrm>
              <a:off x="9259668" y="1871671"/>
              <a:ext cx="1099478"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تنظيم العرض بشكل منطقي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103909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3"/>
                                        </p:tgtEl>
                                        <p:attrNameLst>
                                          <p:attrName>style.visibility</p:attrName>
                                        </p:attrNameLst>
                                      </p:cBhvr>
                                      <p:to>
                                        <p:strVal val="visible"/>
                                      </p:to>
                                    </p:set>
                                    <p:animEffect transition="in" filter="fade">
                                      <p:cBhvr>
                                        <p:cTn id="21" dur="1000"/>
                                        <p:tgtEl>
                                          <p:spTgt spid="123"/>
                                        </p:tgtEl>
                                      </p:cBhvr>
                                    </p:animEffect>
                                    <p:anim calcmode="lin" valueType="num">
                                      <p:cBhvr>
                                        <p:cTn id="22" dur="1000" fill="hold"/>
                                        <p:tgtEl>
                                          <p:spTgt spid="123"/>
                                        </p:tgtEl>
                                        <p:attrNameLst>
                                          <p:attrName>ppt_x</p:attrName>
                                        </p:attrNameLst>
                                      </p:cBhvr>
                                      <p:tavLst>
                                        <p:tav tm="0">
                                          <p:val>
                                            <p:strVal val="#ppt_x"/>
                                          </p:val>
                                        </p:tav>
                                        <p:tav tm="100000">
                                          <p:val>
                                            <p:strVal val="#ppt_x"/>
                                          </p:val>
                                        </p:tav>
                                      </p:tavLst>
                                    </p:anim>
                                    <p:anim calcmode="lin" valueType="num">
                                      <p:cBhvr>
                                        <p:cTn id="23"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1000"/>
                                        <p:tgtEl>
                                          <p:spTgt spid="104"/>
                                        </p:tgtEl>
                                      </p:cBhvr>
                                    </p:animEffect>
                                    <p:anim calcmode="lin" valueType="num">
                                      <p:cBhvr>
                                        <p:cTn id="29" dur="1000" fill="hold"/>
                                        <p:tgtEl>
                                          <p:spTgt spid="104"/>
                                        </p:tgtEl>
                                        <p:attrNameLst>
                                          <p:attrName>ppt_x</p:attrName>
                                        </p:attrNameLst>
                                      </p:cBhvr>
                                      <p:tavLst>
                                        <p:tav tm="0">
                                          <p:val>
                                            <p:strVal val="#ppt_x"/>
                                          </p:val>
                                        </p:tav>
                                        <p:tav tm="100000">
                                          <p:val>
                                            <p:strVal val="#ppt_x"/>
                                          </p:val>
                                        </p:tav>
                                      </p:tavLst>
                                    </p:anim>
                                    <p:anim calcmode="lin" valueType="num">
                                      <p:cBhvr>
                                        <p:cTn id="3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DBE512E7-D5D6-B6B0-FD65-0269F27EC042}"/>
              </a:ext>
            </a:extLst>
          </p:cNvPr>
          <p:cNvGrpSpPr/>
          <p:nvPr/>
        </p:nvGrpSpPr>
        <p:grpSpPr>
          <a:xfrm>
            <a:off x="4511215" y="2795781"/>
            <a:ext cx="3494338" cy="608746"/>
            <a:chOff x="6310274" y="5626333"/>
            <a:chExt cx="4357540" cy="759124"/>
          </a:xfrm>
        </p:grpSpPr>
        <p:grpSp>
          <p:nvGrpSpPr>
            <p:cNvPr id="9" name="Group 8">
              <a:extLst>
                <a:ext uri="{FF2B5EF4-FFF2-40B4-BE49-F238E27FC236}">
                  <a16:creationId xmlns:a16="http://schemas.microsoft.com/office/drawing/2014/main" id="{10705F12-4B06-CF13-91C9-1F4D2F4AF282}"/>
                </a:ext>
              </a:extLst>
            </p:cNvPr>
            <p:cNvGrpSpPr/>
            <p:nvPr/>
          </p:nvGrpSpPr>
          <p:grpSpPr>
            <a:xfrm>
              <a:off x="6407873" y="5626333"/>
              <a:ext cx="4259941" cy="759124"/>
              <a:chOff x="6407873" y="5626333"/>
              <a:chExt cx="4259941" cy="759124"/>
            </a:xfrm>
          </p:grpSpPr>
          <p:grpSp>
            <p:nvGrpSpPr>
              <p:cNvPr id="11" name="Group 10">
                <a:extLst>
                  <a:ext uri="{FF2B5EF4-FFF2-40B4-BE49-F238E27FC236}">
                    <a16:creationId xmlns:a16="http://schemas.microsoft.com/office/drawing/2014/main" id="{D497487E-5973-5394-5462-69C7A450C732}"/>
                  </a:ext>
                </a:extLst>
              </p:cNvPr>
              <p:cNvGrpSpPr/>
              <p:nvPr/>
            </p:nvGrpSpPr>
            <p:grpSpPr>
              <a:xfrm flipH="1">
                <a:off x="6407873" y="5626333"/>
                <a:ext cx="4259941" cy="759124"/>
                <a:chOff x="7660476" y="2680905"/>
                <a:chExt cx="4259941" cy="759124"/>
              </a:xfrm>
            </p:grpSpPr>
            <p:sp>
              <p:nvSpPr>
                <p:cNvPr id="13" name="Freeform: Shape 12">
                  <a:extLst>
                    <a:ext uri="{FF2B5EF4-FFF2-40B4-BE49-F238E27FC236}">
                      <a16:creationId xmlns:a16="http://schemas.microsoft.com/office/drawing/2014/main" id="{16241B93-DB3F-F121-FCFC-43E876F3E5D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1474E254-1019-12E4-96A2-A22E18E9797F}"/>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168489"/>
                </a:solidFill>
                <a:ln w="17889"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1A30BAFF-F0CB-1E0B-EF79-AF2262DA431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12" name="TextBox 31">
                <a:extLst>
                  <a:ext uri="{FF2B5EF4-FFF2-40B4-BE49-F238E27FC236}">
                    <a16:creationId xmlns:a16="http://schemas.microsoft.com/office/drawing/2014/main" id="{FFD36BB1-7621-BB08-80A3-32B26BBD36FD}"/>
                  </a:ext>
                </a:extLst>
              </p:cNvPr>
              <p:cNvSpPr txBox="1"/>
              <p:nvPr/>
            </p:nvSpPr>
            <p:spPr>
              <a:xfrm>
                <a:off x="9869585" y="5844312"/>
                <a:ext cx="586204" cy="402996"/>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solidFill>
                      <a:schemeClr val="bg1"/>
                    </a:solidFill>
                    <a:latin typeface="Arial" panose="020B0604020202020204" pitchFamily="34" charset="0"/>
                    <a:cs typeface="Arial" panose="020B0604020202020204" pitchFamily="34" charset="0"/>
                  </a:rPr>
                  <a:t>05</a:t>
                </a:r>
              </a:p>
            </p:txBody>
          </p:sp>
        </p:grpSp>
        <p:sp>
          <p:nvSpPr>
            <p:cNvPr id="10" name="TextBox 9">
              <a:extLst>
                <a:ext uri="{FF2B5EF4-FFF2-40B4-BE49-F238E27FC236}">
                  <a16:creationId xmlns:a16="http://schemas.microsoft.com/office/drawing/2014/main" id="{90C22DA3-43D0-016C-7B24-AD7E21B30A1C}"/>
                </a:ext>
              </a:extLst>
            </p:cNvPr>
            <p:cNvSpPr txBox="1"/>
            <p:nvPr/>
          </p:nvSpPr>
          <p:spPr>
            <a:xfrm>
              <a:off x="6310274" y="5765076"/>
              <a:ext cx="3470035"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المستوى الإداري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2679A796-F37B-A8F3-8237-E88B36DBB3E3}"/>
              </a:ext>
            </a:extLst>
          </p:cNvPr>
          <p:cNvGrpSpPr/>
          <p:nvPr/>
        </p:nvGrpSpPr>
        <p:grpSpPr>
          <a:xfrm>
            <a:off x="4589480" y="3679776"/>
            <a:ext cx="3416073" cy="608746"/>
            <a:chOff x="2036290" y="892676"/>
            <a:chExt cx="4259941" cy="759124"/>
          </a:xfrm>
        </p:grpSpPr>
        <p:grpSp>
          <p:nvGrpSpPr>
            <p:cNvPr id="17" name="Group 16">
              <a:extLst>
                <a:ext uri="{FF2B5EF4-FFF2-40B4-BE49-F238E27FC236}">
                  <a16:creationId xmlns:a16="http://schemas.microsoft.com/office/drawing/2014/main" id="{BD65EDD3-1729-3C96-1C00-82BC96B8C864}"/>
                </a:ext>
              </a:extLst>
            </p:cNvPr>
            <p:cNvGrpSpPr/>
            <p:nvPr/>
          </p:nvGrpSpPr>
          <p:grpSpPr>
            <a:xfrm>
              <a:off x="2036290" y="892676"/>
              <a:ext cx="4259941" cy="759124"/>
              <a:chOff x="6407873" y="3219525"/>
              <a:chExt cx="4259941" cy="759124"/>
            </a:xfrm>
          </p:grpSpPr>
          <p:grpSp>
            <p:nvGrpSpPr>
              <p:cNvPr id="19" name="Group 18">
                <a:extLst>
                  <a:ext uri="{FF2B5EF4-FFF2-40B4-BE49-F238E27FC236}">
                    <a16:creationId xmlns:a16="http://schemas.microsoft.com/office/drawing/2014/main" id="{DB790278-D4E8-78D9-ECC5-94ED0B12F8C2}"/>
                  </a:ext>
                </a:extLst>
              </p:cNvPr>
              <p:cNvGrpSpPr/>
              <p:nvPr/>
            </p:nvGrpSpPr>
            <p:grpSpPr>
              <a:xfrm flipH="1">
                <a:off x="6407873" y="3219525"/>
                <a:ext cx="4259941" cy="759124"/>
                <a:chOff x="7660476" y="2680905"/>
                <a:chExt cx="4259941" cy="759124"/>
              </a:xfrm>
            </p:grpSpPr>
            <p:sp>
              <p:nvSpPr>
                <p:cNvPr id="27" name="Freeform: Shape 26">
                  <a:extLst>
                    <a:ext uri="{FF2B5EF4-FFF2-40B4-BE49-F238E27FC236}">
                      <a16:creationId xmlns:a16="http://schemas.microsoft.com/office/drawing/2014/main" id="{02870307-2357-E489-5FAE-1F49CD555D8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608E9002-5B57-90D2-E4AD-A130A2FD989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6AD686BE-7162-4C05-F787-B96D5108DFC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26" name="TextBox 31">
                <a:extLst>
                  <a:ext uri="{FF2B5EF4-FFF2-40B4-BE49-F238E27FC236}">
                    <a16:creationId xmlns:a16="http://schemas.microsoft.com/office/drawing/2014/main" id="{B368D26F-5C05-7620-9C59-3B206C0FF269}"/>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06</a:t>
                </a:r>
              </a:p>
            </p:txBody>
          </p:sp>
        </p:grpSp>
        <p:sp>
          <p:nvSpPr>
            <p:cNvPr id="18" name="TextBox 17">
              <a:extLst>
                <a:ext uri="{FF2B5EF4-FFF2-40B4-BE49-F238E27FC236}">
                  <a16:creationId xmlns:a16="http://schemas.microsoft.com/office/drawing/2014/main" id="{1288D13E-61F0-46B4-98F3-DEE96DDD12E1}"/>
                </a:ext>
              </a:extLst>
            </p:cNvPr>
            <p:cNvSpPr txBox="1"/>
            <p:nvPr/>
          </p:nvSpPr>
          <p:spPr>
            <a:xfrm>
              <a:off x="2162396" y="1002322"/>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767EAA65-9F89-0216-A193-0BE7BCEC607A}"/>
              </a:ext>
            </a:extLst>
          </p:cNvPr>
          <p:cNvGrpSpPr/>
          <p:nvPr/>
        </p:nvGrpSpPr>
        <p:grpSpPr>
          <a:xfrm>
            <a:off x="4589480" y="4563771"/>
            <a:ext cx="3416073" cy="608746"/>
            <a:chOff x="2036290" y="2095175"/>
            <a:chExt cx="4259941" cy="759124"/>
          </a:xfrm>
        </p:grpSpPr>
        <p:grpSp>
          <p:nvGrpSpPr>
            <p:cNvPr id="31" name="Group 30">
              <a:extLst>
                <a:ext uri="{FF2B5EF4-FFF2-40B4-BE49-F238E27FC236}">
                  <a16:creationId xmlns:a16="http://schemas.microsoft.com/office/drawing/2014/main" id="{EBACB7F5-A6F5-A89C-B7FE-9D3C3F5FF0F0}"/>
                </a:ext>
              </a:extLst>
            </p:cNvPr>
            <p:cNvGrpSpPr/>
            <p:nvPr/>
          </p:nvGrpSpPr>
          <p:grpSpPr>
            <a:xfrm>
              <a:off x="2036290" y="2095175"/>
              <a:ext cx="4259941" cy="759124"/>
              <a:chOff x="6407873" y="5626333"/>
              <a:chExt cx="4259941" cy="759124"/>
            </a:xfrm>
          </p:grpSpPr>
          <p:grpSp>
            <p:nvGrpSpPr>
              <p:cNvPr id="33" name="Group 32">
                <a:extLst>
                  <a:ext uri="{FF2B5EF4-FFF2-40B4-BE49-F238E27FC236}">
                    <a16:creationId xmlns:a16="http://schemas.microsoft.com/office/drawing/2014/main" id="{8CA8129F-AEB4-88FD-6FE1-6AD062372E46}"/>
                  </a:ext>
                </a:extLst>
              </p:cNvPr>
              <p:cNvGrpSpPr/>
              <p:nvPr/>
            </p:nvGrpSpPr>
            <p:grpSpPr>
              <a:xfrm flipH="1">
                <a:off x="6407873" y="5626333"/>
                <a:ext cx="4259941" cy="759124"/>
                <a:chOff x="7660476" y="2680905"/>
                <a:chExt cx="4259941" cy="759124"/>
              </a:xfrm>
            </p:grpSpPr>
            <p:sp>
              <p:nvSpPr>
                <p:cNvPr id="35" name="Freeform: Shape 34">
                  <a:extLst>
                    <a:ext uri="{FF2B5EF4-FFF2-40B4-BE49-F238E27FC236}">
                      <a16:creationId xmlns:a16="http://schemas.microsoft.com/office/drawing/2014/main" id="{067BA648-ADAC-CCAB-0640-8729EDAACAD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95CFC6AB-2900-7E29-9D31-1CCCADEA321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9ACCCE"/>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CF35093C-B50A-DB86-0113-99A48700BA2F}"/>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F9647858-B7A1-FC0B-7330-4162EF3732B7}"/>
                  </a:ext>
                </a:extLst>
              </p:cNvPr>
              <p:cNvSpPr txBox="1"/>
              <p:nvPr/>
            </p:nvSpPr>
            <p:spPr>
              <a:xfrm>
                <a:off x="9869585" y="584431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07</a:t>
                </a:r>
              </a:p>
            </p:txBody>
          </p:sp>
        </p:grpSp>
        <p:sp>
          <p:nvSpPr>
            <p:cNvPr id="32" name="TextBox 31">
              <a:extLst>
                <a:ext uri="{FF2B5EF4-FFF2-40B4-BE49-F238E27FC236}">
                  <a16:creationId xmlns:a16="http://schemas.microsoft.com/office/drawing/2014/main" id="{EF57D185-A098-568D-18B5-A4761BBD7AB2}"/>
                </a:ext>
              </a:extLst>
            </p:cNvPr>
            <p:cNvSpPr txBox="1"/>
            <p:nvPr/>
          </p:nvSpPr>
          <p:spPr>
            <a:xfrm>
              <a:off x="2186687" y="2182557"/>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العلاقة بالخطط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1711191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تقديم النتائج بطريقة تدعم اتخاذ القرارات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75" name="Group 174">
            <a:extLst>
              <a:ext uri="{FF2B5EF4-FFF2-40B4-BE49-F238E27FC236}">
                <a16:creationId xmlns:a16="http://schemas.microsoft.com/office/drawing/2014/main" id="{611ECE28-2A75-D090-3932-51114773F7F3}"/>
              </a:ext>
            </a:extLst>
          </p:cNvPr>
          <p:cNvGrpSpPr/>
          <p:nvPr/>
        </p:nvGrpSpPr>
        <p:grpSpPr>
          <a:xfrm>
            <a:off x="8389335" y="2734052"/>
            <a:ext cx="2543173" cy="2321560"/>
            <a:chOff x="7524492" y="3396126"/>
            <a:chExt cx="1662378" cy="1517518"/>
          </a:xfrm>
        </p:grpSpPr>
        <p:grpSp>
          <p:nvGrpSpPr>
            <p:cNvPr id="176" name="Group 175">
              <a:extLst>
                <a:ext uri="{FF2B5EF4-FFF2-40B4-BE49-F238E27FC236}">
                  <a16:creationId xmlns:a16="http://schemas.microsoft.com/office/drawing/2014/main" id="{0616153D-D3D9-6E9C-2EB9-8205877D8B7A}"/>
                </a:ext>
              </a:extLst>
            </p:cNvPr>
            <p:cNvGrpSpPr/>
            <p:nvPr/>
          </p:nvGrpSpPr>
          <p:grpSpPr>
            <a:xfrm>
              <a:off x="7524492" y="3396126"/>
              <a:ext cx="1662378" cy="1517518"/>
              <a:chOff x="6774540" y="4209224"/>
              <a:chExt cx="2052243" cy="1873410"/>
            </a:xfrm>
          </p:grpSpPr>
          <p:grpSp>
            <p:nvGrpSpPr>
              <p:cNvPr id="178" name="Graphic 2">
                <a:extLst>
                  <a:ext uri="{FF2B5EF4-FFF2-40B4-BE49-F238E27FC236}">
                    <a16:creationId xmlns:a16="http://schemas.microsoft.com/office/drawing/2014/main" id="{16381D75-AC6C-5CA2-3AA8-31EA2BC32796}"/>
                  </a:ext>
                </a:extLst>
              </p:cNvPr>
              <p:cNvGrpSpPr/>
              <p:nvPr/>
            </p:nvGrpSpPr>
            <p:grpSpPr>
              <a:xfrm>
                <a:off x="6774540" y="4209224"/>
                <a:ext cx="2052243" cy="1873410"/>
                <a:chOff x="7596723" y="1981199"/>
                <a:chExt cx="2842768" cy="2595048"/>
              </a:xfrm>
            </p:grpSpPr>
            <p:sp>
              <p:nvSpPr>
                <p:cNvPr id="180" name="Freeform: Shape 179">
                  <a:extLst>
                    <a:ext uri="{FF2B5EF4-FFF2-40B4-BE49-F238E27FC236}">
                      <a16:creationId xmlns:a16="http://schemas.microsoft.com/office/drawing/2014/main" id="{64779B41-C4F3-AB1C-1846-DF8B39B1DE2D}"/>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181" name="Graphic 2">
                  <a:extLst>
                    <a:ext uri="{FF2B5EF4-FFF2-40B4-BE49-F238E27FC236}">
                      <a16:creationId xmlns:a16="http://schemas.microsoft.com/office/drawing/2014/main" id="{82A86092-6EB9-B119-BF74-F631C7F18E25}"/>
                    </a:ext>
                  </a:extLst>
                </p:cNvPr>
                <p:cNvGrpSpPr/>
                <p:nvPr/>
              </p:nvGrpSpPr>
              <p:grpSpPr>
                <a:xfrm>
                  <a:off x="7596723" y="2925894"/>
                  <a:ext cx="785460" cy="785460"/>
                  <a:chOff x="7596723" y="2925894"/>
                  <a:chExt cx="785460" cy="785460"/>
                </a:xfrm>
              </p:grpSpPr>
              <p:sp>
                <p:nvSpPr>
                  <p:cNvPr id="186" name="Freeform: Shape 185">
                    <a:extLst>
                      <a:ext uri="{FF2B5EF4-FFF2-40B4-BE49-F238E27FC236}">
                        <a16:creationId xmlns:a16="http://schemas.microsoft.com/office/drawing/2014/main" id="{86F72C3D-4C87-C5F8-6AFD-DAC5712E9F92}"/>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87" name="Freeform: Shape 186">
                    <a:extLst>
                      <a:ext uri="{FF2B5EF4-FFF2-40B4-BE49-F238E27FC236}">
                        <a16:creationId xmlns:a16="http://schemas.microsoft.com/office/drawing/2014/main" id="{141E654A-FB38-FBE0-8C84-A4C02DE7E463}"/>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82" name="Graphic 2">
                  <a:extLst>
                    <a:ext uri="{FF2B5EF4-FFF2-40B4-BE49-F238E27FC236}">
                      <a16:creationId xmlns:a16="http://schemas.microsoft.com/office/drawing/2014/main" id="{910E11DD-A8A8-1DFB-20A7-F4D025A43C2C}"/>
                    </a:ext>
                  </a:extLst>
                </p:cNvPr>
                <p:cNvGrpSpPr/>
                <p:nvPr/>
              </p:nvGrpSpPr>
              <p:grpSpPr>
                <a:xfrm>
                  <a:off x="9842453" y="2230211"/>
                  <a:ext cx="597038" cy="2101642"/>
                  <a:chOff x="9842453" y="2230211"/>
                  <a:chExt cx="597038" cy="2101642"/>
                </a:xfrm>
                <a:solidFill>
                  <a:srgbClr val="292929"/>
                </a:solidFill>
              </p:grpSpPr>
              <p:sp>
                <p:nvSpPr>
                  <p:cNvPr id="183" name="Freeform: Shape 182">
                    <a:extLst>
                      <a:ext uri="{FF2B5EF4-FFF2-40B4-BE49-F238E27FC236}">
                        <a16:creationId xmlns:a16="http://schemas.microsoft.com/office/drawing/2014/main" id="{03CA17B2-06A2-186A-28D3-2EB640794E46}"/>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84" name="Freeform: Shape 183">
                    <a:extLst>
                      <a:ext uri="{FF2B5EF4-FFF2-40B4-BE49-F238E27FC236}">
                        <a16:creationId xmlns:a16="http://schemas.microsoft.com/office/drawing/2014/main" id="{ECB68036-F639-251F-7B55-29BD50836B06}"/>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85" name="Freeform: Shape 184">
                    <a:extLst>
                      <a:ext uri="{FF2B5EF4-FFF2-40B4-BE49-F238E27FC236}">
                        <a16:creationId xmlns:a16="http://schemas.microsoft.com/office/drawing/2014/main" id="{FC32D08F-04FA-A320-C79A-83D78BB601ED}"/>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79" name="TextBox 178">
                <a:extLst>
                  <a:ext uri="{FF2B5EF4-FFF2-40B4-BE49-F238E27FC236}">
                    <a16:creationId xmlns:a16="http://schemas.microsoft.com/office/drawing/2014/main" id="{F3D234C7-5D67-93DE-858D-4AC2E1ED3EEB}"/>
                  </a:ext>
                </a:extLst>
              </p:cNvPr>
              <p:cNvSpPr txBox="1"/>
              <p:nvPr/>
            </p:nvSpPr>
            <p:spPr>
              <a:xfrm>
                <a:off x="6850088" y="4990068"/>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05</a:t>
                </a:r>
              </a:p>
            </p:txBody>
          </p:sp>
        </p:grpSp>
        <p:sp>
          <p:nvSpPr>
            <p:cNvPr id="177" name="TextBox 176">
              <a:extLst>
                <a:ext uri="{FF2B5EF4-FFF2-40B4-BE49-F238E27FC236}">
                  <a16:creationId xmlns:a16="http://schemas.microsoft.com/office/drawing/2014/main" id="{A5E3C5DC-DCE9-3670-2B92-C07A83F762E0}"/>
                </a:ext>
              </a:extLst>
            </p:cNvPr>
            <p:cNvSpPr txBox="1"/>
            <p:nvPr/>
          </p:nvSpPr>
          <p:spPr>
            <a:xfrm>
              <a:off x="7965983" y="3877681"/>
              <a:ext cx="1099478"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تقديم تحليل واضح للنتائج</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8" name="Group 187">
            <a:extLst>
              <a:ext uri="{FF2B5EF4-FFF2-40B4-BE49-F238E27FC236}">
                <a16:creationId xmlns:a16="http://schemas.microsoft.com/office/drawing/2014/main" id="{A60AA749-0C29-78B7-573D-43E4EEF188A9}"/>
              </a:ext>
            </a:extLst>
          </p:cNvPr>
          <p:cNvGrpSpPr/>
          <p:nvPr/>
        </p:nvGrpSpPr>
        <p:grpSpPr>
          <a:xfrm>
            <a:off x="5026118" y="2734051"/>
            <a:ext cx="2543173" cy="2513879"/>
            <a:chOff x="5200097" y="3396126"/>
            <a:chExt cx="1662378" cy="1643230"/>
          </a:xfrm>
        </p:grpSpPr>
        <p:grpSp>
          <p:nvGrpSpPr>
            <p:cNvPr id="189" name="Group 188">
              <a:extLst>
                <a:ext uri="{FF2B5EF4-FFF2-40B4-BE49-F238E27FC236}">
                  <a16:creationId xmlns:a16="http://schemas.microsoft.com/office/drawing/2014/main" id="{98718DE7-5B42-A116-9A3E-D9167119EC12}"/>
                </a:ext>
              </a:extLst>
            </p:cNvPr>
            <p:cNvGrpSpPr/>
            <p:nvPr/>
          </p:nvGrpSpPr>
          <p:grpSpPr>
            <a:xfrm>
              <a:off x="5200097" y="3396126"/>
              <a:ext cx="1662378" cy="1517518"/>
              <a:chOff x="4043757" y="4110372"/>
              <a:chExt cx="2052243" cy="1873410"/>
            </a:xfrm>
          </p:grpSpPr>
          <p:grpSp>
            <p:nvGrpSpPr>
              <p:cNvPr id="191" name="Graphic 2">
                <a:extLst>
                  <a:ext uri="{FF2B5EF4-FFF2-40B4-BE49-F238E27FC236}">
                    <a16:creationId xmlns:a16="http://schemas.microsoft.com/office/drawing/2014/main" id="{19499138-C42E-4A52-F3E5-5573FE9AB159}"/>
                  </a:ext>
                </a:extLst>
              </p:cNvPr>
              <p:cNvGrpSpPr/>
              <p:nvPr/>
            </p:nvGrpSpPr>
            <p:grpSpPr>
              <a:xfrm>
                <a:off x="4043757" y="4110372"/>
                <a:ext cx="2052243" cy="1873410"/>
                <a:chOff x="7596723" y="1981199"/>
                <a:chExt cx="2842768" cy="2595048"/>
              </a:xfrm>
            </p:grpSpPr>
            <p:sp>
              <p:nvSpPr>
                <p:cNvPr id="193" name="Freeform: Shape 192">
                  <a:extLst>
                    <a:ext uri="{FF2B5EF4-FFF2-40B4-BE49-F238E27FC236}">
                      <a16:creationId xmlns:a16="http://schemas.microsoft.com/office/drawing/2014/main" id="{3728FD62-8AF8-8885-EF66-F39A53EB766E}"/>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37679"/>
                </a:solidFill>
                <a:ln w="18464" cap="flat">
                  <a:noFill/>
                  <a:prstDash val="solid"/>
                  <a:miter/>
                </a:ln>
              </p:spPr>
              <p:txBody>
                <a:bodyPr rtlCol="0" anchor="ctr"/>
                <a:lstStyle/>
                <a:p>
                  <a:endParaRPr lang="en-US" dirty="0"/>
                </a:p>
              </p:txBody>
            </p:sp>
            <p:grpSp>
              <p:nvGrpSpPr>
                <p:cNvPr id="194" name="Graphic 2">
                  <a:extLst>
                    <a:ext uri="{FF2B5EF4-FFF2-40B4-BE49-F238E27FC236}">
                      <a16:creationId xmlns:a16="http://schemas.microsoft.com/office/drawing/2014/main" id="{5F1B4B64-9E5A-568A-E7C1-C60726211B75}"/>
                    </a:ext>
                  </a:extLst>
                </p:cNvPr>
                <p:cNvGrpSpPr/>
                <p:nvPr/>
              </p:nvGrpSpPr>
              <p:grpSpPr>
                <a:xfrm>
                  <a:off x="7596723" y="2925894"/>
                  <a:ext cx="785460" cy="785460"/>
                  <a:chOff x="7596723" y="2925894"/>
                  <a:chExt cx="785460" cy="785460"/>
                </a:xfrm>
              </p:grpSpPr>
              <p:sp>
                <p:nvSpPr>
                  <p:cNvPr id="199" name="Freeform: Shape 198">
                    <a:extLst>
                      <a:ext uri="{FF2B5EF4-FFF2-40B4-BE49-F238E27FC236}">
                        <a16:creationId xmlns:a16="http://schemas.microsoft.com/office/drawing/2014/main" id="{EF820471-2732-7E40-01D3-F3536A567983}"/>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00" name="Freeform: Shape 199">
                    <a:extLst>
                      <a:ext uri="{FF2B5EF4-FFF2-40B4-BE49-F238E27FC236}">
                        <a16:creationId xmlns:a16="http://schemas.microsoft.com/office/drawing/2014/main" id="{A3189142-FD75-158C-52B8-AE57C428BC22}"/>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95" name="Graphic 2">
                  <a:extLst>
                    <a:ext uri="{FF2B5EF4-FFF2-40B4-BE49-F238E27FC236}">
                      <a16:creationId xmlns:a16="http://schemas.microsoft.com/office/drawing/2014/main" id="{4234A1D2-05A5-1C29-D20D-03D24DE344E2}"/>
                    </a:ext>
                  </a:extLst>
                </p:cNvPr>
                <p:cNvGrpSpPr/>
                <p:nvPr/>
              </p:nvGrpSpPr>
              <p:grpSpPr>
                <a:xfrm>
                  <a:off x="9842453" y="2230211"/>
                  <a:ext cx="597038" cy="2101642"/>
                  <a:chOff x="9842453" y="2230211"/>
                  <a:chExt cx="597038" cy="2101642"/>
                </a:xfrm>
                <a:solidFill>
                  <a:srgbClr val="292929"/>
                </a:solidFill>
              </p:grpSpPr>
              <p:sp>
                <p:nvSpPr>
                  <p:cNvPr id="196" name="Freeform: Shape 195">
                    <a:extLst>
                      <a:ext uri="{FF2B5EF4-FFF2-40B4-BE49-F238E27FC236}">
                        <a16:creationId xmlns:a16="http://schemas.microsoft.com/office/drawing/2014/main" id="{206004E9-AB09-33CE-BA9A-21BEFE3BB21D}"/>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97" name="Freeform: Shape 196">
                    <a:extLst>
                      <a:ext uri="{FF2B5EF4-FFF2-40B4-BE49-F238E27FC236}">
                        <a16:creationId xmlns:a16="http://schemas.microsoft.com/office/drawing/2014/main" id="{88945B01-EDC8-D8CC-D697-A14BE61BA143}"/>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98" name="Freeform: Shape 197">
                    <a:extLst>
                      <a:ext uri="{FF2B5EF4-FFF2-40B4-BE49-F238E27FC236}">
                        <a16:creationId xmlns:a16="http://schemas.microsoft.com/office/drawing/2014/main" id="{6E613C33-C26F-10E2-5F99-6D4409F15187}"/>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92" name="TextBox 191">
                <a:extLst>
                  <a:ext uri="{FF2B5EF4-FFF2-40B4-BE49-F238E27FC236}">
                    <a16:creationId xmlns:a16="http://schemas.microsoft.com/office/drawing/2014/main" id="{160584FD-10AB-CAE3-1BC3-475A95A71CDA}"/>
                  </a:ext>
                </a:extLst>
              </p:cNvPr>
              <p:cNvSpPr txBox="1"/>
              <p:nvPr/>
            </p:nvSpPr>
            <p:spPr>
              <a:xfrm>
                <a:off x="4119305" y="4891216"/>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06</a:t>
                </a:r>
              </a:p>
            </p:txBody>
          </p:sp>
        </p:grpSp>
        <p:sp>
          <p:nvSpPr>
            <p:cNvPr id="190" name="TextBox 189">
              <a:extLst>
                <a:ext uri="{FF2B5EF4-FFF2-40B4-BE49-F238E27FC236}">
                  <a16:creationId xmlns:a16="http://schemas.microsoft.com/office/drawing/2014/main" id="{E2754208-0D51-2AEB-75C3-4EA11F707223}"/>
                </a:ext>
              </a:extLst>
            </p:cNvPr>
            <p:cNvSpPr txBox="1"/>
            <p:nvPr/>
          </p:nvSpPr>
          <p:spPr>
            <a:xfrm>
              <a:off x="5688417" y="4001764"/>
              <a:ext cx="1052235" cy="1037592"/>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تقديم توصيات قابلة للتنفيذ</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1" name="Group 200">
            <a:extLst>
              <a:ext uri="{FF2B5EF4-FFF2-40B4-BE49-F238E27FC236}">
                <a16:creationId xmlns:a16="http://schemas.microsoft.com/office/drawing/2014/main" id="{47B8AB7B-C874-2413-06FE-B2E75DF3B6D5}"/>
              </a:ext>
            </a:extLst>
          </p:cNvPr>
          <p:cNvGrpSpPr/>
          <p:nvPr/>
        </p:nvGrpSpPr>
        <p:grpSpPr>
          <a:xfrm>
            <a:off x="1777648" y="2815446"/>
            <a:ext cx="2543173" cy="2411594"/>
            <a:chOff x="2875701" y="3396126"/>
            <a:chExt cx="1662378" cy="1576370"/>
          </a:xfrm>
        </p:grpSpPr>
        <p:grpSp>
          <p:nvGrpSpPr>
            <p:cNvPr id="202" name="Group 201">
              <a:extLst>
                <a:ext uri="{FF2B5EF4-FFF2-40B4-BE49-F238E27FC236}">
                  <a16:creationId xmlns:a16="http://schemas.microsoft.com/office/drawing/2014/main" id="{51BA1155-E112-DA9B-753C-E309A136F689}"/>
                </a:ext>
              </a:extLst>
            </p:cNvPr>
            <p:cNvGrpSpPr/>
            <p:nvPr/>
          </p:nvGrpSpPr>
          <p:grpSpPr>
            <a:xfrm>
              <a:off x="2875701" y="3396126"/>
              <a:ext cx="1662378" cy="1517518"/>
              <a:chOff x="1689178" y="4054002"/>
              <a:chExt cx="2052243" cy="1873410"/>
            </a:xfrm>
          </p:grpSpPr>
          <p:grpSp>
            <p:nvGrpSpPr>
              <p:cNvPr id="204" name="Graphic 2">
                <a:extLst>
                  <a:ext uri="{FF2B5EF4-FFF2-40B4-BE49-F238E27FC236}">
                    <a16:creationId xmlns:a16="http://schemas.microsoft.com/office/drawing/2014/main" id="{72F3CF09-8095-A974-22AC-4BFE82AD0EB1}"/>
                  </a:ext>
                </a:extLst>
              </p:cNvPr>
              <p:cNvGrpSpPr/>
              <p:nvPr/>
            </p:nvGrpSpPr>
            <p:grpSpPr>
              <a:xfrm>
                <a:off x="1689178" y="4054002"/>
                <a:ext cx="2052243" cy="1873410"/>
                <a:chOff x="7596723" y="1981199"/>
                <a:chExt cx="2842768" cy="2595048"/>
              </a:xfrm>
            </p:grpSpPr>
            <p:sp>
              <p:nvSpPr>
                <p:cNvPr id="206" name="Freeform: Shape 205">
                  <a:extLst>
                    <a:ext uri="{FF2B5EF4-FFF2-40B4-BE49-F238E27FC236}">
                      <a16:creationId xmlns:a16="http://schemas.microsoft.com/office/drawing/2014/main" id="{C2A07787-A047-9E21-7786-A1043A389199}"/>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6CB4B8"/>
                </a:solidFill>
                <a:ln w="18464" cap="flat">
                  <a:noFill/>
                  <a:prstDash val="solid"/>
                  <a:miter/>
                </a:ln>
              </p:spPr>
              <p:txBody>
                <a:bodyPr rtlCol="0" anchor="ctr"/>
                <a:lstStyle/>
                <a:p>
                  <a:endParaRPr lang="en-US" dirty="0"/>
                </a:p>
              </p:txBody>
            </p:sp>
            <p:grpSp>
              <p:nvGrpSpPr>
                <p:cNvPr id="207" name="Graphic 2">
                  <a:extLst>
                    <a:ext uri="{FF2B5EF4-FFF2-40B4-BE49-F238E27FC236}">
                      <a16:creationId xmlns:a16="http://schemas.microsoft.com/office/drawing/2014/main" id="{8A0790F3-0A3F-E0D7-7F3A-1E786DD9922C}"/>
                    </a:ext>
                  </a:extLst>
                </p:cNvPr>
                <p:cNvGrpSpPr/>
                <p:nvPr/>
              </p:nvGrpSpPr>
              <p:grpSpPr>
                <a:xfrm>
                  <a:off x="7596723" y="2925894"/>
                  <a:ext cx="785460" cy="785460"/>
                  <a:chOff x="7596723" y="2925894"/>
                  <a:chExt cx="785460" cy="785460"/>
                </a:xfrm>
              </p:grpSpPr>
              <p:sp>
                <p:nvSpPr>
                  <p:cNvPr id="212" name="Freeform: Shape 211">
                    <a:extLst>
                      <a:ext uri="{FF2B5EF4-FFF2-40B4-BE49-F238E27FC236}">
                        <a16:creationId xmlns:a16="http://schemas.microsoft.com/office/drawing/2014/main" id="{7715CEA7-B381-7D74-DA25-310CD5B18B31}"/>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13" name="Freeform: Shape 212">
                    <a:extLst>
                      <a:ext uri="{FF2B5EF4-FFF2-40B4-BE49-F238E27FC236}">
                        <a16:creationId xmlns:a16="http://schemas.microsoft.com/office/drawing/2014/main" id="{6FA6EC62-D56D-E06B-F80C-58E45125177A}"/>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08" name="Graphic 2">
                  <a:extLst>
                    <a:ext uri="{FF2B5EF4-FFF2-40B4-BE49-F238E27FC236}">
                      <a16:creationId xmlns:a16="http://schemas.microsoft.com/office/drawing/2014/main" id="{853BBBCC-E068-833C-D607-A139314F2984}"/>
                    </a:ext>
                  </a:extLst>
                </p:cNvPr>
                <p:cNvGrpSpPr/>
                <p:nvPr/>
              </p:nvGrpSpPr>
              <p:grpSpPr>
                <a:xfrm>
                  <a:off x="9842453" y="2230211"/>
                  <a:ext cx="597038" cy="2101642"/>
                  <a:chOff x="9842453" y="2230211"/>
                  <a:chExt cx="597038" cy="2101642"/>
                </a:xfrm>
                <a:solidFill>
                  <a:srgbClr val="292929"/>
                </a:solidFill>
              </p:grpSpPr>
              <p:sp>
                <p:nvSpPr>
                  <p:cNvPr id="209" name="Freeform: Shape 208">
                    <a:extLst>
                      <a:ext uri="{FF2B5EF4-FFF2-40B4-BE49-F238E27FC236}">
                        <a16:creationId xmlns:a16="http://schemas.microsoft.com/office/drawing/2014/main" id="{239E3F9E-8941-9572-4F9B-F18F9CA2DA07}"/>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10" name="Freeform: Shape 209">
                    <a:extLst>
                      <a:ext uri="{FF2B5EF4-FFF2-40B4-BE49-F238E27FC236}">
                        <a16:creationId xmlns:a16="http://schemas.microsoft.com/office/drawing/2014/main" id="{96DD8112-1ED5-ABE0-44AD-91EBBE598BA0}"/>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11" name="Freeform: Shape 210">
                    <a:extLst>
                      <a:ext uri="{FF2B5EF4-FFF2-40B4-BE49-F238E27FC236}">
                        <a16:creationId xmlns:a16="http://schemas.microsoft.com/office/drawing/2014/main" id="{5EBFA95F-3375-D070-D5A2-254FF4FE2F20}"/>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205" name="TextBox 204">
                <a:extLst>
                  <a:ext uri="{FF2B5EF4-FFF2-40B4-BE49-F238E27FC236}">
                    <a16:creationId xmlns:a16="http://schemas.microsoft.com/office/drawing/2014/main" id="{0843EEBF-09F2-3C41-1DD8-A4B47FD9138F}"/>
                  </a:ext>
                </a:extLst>
              </p:cNvPr>
              <p:cNvSpPr txBox="1"/>
              <p:nvPr/>
            </p:nvSpPr>
            <p:spPr>
              <a:xfrm>
                <a:off x="1764726" y="4834846"/>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07</a:t>
                </a:r>
              </a:p>
            </p:txBody>
          </p:sp>
        </p:grpSp>
        <p:sp>
          <p:nvSpPr>
            <p:cNvPr id="203" name="TextBox 202">
              <a:extLst>
                <a:ext uri="{FF2B5EF4-FFF2-40B4-BE49-F238E27FC236}">
                  <a16:creationId xmlns:a16="http://schemas.microsoft.com/office/drawing/2014/main" id="{BE2F7F9E-94C1-E1FA-BECA-4C56E5E69883}"/>
                </a:ext>
              </a:extLst>
            </p:cNvPr>
            <p:cNvSpPr txBox="1"/>
            <p:nvPr/>
          </p:nvSpPr>
          <p:spPr>
            <a:xfrm>
              <a:off x="3274552" y="3934904"/>
              <a:ext cx="1244542" cy="1037592"/>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صياغة النتائج لدعم الخيارات الاستراتيجية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22175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fade">
                                      <p:cBhvr>
                                        <p:cTn id="7" dur="1000"/>
                                        <p:tgtEl>
                                          <p:spTgt spid="175"/>
                                        </p:tgtEl>
                                      </p:cBhvr>
                                    </p:animEffect>
                                    <p:anim calcmode="lin" valueType="num">
                                      <p:cBhvr>
                                        <p:cTn id="8" dur="1000" fill="hold"/>
                                        <p:tgtEl>
                                          <p:spTgt spid="175"/>
                                        </p:tgtEl>
                                        <p:attrNameLst>
                                          <p:attrName>ppt_x</p:attrName>
                                        </p:attrNameLst>
                                      </p:cBhvr>
                                      <p:tavLst>
                                        <p:tav tm="0">
                                          <p:val>
                                            <p:strVal val="#ppt_x"/>
                                          </p:val>
                                        </p:tav>
                                        <p:tav tm="100000">
                                          <p:val>
                                            <p:strVal val="#ppt_x"/>
                                          </p:val>
                                        </p:tav>
                                      </p:tavLst>
                                    </p:anim>
                                    <p:anim calcmode="lin" valueType="num">
                                      <p:cBhvr>
                                        <p:cTn id="9" dur="1000" fill="hold"/>
                                        <p:tgtEl>
                                          <p:spTgt spid="17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8"/>
                                        </p:tgtEl>
                                        <p:attrNameLst>
                                          <p:attrName>style.visibility</p:attrName>
                                        </p:attrNameLst>
                                      </p:cBhvr>
                                      <p:to>
                                        <p:strVal val="visible"/>
                                      </p:to>
                                    </p:set>
                                    <p:animEffect transition="in" filter="fade">
                                      <p:cBhvr>
                                        <p:cTn id="14" dur="1000"/>
                                        <p:tgtEl>
                                          <p:spTgt spid="188"/>
                                        </p:tgtEl>
                                      </p:cBhvr>
                                    </p:animEffect>
                                    <p:anim calcmode="lin" valueType="num">
                                      <p:cBhvr>
                                        <p:cTn id="15" dur="1000" fill="hold"/>
                                        <p:tgtEl>
                                          <p:spTgt spid="188"/>
                                        </p:tgtEl>
                                        <p:attrNameLst>
                                          <p:attrName>ppt_x</p:attrName>
                                        </p:attrNameLst>
                                      </p:cBhvr>
                                      <p:tavLst>
                                        <p:tav tm="0">
                                          <p:val>
                                            <p:strVal val="#ppt_x"/>
                                          </p:val>
                                        </p:tav>
                                        <p:tav tm="100000">
                                          <p:val>
                                            <p:strVal val="#ppt_x"/>
                                          </p:val>
                                        </p:tav>
                                      </p:tavLst>
                                    </p:anim>
                                    <p:anim calcmode="lin" valueType="num">
                                      <p:cBhvr>
                                        <p:cTn id="16"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1"/>
                                        </p:tgtEl>
                                        <p:attrNameLst>
                                          <p:attrName>style.visibility</p:attrName>
                                        </p:attrNameLst>
                                      </p:cBhvr>
                                      <p:to>
                                        <p:strVal val="visible"/>
                                      </p:to>
                                    </p:set>
                                    <p:animEffect transition="in" filter="fade">
                                      <p:cBhvr>
                                        <p:cTn id="21" dur="1000"/>
                                        <p:tgtEl>
                                          <p:spTgt spid="201"/>
                                        </p:tgtEl>
                                      </p:cBhvr>
                                    </p:animEffect>
                                    <p:anim calcmode="lin" valueType="num">
                                      <p:cBhvr>
                                        <p:cTn id="22" dur="1000" fill="hold"/>
                                        <p:tgtEl>
                                          <p:spTgt spid="201"/>
                                        </p:tgtEl>
                                        <p:attrNameLst>
                                          <p:attrName>ppt_x</p:attrName>
                                        </p:attrNameLst>
                                      </p:cBhvr>
                                      <p:tavLst>
                                        <p:tav tm="0">
                                          <p:val>
                                            <p:strVal val="#ppt_x"/>
                                          </p:val>
                                        </p:tav>
                                        <p:tav tm="100000">
                                          <p:val>
                                            <p:strVal val="#ppt_x"/>
                                          </p:val>
                                        </p:tav>
                                      </p:tavLst>
                                    </p:anim>
                                    <p:anim calcmode="lin" valueType="num">
                                      <p:cBhvr>
                                        <p:cTn id="23" dur="1000" fill="hold"/>
                                        <p:tgtEl>
                                          <p:spTgt spid="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تقديم النتائج بطريقة تدعم اتخاذ القرارات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0" name="Group 219">
            <a:extLst>
              <a:ext uri="{FF2B5EF4-FFF2-40B4-BE49-F238E27FC236}">
                <a16:creationId xmlns:a16="http://schemas.microsoft.com/office/drawing/2014/main" id="{ADF376D7-6422-8521-7944-6CE9E11BAB54}"/>
              </a:ext>
            </a:extLst>
          </p:cNvPr>
          <p:cNvGrpSpPr/>
          <p:nvPr/>
        </p:nvGrpSpPr>
        <p:grpSpPr>
          <a:xfrm>
            <a:off x="8618971" y="2875262"/>
            <a:ext cx="2573951" cy="2349657"/>
            <a:chOff x="5200097" y="3396126"/>
            <a:chExt cx="1662378" cy="1517518"/>
          </a:xfrm>
        </p:grpSpPr>
        <p:grpSp>
          <p:nvGrpSpPr>
            <p:cNvPr id="221" name="Group 220">
              <a:extLst>
                <a:ext uri="{FF2B5EF4-FFF2-40B4-BE49-F238E27FC236}">
                  <a16:creationId xmlns:a16="http://schemas.microsoft.com/office/drawing/2014/main" id="{BD36E254-9028-F295-058E-85701126D8E7}"/>
                </a:ext>
              </a:extLst>
            </p:cNvPr>
            <p:cNvGrpSpPr/>
            <p:nvPr/>
          </p:nvGrpSpPr>
          <p:grpSpPr>
            <a:xfrm>
              <a:off x="5200097" y="3396126"/>
              <a:ext cx="1662378" cy="1517518"/>
              <a:chOff x="4043757" y="4110372"/>
              <a:chExt cx="2052243" cy="1873410"/>
            </a:xfrm>
          </p:grpSpPr>
          <p:grpSp>
            <p:nvGrpSpPr>
              <p:cNvPr id="223" name="Graphic 2">
                <a:extLst>
                  <a:ext uri="{FF2B5EF4-FFF2-40B4-BE49-F238E27FC236}">
                    <a16:creationId xmlns:a16="http://schemas.microsoft.com/office/drawing/2014/main" id="{75813215-E876-965A-D76F-1B66E0F630ED}"/>
                  </a:ext>
                </a:extLst>
              </p:cNvPr>
              <p:cNvGrpSpPr/>
              <p:nvPr/>
            </p:nvGrpSpPr>
            <p:grpSpPr>
              <a:xfrm>
                <a:off x="4043757" y="4110372"/>
                <a:ext cx="2052243" cy="1873410"/>
                <a:chOff x="7596723" y="1981199"/>
                <a:chExt cx="2842768" cy="2595048"/>
              </a:xfrm>
            </p:grpSpPr>
            <p:sp>
              <p:nvSpPr>
                <p:cNvPr id="225" name="Freeform: Shape 224">
                  <a:extLst>
                    <a:ext uri="{FF2B5EF4-FFF2-40B4-BE49-F238E27FC236}">
                      <a16:creationId xmlns:a16="http://schemas.microsoft.com/office/drawing/2014/main" id="{AC66339C-FC12-DF6E-4C6D-7042A967ED0F}"/>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37679"/>
                </a:solidFill>
                <a:ln w="18464" cap="flat">
                  <a:noFill/>
                  <a:prstDash val="solid"/>
                  <a:miter/>
                </a:ln>
              </p:spPr>
              <p:txBody>
                <a:bodyPr rtlCol="0" anchor="ctr"/>
                <a:lstStyle/>
                <a:p>
                  <a:endParaRPr lang="en-US" dirty="0"/>
                </a:p>
              </p:txBody>
            </p:sp>
            <p:grpSp>
              <p:nvGrpSpPr>
                <p:cNvPr id="226" name="Graphic 2">
                  <a:extLst>
                    <a:ext uri="{FF2B5EF4-FFF2-40B4-BE49-F238E27FC236}">
                      <a16:creationId xmlns:a16="http://schemas.microsoft.com/office/drawing/2014/main" id="{AB21030D-91A8-913B-E382-9DD0F90B0A7B}"/>
                    </a:ext>
                  </a:extLst>
                </p:cNvPr>
                <p:cNvGrpSpPr/>
                <p:nvPr/>
              </p:nvGrpSpPr>
              <p:grpSpPr>
                <a:xfrm>
                  <a:off x="7596723" y="2925894"/>
                  <a:ext cx="785460" cy="785460"/>
                  <a:chOff x="7596723" y="2925894"/>
                  <a:chExt cx="785460" cy="785460"/>
                </a:xfrm>
              </p:grpSpPr>
              <p:sp>
                <p:nvSpPr>
                  <p:cNvPr id="231" name="Freeform: Shape 230">
                    <a:extLst>
                      <a:ext uri="{FF2B5EF4-FFF2-40B4-BE49-F238E27FC236}">
                        <a16:creationId xmlns:a16="http://schemas.microsoft.com/office/drawing/2014/main" id="{63E46371-FDB2-C257-D27D-307FB3D9BE16}"/>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32" name="Freeform: Shape 231">
                    <a:extLst>
                      <a:ext uri="{FF2B5EF4-FFF2-40B4-BE49-F238E27FC236}">
                        <a16:creationId xmlns:a16="http://schemas.microsoft.com/office/drawing/2014/main" id="{F4B85E7A-4A74-513A-E5A5-AAC508994008}"/>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27" name="Graphic 2">
                  <a:extLst>
                    <a:ext uri="{FF2B5EF4-FFF2-40B4-BE49-F238E27FC236}">
                      <a16:creationId xmlns:a16="http://schemas.microsoft.com/office/drawing/2014/main" id="{0304E110-D0D8-F7DE-69A1-84BF5511282E}"/>
                    </a:ext>
                  </a:extLst>
                </p:cNvPr>
                <p:cNvGrpSpPr/>
                <p:nvPr/>
              </p:nvGrpSpPr>
              <p:grpSpPr>
                <a:xfrm>
                  <a:off x="9842453" y="2230211"/>
                  <a:ext cx="597038" cy="2101642"/>
                  <a:chOff x="9842453" y="2230211"/>
                  <a:chExt cx="597038" cy="2101642"/>
                </a:xfrm>
                <a:solidFill>
                  <a:srgbClr val="292929"/>
                </a:solidFill>
              </p:grpSpPr>
              <p:sp>
                <p:nvSpPr>
                  <p:cNvPr id="228" name="Freeform: Shape 227">
                    <a:extLst>
                      <a:ext uri="{FF2B5EF4-FFF2-40B4-BE49-F238E27FC236}">
                        <a16:creationId xmlns:a16="http://schemas.microsoft.com/office/drawing/2014/main" id="{8BD8B670-4F0D-A08D-AFD9-E839188E1D93}"/>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29" name="Freeform: Shape 228">
                    <a:extLst>
                      <a:ext uri="{FF2B5EF4-FFF2-40B4-BE49-F238E27FC236}">
                        <a16:creationId xmlns:a16="http://schemas.microsoft.com/office/drawing/2014/main" id="{333ED659-903F-2D44-A3C1-5EF2DBD03E6D}"/>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30" name="Freeform: Shape 229">
                    <a:extLst>
                      <a:ext uri="{FF2B5EF4-FFF2-40B4-BE49-F238E27FC236}">
                        <a16:creationId xmlns:a16="http://schemas.microsoft.com/office/drawing/2014/main" id="{F44BE75E-25FB-6285-6832-AED15FBB77D2}"/>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224" name="TextBox 223">
                <a:extLst>
                  <a:ext uri="{FF2B5EF4-FFF2-40B4-BE49-F238E27FC236}">
                    <a16:creationId xmlns:a16="http://schemas.microsoft.com/office/drawing/2014/main" id="{FDEDFC99-804B-261D-E4B6-2F82DA5D41BD}"/>
                  </a:ext>
                </a:extLst>
              </p:cNvPr>
              <p:cNvSpPr txBox="1"/>
              <p:nvPr/>
            </p:nvSpPr>
            <p:spPr>
              <a:xfrm>
                <a:off x="4119305" y="4891216"/>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08</a:t>
                </a:r>
              </a:p>
            </p:txBody>
          </p:sp>
        </p:grpSp>
        <p:sp>
          <p:nvSpPr>
            <p:cNvPr id="222" name="TextBox 221">
              <a:extLst>
                <a:ext uri="{FF2B5EF4-FFF2-40B4-BE49-F238E27FC236}">
                  <a16:creationId xmlns:a16="http://schemas.microsoft.com/office/drawing/2014/main" id="{BBA0B5FE-B1BD-A8DB-057E-A6429A97EDE0}"/>
                </a:ext>
              </a:extLst>
            </p:cNvPr>
            <p:cNvSpPr txBox="1"/>
            <p:nvPr/>
          </p:nvSpPr>
          <p:spPr>
            <a:xfrm>
              <a:off x="5526750" y="3869166"/>
              <a:ext cx="1184414"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أدوات العرض التقديمي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3" name="Group 232">
            <a:extLst>
              <a:ext uri="{FF2B5EF4-FFF2-40B4-BE49-F238E27FC236}">
                <a16:creationId xmlns:a16="http://schemas.microsoft.com/office/drawing/2014/main" id="{698DC397-4C33-D86D-528B-2E0626E7F821}"/>
              </a:ext>
            </a:extLst>
          </p:cNvPr>
          <p:cNvGrpSpPr/>
          <p:nvPr/>
        </p:nvGrpSpPr>
        <p:grpSpPr>
          <a:xfrm>
            <a:off x="5198392" y="2875262"/>
            <a:ext cx="2573951" cy="2349657"/>
            <a:chOff x="8793771" y="1357929"/>
            <a:chExt cx="1662378" cy="1517518"/>
          </a:xfrm>
        </p:grpSpPr>
        <p:grpSp>
          <p:nvGrpSpPr>
            <p:cNvPr id="234" name="Group 233">
              <a:extLst>
                <a:ext uri="{FF2B5EF4-FFF2-40B4-BE49-F238E27FC236}">
                  <a16:creationId xmlns:a16="http://schemas.microsoft.com/office/drawing/2014/main" id="{A21A1F6A-BED6-2AD7-E5AB-2B4B8A415B92}"/>
                </a:ext>
              </a:extLst>
            </p:cNvPr>
            <p:cNvGrpSpPr/>
            <p:nvPr/>
          </p:nvGrpSpPr>
          <p:grpSpPr>
            <a:xfrm>
              <a:off x="8793771" y="1357929"/>
              <a:ext cx="1662378" cy="1517518"/>
              <a:chOff x="8662793" y="1357929"/>
              <a:chExt cx="2052243" cy="1873410"/>
            </a:xfrm>
          </p:grpSpPr>
          <p:grpSp>
            <p:nvGrpSpPr>
              <p:cNvPr id="236" name="Graphic 2">
                <a:extLst>
                  <a:ext uri="{FF2B5EF4-FFF2-40B4-BE49-F238E27FC236}">
                    <a16:creationId xmlns:a16="http://schemas.microsoft.com/office/drawing/2014/main" id="{F286C76D-69FE-E35B-3E7E-6F919D08EB7F}"/>
                  </a:ext>
                </a:extLst>
              </p:cNvPr>
              <p:cNvGrpSpPr/>
              <p:nvPr/>
            </p:nvGrpSpPr>
            <p:grpSpPr>
              <a:xfrm>
                <a:off x="8662793" y="1357929"/>
                <a:ext cx="2052243" cy="1873410"/>
                <a:chOff x="7596723" y="1981199"/>
                <a:chExt cx="2842768" cy="2595048"/>
              </a:xfrm>
            </p:grpSpPr>
            <p:sp>
              <p:nvSpPr>
                <p:cNvPr id="238" name="Freeform: Shape 237">
                  <a:extLst>
                    <a:ext uri="{FF2B5EF4-FFF2-40B4-BE49-F238E27FC236}">
                      <a16:creationId xmlns:a16="http://schemas.microsoft.com/office/drawing/2014/main" id="{C40F73EE-5AB7-BC8D-6CF3-9D44ED583AFF}"/>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chemeClr val="bg1">
                    <a:lumMod val="75000"/>
                  </a:schemeClr>
                </a:solidFill>
                <a:ln w="18464" cap="flat">
                  <a:noFill/>
                  <a:prstDash val="solid"/>
                  <a:miter/>
                </a:ln>
              </p:spPr>
              <p:txBody>
                <a:bodyPr rtlCol="0" anchor="ctr"/>
                <a:lstStyle/>
                <a:p>
                  <a:endParaRPr lang="en-US" dirty="0"/>
                </a:p>
              </p:txBody>
            </p:sp>
            <p:grpSp>
              <p:nvGrpSpPr>
                <p:cNvPr id="239" name="Graphic 2">
                  <a:extLst>
                    <a:ext uri="{FF2B5EF4-FFF2-40B4-BE49-F238E27FC236}">
                      <a16:creationId xmlns:a16="http://schemas.microsoft.com/office/drawing/2014/main" id="{A8BCC510-C475-E650-E045-AF7B4469AF35}"/>
                    </a:ext>
                  </a:extLst>
                </p:cNvPr>
                <p:cNvGrpSpPr/>
                <p:nvPr/>
              </p:nvGrpSpPr>
              <p:grpSpPr>
                <a:xfrm>
                  <a:off x="7596723" y="2925894"/>
                  <a:ext cx="785460" cy="785460"/>
                  <a:chOff x="7596723" y="2925894"/>
                  <a:chExt cx="785460" cy="785460"/>
                </a:xfrm>
              </p:grpSpPr>
              <p:sp>
                <p:nvSpPr>
                  <p:cNvPr id="244" name="Freeform: Shape 243">
                    <a:extLst>
                      <a:ext uri="{FF2B5EF4-FFF2-40B4-BE49-F238E27FC236}">
                        <a16:creationId xmlns:a16="http://schemas.microsoft.com/office/drawing/2014/main" id="{4C30E660-75FD-81B3-C7F5-4A70D0FB8BC6}"/>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45" name="Freeform: Shape 244">
                    <a:extLst>
                      <a:ext uri="{FF2B5EF4-FFF2-40B4-BE49-F238E27FC236}">
                        <a16:creationId xmlns:a16="http://schemas.microsoft.com/office/drawing/2014/main" id="{B93B97B1-D2FD-46F3-8914-754A167870A6}"/>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40" name="Graphic 2">
                  <a:extLst>
                    <a:ext uri="{FF2B5EF4-FFF2-40B4-BE49-F238E27FC236}">
                      <a16:creationId xmlns:a16="http://schemas.microsoft.com/office/drawing/2014/main" id="{6757F288-2017-27DA-76C8-7734E2F410D2}"/>
                    </a:ext>
                  </a:extLst>
                </p:cNvPr>
                <p:cNvGrpSpPr/>
                <p:nvPr/>
              </p:nvGrpSpPr>
              <p:grpSpPr>
                <a:xfrm>
                  <a:off x="9842453" y="2230211"/>
                  <a:ext cx="597038" cy="2101642"/>
                  <a:chOff x="9842453" y="2230211"/>
                  <a:chExt cx="597038" cy="2101642"/>
                </a:xfrm>
                <a:solidFill>
                  <a:srgbClr val="292929"/>
                </a:solidFill>
              </p:grpSpPr>
              <p:sp>
                <p:nvSpPr>
                  <p:cNvPr id="241" name="Freeform: Shape 240">
                    <a:extLst>
                      <a:ext uri="{FF2B5EF4-FFF2-40B4-BE49-F238E27FC236}">
                        <a16:creationId xmlns:a16="http://schemas.microsoft.com/office/drawing/2014/main" id="{91F201FC-695D-8460-C6E3-9846C908FE86}"/>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42" name="Freeform: Shape 241">
                    <a:extLst>
                      <a:ext uri="{FF2B5EF4-FFF2-40B4-BE49-F238E27FC236}">
                        <a16:creationId xmlns:a16="http://schemas.microsoft.com/office/drawing/2014/main" id="{779D62EB-143E-BD3B-CB54-DB4F534BA1F2}"/>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43" name="Freeform: Shape 242">
                    <a:extLst>
                      <a:ext uri="{FF2B5EF4-FFF2-40B4-BE49-F238E27FC236}">
                        <a16:creationId xmlns:a16="http://schemas.microsoft.com/office/drawing/2014/main" id="{450F8895-DBDE-117B-602C-8B7E0FE51237}"/>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237" name="TextBox 236">
                <a:extLst>
                  <a:ext uri="{FF2B5EF4-FFF2-40B4-BE49-F238E27FC236}">
                    <a16:creationId xmlns:a16="http://schemas.microsoft.com/office/drawing/2014/main" id="{93A8CC06-3340-D031-CC43-7EDE8BEB165F}"/>
                  </a:ext>
                </a:extLst>
              </p:cNvPr>
              <p:cNvSpPr txBox="1"/>
              <p:nvPr/>
            </p:nvSpPr>
            <p:spPr>
              <a:xfrm>
                <a:off x="8738341" y="2094578"/>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09</a:t>
                </a:r>
              </a:p>
            </p:txBody>
          </p:sp>
        </p:grpSp>
        <p:sp>
          <p:nvSpPr>
            <p:cNvPr id="235" name="TextBox 234">
              <a:extLst>
                <a:ext uri="{FF2B5EF4-FFF2-40B4-BE49-F238E27FC236}">
                  <a16:creationId xmlns:a16="http://schemas.microsoft.com/office/drawing/2014/main" id="{7BE4E47E-89AF-4E66-64B1-FD75A64A2C34}"/>
                </a:ext>
              </a:extLst>
            </p:cNvPr>
            <p:cNvSpPr txBox="1"/>
            <p:nvPr/>
          </p:nvSpPr>
          <p:spPr>
            <a:xfrm>
              <a:off x="9242462" y="1969090"/>
              <a:ext cx="1099478"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إشراك الجمهور في النقاش</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6" name="Group 245">
            <a:extLst>
              <a:ext uri="{FF2B5EF4-FFF2-40B4-BE49-F238E27FC236}">
                <a16:creationId xmlns:a16="http://schemas.microsoft.com/office/drawing/2014/main" id="{E3ADEB02-5A1F-38F4-C741-FA683CD79C59}"/>
              </a:ext>
            </a:extLst>
          </p:cNvPr>
          <p:cNvGrpSpPr/>
          <p:nvPr/>
        </p:nvGrpSpPr>
        <p:grpSpPr>
          <a:xfrm>
            <a:off x="1975680" y="2875262"/>
            <a:ext cx="2573951" cy="2349657"/>
            <a:chOff x="7524492" y="3396126"/>
            <a:chExt cx="1662378" cy="1517518"/>
          </a:xfrm>
        </p:grpSpPr>
        <p:grpSp>
          <p:nvGrpSpPr>
            <p:cNvPr id="247" name="Group 246">
              <a:extLst>
                <a:ext uri="{FF2B5EF4-FFF2-40B4-BE49-F238E27FC236}">
                  <a16:creationId xmlns:a16="http://schemas.microsoft.com/office/drawing/2014/main" id="{478D92CD-0C63-85D6-FE0C-AB3EA577F52C}"/>
                </a:ext>
              </a:extLst>
            </p:cNvPr>
            <p:cNvGrpSpPr/>
            <p:nvPr/>
          </p:nvGrpSpPr>
          <p:grpSpPr>
            <a:xfrm>
              <a:off x="7524492" y="3396126"/>
              <a:ext cx="1662378" cy="1517518"/>
              <a:chOff x="6774540" y="4209224"/>
              <a:chExt cx="2052243" cy="1873410"/>
            </a:xfrm>
          </p:grpSpPr>
          <p:grpSp>
            <p:nvGrpSpPr>
              <p:cNvPr id="249" name="Graphic 2">
                <a:extLst>
                  <a:ext uri="{FF2B5EF4-FFF2-40B4-BE49-F238E27FC236}">
                    <a16:creationId xmlns:a16="http://schemas.microsoft.com/office/drawing/2014/main" id="{E6FEC4AF-9CD6-E37E-1B6F-5EBB53883DC6}"/>
                  </a:ext>
                </a:extLst>
              </p:cNvPr>
              <p:cNvGrpSpPr/>
              <p:nvPr/>
            </p:nvGrpSpPr>
            <p:grpSpPr>
              <a:xfrm>
                <a:off x="6774540" y="4209224"/>
                <a:ext cx="2052243" cy="1873410"/>
                <a:chOff x="7596723" y="1981199"/>
                <a:chExt cx="2842768" cy="2595048"/>
              </a:xfrm>
            </p:grpSpPr>
            <p:sp>
              <p:nvSpPr>
                <p:cNvPr id="251" name="Freeform: Shape 250">
                  <a:extLst>
                    <a:ext uri="{FF2B5EF4-FFF2-40B4-BE49-F238E27FC236}">
                      <a16:creationId xmlns:a16="http://schemas.microsoft.com/office/drawing/2014/main" id="{DE64AE4F-B3EC-C842-DA1C-4EEB04E04142}"/>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252" name="Graphic 2">
                  <a:extLst>
                    <a:ext uri="{FF2B5EF4-FFF2-40B4-BE49-F238E27FC236}">
                      <a16:creationId xmlns:a16="http://schemas.microsoft.com/office/drawing/2014/main" id="{CC9ABFED-65B6-C655-09C6-A6EA7DB086EE}"/>
                    </a:ext>
                  </a:extLst>
                </p:cNvPr>
                <p:cNvGrpSpPr/>
                <p:nvPr/>
              </p:nvGrpSpPr>
              <p:grpSpPr>
                <a:xfrm>
                  <a:off x="7596723" y="2925894"/>
                  <a:ext cx="785460" cy="785460"/>
                  <a:chOff x="7596723" y="2925894"/>
                  <a:chExt cx="785460" cy="785460"/>
                </a:xfrm>
              </p:grpSpPr>
              <p:sp>
                <p:nvSpPr>
                  <p:cNvPr id="257" name="Freeform: Shape 256">
                    <a:extLst>
                      <a:ext uri="{FF2B5EF4-FFF2-40B4-BE49-F238E27FC236}">
                        <a16:creationId xmlns:a16="http://schemas.microsoft.com/office/drawing/2014/main" id="{14D9EA09-62B8-50CE-B706-AA9529AA967A}"/>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58" name="Freeform: Shape 257">
                    <a:extLst>
                      <a:ext uri="{FF2B5EF4-FFF2-40B4-BE49-F238E27FC236}">
                        <a16:creationId xmlns:a16="http://schemas.microsoft.com/office/drawing/2014/main" id="{0A87A46B-1760-50DF-B40C-CA582FB41E10}"/>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53" name="Graphic 2">
                  <a:extLst>
                    <a:ext uri="{FF2B5EF4-FFF2-40B4-BE49-F238E27FC236}">
                      <a16:creationId xmlns:a16="http://schemas.microsoft.com/office/drawing/2014/main" id="{BFC7D891-16DB-EA26-31BD-0D1F3D2F771C}"/>
                    </a:ext>
                  </a:extLst>
                </p:cNvPr>
                <p:cNvGrpSpPr/>
                <p:nvPr/>
              </p:nvGrpSpPr>
              <p:grpSpPr>
                <a:xfrm>
                  <a:off x="9842453" y="2230211"/>
                  <a:ext cx="597038" cy="2101642"/>
                  <a:chOff x="9842453" y="2230211"/>
                  <a:chExt cx="597038" cy="2101642"/>
                </a:xfrm>
                <a:solidFill>
                  <a:srgbClr val="292929"/>
                </a:solidFill>
              </p:grpSpPr>
              <p:sp>
                <p:nvSpPr>
                  <p:cNvPr id="254" name="Freeform: Shape 253">
                    <a:extLst>
                      <a:ext uri="{FF2B5EF4-FFF2-40B4-BE49-F238E27FC236}">
                        <a16:creationId xmlns:a16="http://schemas.microsoft.com/office/drawing/2014/main" id="{FAC1EA74-C9B2-9575-ED96-CB706CF5DD6F}"/>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55" name="Freeform: Shape 254">
                    <a:extLst>
                      <a:ext uri="{FF2B5EF4-FFF2-40B4-BE49-F238E27FC236}">
                        <a16:creationId xmlns:a16="http://schemas.microsoft.com/office/drawing/2014/main" id="{74230177-5E48-0AF0-A2A2-0A7C841BC050}"/>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56" name="Freeform: Shape 255">
                    <a:extLst>
                      <a:ext uri="{FF2B5EF4-FFF2-40B4-BE49-F238E27FC236}">
                        <a16:creationId xmlns:a16="http://schemas.microsoft.com/office/drawing/2014/main" id="{DE9A93D7-9584-EF4C-4AB1-F0415F0CA2F8}"/>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250" name="TextBox 249">
                <a:extLst>
                  <a:ext uri="{FF2B5EF4-FFF2-40B4-BE49-F238E27FC236}">
                    <a16:creationId xmlns:a16="http://schemas.microsoft.com/office/drawing/2014/main" id="{C912E9F2-027C-316A-C889-4DEF6241398D}"/>
                  </a:ext>
                </a:extLst>
              </p:cNvPr>
              <p:cNvSpPr txBox="1"/>
              <p:nvPr/>
            </p:nvSpPr>
            <p:spPr>
              <a:xfrm>
                <a:off x="6850088" y="4990068"/>
                <a:ext cx="567037" cy="319013"/>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10</a:t>
                </a:r>
              </a:p>
            </p:txBody>
          </p:sp>
        </p:grpSp>
        <p:sp>
          <p:nvSpPr>
            <p:cNvPr id="248" name="TextBox 247">
              <a:extLst>
                <a:ext uri="{FF2B5EF4-FFF2-40B4-BE49-F238E27FC236}">
                  <a16:creationId xmlns:a16="http://schemas.microsoft.com/office/drawing/2014/main" id="{2F1B7301-4382-5576-3ABE-C385042A16D5}"/>
                </a:ext>
              </a:extLst>
            </p:cNvPr>
            <p:cNvSpPr txBox="1"/>
            <p:nvPr/>
          </p:nvSpPr>
          <p:spPr>
            <a:xfrm>
              <a:off x="7980862" y="4048355"/>
              <a:ext cx="1099478" cy="719043"/>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تقديم ملخص نهائي قوي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238558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1000"/>
                                        <p:tgtEl>
                                          <p:spTgt spid="220"/>
                                        </p:tgtEl>
                                      </p:cBhvr>
                                    </p:animEffect>
                                    <p:anim calcmode="lin" valueType="num">
                                      <p:cBhvr>
                                        <p:cTn id="8" dur="1000" fill="hold"/>
                                        <p:tgtEl>
                                          <p:spTgt spid="220"/>
                                        </p:tgtEl>
                                        <p:attrNameLst>
                                          <p:attrName>ppt_x</p:attrName>
                                        </p:attrNameLst>
                                      </p:cBhvr>
                                      <p:tavLst>
                                        <p:tav tm="0">
                                          <p:val>
                                            <p:strVal val="#ppt_x"/>
                                          </p:val>
                                        </p:tav>
                                        <p:tav tm="100000">
                                          <p:val>
                                            <p:strVal val="#ppt_x"/>
                                          </p:val>
                                        </p:tav>
                                      </p:tavLst>
                                    </p:anim>
                                    <p:anim calcmode="lin" valueType="num">
                                      <p:cBhvr>
                                        <p:cTn id="9" dur="1000" fill="hold"/>
                                        <p:tgtEl>
                                          <p:spTgt spid="2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3"/>
                                        </p:tgtEl>
                                        <p:attrNameLst>
                                          <p:attrName>style.visibility</p:attrName>
                                        </p:attrNameLst>
                                      </p:cBhvr>
                                      <p:to>
                                        <p:strVal val="visible"/>
                                      </p:to>
                                    </p:set>
                                    <p:animEffect transition="in" filter="fade">
                                      <p:cBhvr>
                                        <p:cTn id="14" dur="1000"/>
                                        <p:tgtEl>
                                          <p:spTgt spid="233"/>
                                        </p:tgtEl>
                                      </p:cBhvr>
                                    </p:animEffect>
                                    <p:anim calcmode="lin" valueType="num">
                                      <p:cBhvr>
                                        <p:cTn id="15" dur="1000" fill="hold"/>
                                        <p:tgtEl>
                                          <p:spTgt spid="233"/>
                                        </p:tgtEl>
                                        <p:attrNameLst>
                                          <p:attrName>ppt_x</p:attrName>
                                        </p:attrNameLst>
                                      </p:cBhvr>
                                      <p:tavLst>
                                        <p:tav tm="0">
                                          <p:val>
                                            <p:strVal val="#ppt_x"/>
                                          </p:val>
                                        </p:tav>
                                        <p:tav tm="100000">
                                          <p:val>
                                            <p:strVal val="#ppt_x"/>
                                          </p:val>
                                        </p:tav>
                                      </p:tavLst>
                                    </p:anim>
                                    <p:anim calcmode="lin" valueType="num">
                                      <p:cBhvr>
                                        <p:cTn id="16" dur="1000" fill="hold"/>
                                        <p:tgtEl>
                                          <p:spTgt spid="2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6"/>
                                        </p:tgtEl>
                                        <p:attrNameLst>
                                          <p:attrName>style.visibility</p:attrName>
                                        </p:attrNameLst>
                                      </p:cBhvr>
                                      <p:to>
                                        <p:strVal val="visible"/>
                                      </p:to>
                                    </p:set>
                                    <p:animEffect transition="in" filter="fade">
                                      <p:cBhvr>
                                        <p:cTn id="21" dur="1000"/>
                                        <p:tgtEl>
                                          <p:spTgt spid="246"/>
                                        </p:tgtEl>
                                      </p:cBhvr>
                                    </p:animEffect>
                                    <p:anim calcmode="lin" valueType="num">
                                      <p:cBhvr>
                                        <p:cTn id="22" dur="1000" fill="hold"/>
                                        <p:tgtEl>
                                          <p:spTgt spid="246"/>
                                        </p:tgtEl>
                                        <p:attrNameLst>
                                          <p:attrName>ppt_x</p:attrName>
                                        </p:attrNameLst>
                                      </p:cBhvr>
                                      <p:tavLst>
                                        <p:tav tm="0">
                                          <p:val>
                                            <p:strVal val="#ppt_x"/>
                                          </p:val>
                                        </p:tav>
                                        <p:tav tm="100000">
                                          <p:val>
                                            <p:strVal val="#ppt_x"/>
                                          </p:val>
                                        </p:tav>
                                      </p:tavLst>
                                    </p:anim>
                                    <p:anim calcmode="lin" valueType="num">
                                      <p:cBhvr>
                                        <p:cTn id="23" dur="1000" fill="hold"/>
                                        <p:tgtEl>
                                          <p:spTgt spid="2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منهجيات التحسين</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Lean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Six Sigma</a:t>
              </a:r>
            </a:p>
          </p:txBody>
        </p:sp>
      </p:grpSp>
      <p:sp>
        <p:nvSpPr>
          <p:cNvPr id="11" name="TextBox 10">
            <a:extLst>
              <a:ext uri="{FF2B5EF4-FFF2-40B4-BE49-F238E27FC236}">
                <a16:creationId xmlns:a16="http://schemas.microsoft.com/office/drawing/2014/main" id="{F33566E0-9A96-B4B1-6589-21747FD9DC35}"/>
              </a:ext>
            </a:extLst>
          </p:cNvPr>
          <p:cNvSpPr txBox="1"/>
          <p:nvPr/>
        </p:nvSpPr>
        <p:spPr>
          <a:xfrm>
            <a:off x="5592565" y="2851485"/>
            <a:ext cx="6309625" cy="2262158"/>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Lean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Six Sigma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هما منهجيتان فعالتان تُستخدمان لتحسين العمليات وزيادة الكفاءة والجودة في المؤسسات. غالبًا ما يتم دمجهما معًا في إطار يُعرف بـ</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Lean Six Sigma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لتحقيق أقصى قدر من التحسين المستدام. فيما يلي شرح متكامل لكل منهجية وأهدافها وأهميتها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3" name="Picture 12" descr="A person and person standing in front of a white board&#10;&#10;Description automatically generated">
            <a:extLst>
              <a:ext uri="{FF2B5EF4-FFF2-40B4-BE49-F238E27FC236}">
                <a16:creationId xmlns:a16="http://schemas.microsoft.com/office/drawing/2014/main" id="{B6EC75E7-8DA8-DF51-1D46-CF230ADD8F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46" y="1893787"/>
            <a:ext cx="4177553" cy="4177553"/>
          </a:xfrm>
          <a:prstGeom prst="rect">
            <a:avLst/>
          </a:prstGeom>
        </p:spPr>
      </p:pic>
    </p:spTree>
    <p:extLst>
      <p:ext uri="{BB962C8B-B14F-4D97-AF65-F5344CB8AC3E}">
        <p14:creationId xmlns:p14="http://schemas.microsoft.com/office/powerpoint/2010/main" val="2201060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a:t>
              </a:r>
            </a:p>
          </p:txBody>
        </p:sp>
      </p:grpSp>
      <p:sp>
        <p:nvSpPr>
          <p:cNvPr id="11" name="TextBox 10">
            <a:extLst>
              <a:ext uri="{FF2B5EF4-FFF2-40B4-BE49-F238E27FC236}">
                <a16:creationId xmlns:a16="http://schemas.microsoft.com/office/drawing/2014/main" id="{F33566E0-9A96-B4B1-6589-21747FD9DC35}"/>
              </a:ext>
            </a:extLst>
          </p:cNvPr>
          <p:cNvSpPr txBox="1"/>
          <p:nvPr/>
        </p:nvSpPr>
        <p:spPr>
          <a:xfrm>
            <a:off x="5592562" y="1722444"/>
            <a:ext cx="6309625"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ما هي</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Lean</a:t>
            </a: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 name="TextBox 2">
            <a:extLst>
              <a:ext uri="{FF2B5EF4-FFF2-40B4-BE49-F238E27FC236}">
                <a16:creationId xmlns:a16="http://schemas.microsoft.com/office/drawing/2014/main" id="{A88B5FEA-4580-8FC9-1729-B2483BF7B34E}"/>
              </a:ext>
            </a:extLst>
          </p:cNvPr>
          <p:cNvSpPr txBox="1"/>
          <p:nvPr/>
        </p:nvSpPr>
        <p:spPr>
          <a:xfrm>
            <a:off x="5592562" y="2413528"/>
            <a:ext cx="6309625"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Lean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هي منهجية تركز على تقليل الهدر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(Waste)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وزيادة الكفاءة من خلال تحسين العمليات التشغيلية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5" name="TextBox 4">
            <a:extLst>
              <a:ext uri="{FF2B5EF4-FFF2-40B4-BE49-F238E27FC236}">
                <a16:creationId xmlns:a16="http://schemas.microsoft.com/office/drawing/2014/main" id="{502AC47C-10BF-5780-ADC1-7BD7948AD80C}"/>
              </a:ext>
            </a:extLst>
          </p:cNvPr>
          <p:cNvSpPr txBox="1"/>
          <p:nvPr/>
        </p:nvSpPr>
        <p:spPr>
          <a:xfrm>
            <a:off x="5592562" y="3505321"/>
            <a:ext cx="6309625"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الهدف الرئيسي هو تقديم قيمة مضافة للعملاء بأقل تكلفة وجهد ممكنين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8" name="TextBox 7">
            <a:extLst>
              <a:ext uri="{FF2B5EF4-FFF2-40B4-BE49-F238E27FC236}">
                <a16:creationId xmlns:a16="http://schemas.microsoft.com/office/drawing/2014/main" id="{40A7EBF1-28D7-85DF-9CF3-D1E99AA9A14B}"/>
              </a:ext>
            </a:extLst>
          </p:cNvPr>
          <p:cNvSpPr txBox="1"/>
          <p:nvPr/>
        </p:nvSpPr>
        <p:spPr>
          <a:xfrm>
            <a:off x="5592562" y="4203589"/>
            <a:ext cx="6309625"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أهداف</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Lean:</a:t>
            </a:r>
          </a:p>
        </p:txBody>
      </p:sp>
      <p:sp>
        <p:nvSpPr>
          <p:cNvPr id="9" name="TextBox 8">
            <a:extLst>
              <a:ext uri="{FF2B5EF4-FFF2-40B4-BE49-F238E27FC236}">
                <a16:creationId xmlns:a16="http://schemas.microsoft.com/office/drawing/2014/main" id="{2F9649A7-6016-1D0E-718B-978DEF84ECD6}"/>
              </a:ext>
            </a:extLst>
          </p:cNvPr>
          <p:cNvSpPr txBox="1"/>
          <p:nvPr/>
        </p:nvSpPr>
        <p:spPr>
          <a:xfrm>
            <a:off x="5592562" y="4897196"/>
            <a:ext cx="6309625"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التخلص من الأنشطة غير الضرورية التي لا تضيف قيمة للعميل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0" name="TextBox 9">
            <a:extLst>
              <a:ext uri="{FF2B5EF4-FFF2-40B4-BE49-F238E27FC236}">
                <a16:creationId xmlns:a16="http://schemas.microsoft.com/office/drawing/2014/main" id="{F62A4F60-E1F6-9EB1-ADCD-434D6FA0A5DD}"/>
              </a:ext>
            </a:extLst>
          </p:cNvPr>
          <p:cNvSpPr txBox="1"/>
          <p:nvPr/>
        </p:nvSpPr>
        <p:spPr>
          <a:xfrm>
            <a:off x="5592562" y="5590803"/>
            <a:ext cx="6309625"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تدفق العمل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(Workflow)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وزيادة الإنتاجية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2" name="TextBox 11">
            <a:extLst>
              <a:ext uri="{FF2B5EF4-FFF2-40B4-BE49-F238E27FC236}">
                <a16:creationId xmlns:a16="http://schemas.microsoft.com/office/drawing/2014/main" id="{FF9DEC91-2214-1FDC-2381-F474E62127C4}"/>
              </a:ext>
            </a:extLst>
          </p:cNvPr>
          <p:cNvSpPr txBox="1"/>
          <p:nvPr/>
        </p:nvSpPr>
        <p:spPr>
          <a:xfrm>
            <a:off x="5592562" y="6257836"/>
            <a:ext cx="6309625"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تقليل الوقت والتكلفة المرتبطة بتقديم المنتج أو الخدمة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5" name="Picture 14">
            <a:extLst>
              <a:ext uri="{FF2B5EF4-FFF2-40B4-BE49-F238E27FC236}">
                <a16:creationId xmlns:a16="http://schemas.microsoft.com/office/drawing/2014/main" id="{083E064A-9095-E6FC-549F-28F186FE99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166" y="2757884"/>
            <a:ext cx="3618230" cy="3499952"/>
          </a:xfrm>
          <a:prstGeom prst="rect">
            <a:avLst/>
          </a:prstGeom>
        </p:spPr>
      </p:pic>
    </p:spTree>
    <p:extLst>
      <p:ext uri="{BB962C8B-B14F-4D97-AF65-F5344CB8AC3E}">
        <p14:creationId xmlns:p14="http://schemas.microsoft.com/office/powerpoint/2010/main" val="322384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P spid="5" grpId="0"/>
      <p:bldP spid="8" grpId="0"/>
      <p:bldP spid="9" grpId="0"/>
      <p:bldP spid="10" grpId="0"/>
      <p:bldP spid="12"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a:t>
              </a:r>
            </a:p>
          </p:txBody>
        </p:sp>
      </p:grpSp>
      <p:grpSp>
        <p:nvGrpSpPr>
          <p:cNvPr id="13" name="Group 12">
            <a:extLst>
              <a:ext uri="{FF2B5EF4-FFF2-40B4-BE49-F238E27FC236}">
                <a16:creationId xmlns:a16="http://schemas.microsoft.com/office/drawing/2014/main" id="{95DEC140-965F-1C0C-3C58-68E9C1359C41}"/>
              </a:ext>
            </a:extLst>
          </p:cNvPr>
          <p:cNvGrpSpPr/>
          <p:nvPr/>
        </p:nvGrpSpPr>
        <p:grpSpPr>
          <a:xfrm>
            <a:off x="7217561" y="3163485"/>
            <a:ext cx="1628609" cy="1061885"/>
            <a:chOff x="7512253" y="2790341"/>
            <a:chExt cx="2247944" cy="1465704"/>
          </a:xfrm>
        </p:grpSpPr>
        <p:sp>
          <p:nvSpPr>
            <p:cNvPr id="41" name="Shape">
              <a:extLst>
                <a:ext uri="{FF2B5EF4-FFF2-40B4-BE49-F238E27FC236}">
                  <a16:creationId xmlns:a16="http://schemas.microsoft.com/office/drawing/2014/main" id="{C258AE9C-11CB-31FE-68C3-EBF4B44035D9}"/>
                </a:ext>
              </a:extLst>
            </p:cNvPr>
            <p:cNvSpPr/>
            <p:nvPr/>
          </p:nvSpPr>
          <p:spPr>
            <a:xfrm>
              <a:off x="7512253" y="2790341"/>
              <a:ext cx="480771" cy="1360057"/>
            </a:xfrm>
            <a:custGeom>
              <a:avLst/>
              <a:gdLst/>
              <a:ahLst/>
              <a:cxnLst>
                <a:cxn ang="0">
                  <a:pos x="wd2" y="hd2"/>
                </a:cxn>
                <a:cxn ang="5400000">
                  <a:pos x="wd2" y="hd2"/>
                </a:cxn>
                <a:cxn ang="10800000">
                  <a:pos x="wd2" y="hd2"/>
                </a:cxn>
                <a:cxn ang="16200000">
                  <a:pos x="wd2" y="hd2"/>
                </a:cxn>
              </a:cxnLst>
              <a:rect l="0" t="0" r="r" b="b"/>
              <a:pathLst>
                <a:path w="19330" h="21600" extrusionOk="0">
                  <a:moveTo>
                    <a:pt x="9214" y="21600"/>
                  </a:moveTo>
                  <a:cubicBezTo>
                    <a:pt x="12495" y="20844"/>
                    <a:pt x="15776" y="20196"/>
                    <a:pt x="19330" y="19656"/>
                  </a:cubicBezTo>
                  <a:cubicBezTo>
                    <a:pt x="14135" y="14904"/>
                    <a:pt x="11674" y="9612"/>
                    <a:pt x="12495" y="4320"/>
                  </a:cubicBezTo>
                  <a:cubicBezTo>
                    <a:pt x="9760" y="2700"/>
                    <a:pt x="6479" y="1296"/>
                    <a:pt x="3198" y="0"/>
                  </a:cubicBezTo>
                  <a:cubicBezTo>
                    <a:pt x="-2270" y="6912"/>
                    <a:pt x="-903" y="14580"/>
                    <a:pt x="8667" y="21384"/>
                  </a:cubicBezTo>
                  <a:cubicBezTo>
                    <a:pt x="8667" y="21384"/>
                    <a:pt x="8940" y="21492"/>
                    <a:pt x="9214" y="21600"/>
                  </a:cubicBezTo>
                  <a:close/>
                </a:path>
              </a:pathLst>
            </a:custGeom>
            <a:solidFill>
              <a:srgbClr val="FFCC66"/>
            </a:solidFill>
            <a:ln w="12700">
              <a:miter lim="400000"/>
            </a:ln>
          </p:spPr>
          <p:txBody>
            <a:bodyPr lIns="28575" tIns="28575" rIns="162000" bIns="28575" anchor="ctr"/>
            <a:lstStyle/>
            <a:p>
              <a:pPr algn="ctr">
                <a:defRPr sz="3000">
                  <a:solidFill>
                    <a:srgbClr val="FFFFFF"/>
                  </a:solidFill>
                </a:defRPr>
              </a:pPr>
              <a:r>
                <a:rPr lang="fr-CA" sz="1500" dirty="0">
                  <a:solidFill>
                    <a:schemeClr val="tx1">
                      <a:lumMod val="75000"/>
                      <a:lumOff val="25000"/>
                    </a:schemeClr>
                  </a:solidFill>
                </a:rPr>
                <a:t>02</a:t>
              </a:r>
              <a:endParaRPr sz="1500" dirty="0">
                <a:solidFill>
                  <a:schemeClr val="tx1">
                    <a:lumMod val="75000"/>
                    <a:lumOff val="25000"/>
                  </a:schemeClr>
                </a:solidFill>
              </a:endParaRPr>
            </a:p>
          </p:txBody>
        </p:sp>
        <p:sp>
          <p:nvSpPr>
            <p:cNvPr id="42" name="TextBox 41">
              <a:extLst>
                <a:ext uri="{FF2B5EF4-FFF2-40B4-BE49-F238E27FC236}">
                  <a16:creationId xmlns:a16="http://schemas.microsoft.com/office/drawing/2014/main" id="{9F20EC91-049F-0B1C-0514-53184332A275}"/>
                </a:ext>
              </a:extLst>
            </p:cNvPr>
            <p:cNvSpPr txBox="1"/>
            <p:nvPr/>
          </p:nvSpPr>
          <p:spPr>
            <a:xfrm>
              <a:off x="7993024" y="3249224"/>
              <a:ext cx="1767173" cy="1006821"/>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الانتظار</a:t>
              </a:r>
              <a:r>
                <a:rPr lang="en-US" b="1" dirty="0">
                  <a:latin typeface="Times New Roman" panose="02020603050405020304" pitchFamily="18" charset="0"/>
                  <a:ea typeface="Calibri" panose="020F0502020204030204" pitchFamily="34" charset="0"/>
                  <a:cs typeface="Adobe Arabic" panose="02040503050201020203" pitchFamily="18" charset="-78"/>
                </a:rPr>
                <a:t> (Waiting): </a:t>
              </a:r>
            </a:p>
          </p:txBody>
        </p:sp>
      </p:grpSp>
      <p:grpSp>
        <p:nvGrpSpPr>
          <p:cNvPr id="14" name="Group 13">
            <a:extLst>
              <a:ext uri="{FF2B5EF4-FFF2-40B4-BE49-F238E27FC236}">
                <a16:creationId xmlns:a16="http://schemas.microsoft.com/office/drawing/2014/main" id="{08D8C3A5-325F-3757-6969-AC6C5205C316}"/>
              </a:ext>
            </a:extLst>
          </p:cNvPr>
          <p:cNvGrpSpPr/>
          <p:nvPr/>
        </p:nvGrpSpPr>
        <p:grpSpPr>
          <a:xfrm>
            <a:off x="6971230" y="4345894"/>
            <a:ext cx="2441276" cy="950836"/>
            <a:chOff x="7172246" y="4422402"/>
            <a:chExt cx="3369656" cy="1312425"/>
          </a:xfrm>
        </p:grpSpPr>
        <p:sp>
          <p:nvSpPr>
            <p:cNvPr id="39" name="Shape">
              <a:extLst>
                <a:ext uri="{FF2B5EF4-FFF2-40B4-BE49-F238E27FC236}">
                  <a16:creationId xmlns:a16="http://schemas.microsoft.com/office/drawing/2014/main" id="{4BBC9825-5A9A-CECD-CCC4-EA496C795ED8}"/>
                </a:ext>
              </a:extLst>
            </p:cNvPr>
            <p:cNvSpPr/>
            <p:nvPr/>
          </p:nvSpPr>
          <p:spPr>
            <a:xfrm>
              <a:off x="7172246" y="4422402"/>
              <a:ext cx="965639" cy="1088037"/>
            </a:xfrm>
            <a:custGeom>
              <a:avLst/>
              <a:gdLst/>
              <a:ahLst/>
              <a:cxnLst>
                <a:cxn ang="0">
                  <a:pos x="wd2" y="hd2"/>
                </a:cxn>
                <a:cxn ang="5400000">
                  <a:pos x="wd2" y="hd2"/>
                </a:cxn>
                <a:cxn ang="10800000">
                  <a:pos x="wd2" y="hd2"/>
                </a:cxn>
                <a:cxn ang="16200000">
                  <a:pos x="wd2" y="hd2"/>
                </a:cxn>
              </a:cxnLst>
              <a:rect l="0" t="0" r="r" b="b"/>
              <a:pathLst>
                <a:path w="21600" h="21600" extrusionOk="0">
                  <a:moveTo>
                    <a:pt x="152" y="18765"/>
                  </a:moveTo>
                  <a:cubicBezTo>
                    <a:pt x="152" y="18900"/>
                    <a:pt x="0" y="19035"/>
                    <a:pt x="0" y="19170"/>
                  </a:cubicBezTo>
                  <a:cubicBezTo>
                    <a:pt x="1977" y="19845"/>
                    <a:pt x="3803" y="20655"/>
                    <a:pt x="5780" y="21600"/>
                  </a:cubicBezTo>
                  <a:cubicBezTo>
                    <a:pt x="9127" y="15930"/>
                    <a:pt x="13994" y="10935"/>
                    <a:pt x="20079" y="7155"/>
                  </a:cubicBezTo>
                  <a:cubicBezTo>
                    <a:pt x="20839" y="4860"/>
                    <a:pt x="21448" y="2430"/>
                    <a:pt x="21600" y="0"/>
                  </a:cubicBezTo>
                  <a:cubicBezTo>
                    <a:pt x="12169" y="3240"/>
                    <a:pt x="4259" y="9855"/>
                    <a:pt x="152" y="18765"/>
                  </a:cubicBezTo>
                  <a:close/>
                </a:path>
              </a:pathLst>
            </a:custGeom>
            <a:solidFill>
              <a:srgbClr val="6CB4B8"/>
            </a:solidFill>
            <a:ln w="12700">
              <a:miter lim="400000"/>
            </a:ln>
          </p:spPr>
          <p:txBody>
            <a:bodyPr lIns="28575" tIns="28575" rIns="28575" bIns="108000" anchor="ctr"/>
            <a:lstStyle/>
            <a:p>
              <a:pPr algn="ctr">
                <a:defRPr sz="3000">
                  <a:solidFill>
                    <a:srgbClr val="FFFFFF"/>
                  </a:solidFill>
                </a:defRPr>
              </a:pPr>
              <a:r>
                <a:rPr lang="fr-CA" sz="1500" dirty="0">
                  <a:solidFill>
                    <a:schemeClr val="tx1">
                      <a:lumMod val="75000"/>
                      <a:lumOff val="25000"/>
                    </a:schemeClr>
                  </a:solidFill>
                </a:rPr>
                <a:t>03</a:t>
              </a:r>
              <a:endParaRPr sz="1500" dirty="0">
                <a:solidFill>
                  <a:schemeClr val="tx1">
                    <a:lumMod val="75000"/>
                    <a:lumOff val="25000"/>
                  </a:schemeClr>
                </a:solidFill>
              </a:endParaRPr>
            </a:p>
          </p:txBody>
        </p:sp>
        <p:sp>
          <p:nvSpPr>
            <p:cNvPr id="40" name="TextBox 39">
              <a:extLst>
                <a:ext uri="{FF2B5EF4-FFF2-40B4-BE49-F238E27FC236}">
                  <a16:creationId xmlns:a16="http://schemas.microsoft.com/office/drawing/2014/main" id="{09272C04-F303-6908-077D-195B86ADF8C3}"/>
                </a:ext>
              </a:extLst>
            </p:cNvPr>
            <p:cNvSpPr txBox="1"/>
            <p:nvPr/>
          </p:nvSpPr>
          <p:spPr>
            <a:xfrm>
              <a:off x="7612462" y="4763229"/>
              <a:ext cx="2929440" cy="971598"/>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النقل</a:t>
              </a:r>
              <a:r>
                <a:rPr lang="en-US" b="1" dirty="0">
                  <a:latin typeface="Times New Roman" panose="02020603050405020304" pitchFamily="18" charset="0"/>
                  <a:ea typeface="Calibri" panose="020F0502020204030204" pitchFamily="34" charset="0"/>
                  <a:cs typeface="Adobe Arabic" panose="02040503050201020203" pitchFamily="18" charset="-78"/>
                </a:rPr>
                <a:t> (Transportation):</a:t>
              </a:r>
            </a:p>
          </p:txBody>
        </p:sp>
      </p:grpSp>
      <p:grpSp>
        <p:nvGrpSpPr>
          <p:cNvPr id="15" name="Group 14">
            <a:extLst>
              <a:ext uri="{FF2B5EF4-FFF2-40B4-BE49-F238E27FC236}">
                <a16:creationId xmlns:a16="http://schemas.microsoft.com/office/drawing/2014/main" id="{938F5A12-D868-6607-9678-985C347AFBCF}"/>
              </a:ext>
            </a:extLst>
          </p:cNvPr>
          <p:cNvGrpSpPr/>
          <p:nvPr/>
        </p:nvGrpSpPr>
        <p:grpSpPr>
          <a:xfrm>
            <a:off x="5645283" y="5232694"/>
            <a:ext cx="1975949" cy="993775"/>
            <a:chOff x="5342061" y="5646439"/>
            <a:chExt cx="2727372" cy="1371693"/>
          </a:xfrm>
        </p:grpSpPr>
        <p:sp>
          <p:nvSpPr>
            <p:cNvPr id="37" name="Shape">
              <a:extLst>
                <a:ext uri="{FF2B5EF4-FFF2-40B4-BE49-F238E27FC236}">
                  <a16:creationId xmlns:a16="http://schemas.microsoft.com/office/drawing/2014/main" id="{1AFB8FBB-AF4D-D41C-6EF7-E90FE0C509EA}"/>
                </a:ext>
              </a:extLst>
            </p:cNvPr>
            <p:cNvSpPr/>
            <p:nvPr/>
          </p:nvSpPr>
          <p:spPr>
            <a:xfrm>
              <a:off x="5948199" y="5646439"/>
              <a:ext cx="1360057" cy="396014"/>
            </a:xfrm>
            <a:custGeom>
              <a:avLst/>
              <a:gdLst/>
              <a:ahLst/>
              <a:cxnLst>
                <a:cxn ang="0">
                  <a:pos x="wd2" y="hd2"/>
                </a:cxn>
                <a:cxn ang="5400000">
                  <a:pos x="wd2" y="hd2"/>
                </a:cxn>
                <a:cxn ang="10800000">
                  <a:pos x="wd2" y="hd2"/>
                </a:cxn>
                <a:cxn ang="16200000">
                  <a:pos x="wd2" y="hd2"/>
                </a:cxn>
              </a:cxnLst>
              <a:rect l="0" t="0" r="r" b="b"/>
              <a:pathLst>
                <a:path w="21600" h="18498" extrusionOk="0">
                  <a:moveTo>
                    <a:pt x="324" y="3251"/>
                  </a:moveTo>
                  <a:cubicBezTo>
                    <a:pt x="216" y="3251"/>
                    <a:pt x="108" y="3569"/>
                    <a:pt x="0" y="3569"/>
                  </a:cubicBezTo>
                  <a:cubicBezTo>
                    <a:pt x="432" y="7698"/>
                    <a:pt x="756" y="12145"/>
                    <a:pt x="1080" y="16274"/>
                  </a:cubicBezTo>
                  <a:cubicBezTo>
                    <a:pt x="6156" y="13416"/>
                    <a:pt x="11448" y="14051"/>
                    <a:pt x="16524" y="18498"/>
                  </a:cubicBezTo>
                  <a:cubicBezTo>
                    <a:pt x="16632" y="18498"/>
                    <a:pt x="16740" y="18180"/>
                    <a:pt x="16956" y="18180"/>
                  </a:cubicBezTo>
                  <a:cubicBezTo>
                    <a:pt x="18576" y="15957"/>
                    <a:pt x="20196" y="13733"/>
                    <a:pt x="21600" y="10875"/>
                  </a:cubicBezTo>
                  <a:cubicBezTo>
                    <a:pt x="15336" y="74"/>
                    <a:pt x="7668" y="-3102"/>
                    <a:pt x="324" y="3251"/>
                  </a:cubicBezTo>
                  <a:close/>
                </a:path>
              </a:pathLst>
            </a:custGeom>
            <a:solidFill>
              <a:srgbClr val="D1D1D1"/>
            </a:solidFill>
            <a:ln w="12700">
              <a:miter lim="400000"/>
            </a:ln>
          </p:spPr>
          <p:txBody>
            <a:bodyPr lIns="28575" tIns="28575" rIns="28575" bIns="81000" anchor="ctr"/>
            <a:lstStyle/>
            <a:p>
              <a:pPr algn="ctr">
                <a:defRPr sz="3000">
                  <a:solidFill>
                    <a:srgbClr val="FFFFFF"/>
                  </a:solidFill>
                </a:defRPr>
              </a:pPr>
              <a:r>
                <a:rPr lang="fr-CA" sz="1500" dirty="0"/>
                <a:t>04</a:t>
              </a:r>
              <a:endParaRPr sz="1500" dirty="0"/>
            </a:p>
          </p:txBody>
        </p:sp>
        <p:sp>
          <p:nvSpPr>
            <p:cNvPr id="38" name="TextBox 37">
              <a:extLst>
                <a:ext uri="{FF2B5EF4-FFF2-40B4-BE49-F238E27FC236}">
                  <a16:creationId xmlns:a16="http://schemas.microsoft.com/office/drawing/2014/main" id="{435049F2-A869-D74F-6614-69FB24BE1FB8}"/>
                </a:ext>
              </a:extLst>
            </p:cNvPr>
            <p:cNvSpPr txBox="1"/>
            <p:nvPr/>
          </p:nvSpPr>
          <p:spPr>
            <a:xfrm>
              <a:off x="5342061" y="6046534"/>
              <a:ext cx="2727372" cy="971598"/>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المعالجة الزائدة</a:t>
              </a:r>
              <a:r>
                <a:rPr lang="en-US" b="1" dirty="0">
                  <a:latin typeface="Times New Roman" panose="02020603050405020304" pitchFamily="18" charset="0"/>
                  <a:ea typeface="Calibri" panose="020F0502020204030204" pitchFamily="34" charset="0"/>
                  <a:cs typeface="Adobe Arabic" panose="02040503050201020203" pitchFamily="18" charset="-78"/>
                </a:rPr>
                <a:t> (Overprocessing): </a:t>
              </a:r>
            </a:p>
          </p:txBody>
        </p:sp>
      </p:grpSp>
      <p:grpSp>
        <p:nvGrpSpPr>
          <p:cNvPr id="16" name="Group 15">
            <a:extLst>
              <a:ext uri="{FF2B5EF4-FFF2-40B4-BE49-F238E27FC236}">
                <a16:creationId xmlns:a16="http://schemas.microsoft.com/office/drawing/2014/main" id="{2445B256-8631-1360-8E14-F447D1DAE5FB}"/>
              </a:ext>
            </a:extLst>
          </p:cNvPr>
          <p:cNvGrpSpPr/>
          <p:nvPr/>
        </p:nvGrpSpPr>
        <p:grpSpPr>
          <a:xfrm>
            <a:off x="3729789" y="4690762"/>
            <a:ext cx="2123086" cy="1147312"/>
            <a:chOff x="2698134" y="4898419"/>
            <a:chExt cx="2930464" cy="1583618"/>
          </a:xfrm>
        </p:grpSpPr>
        <p:sp>
          <p:nvSpPr>
            <p:cNvPr id="35" name="Shape">
              <a:extLst>
                <a:ext uri="{FF2B5EF4-FFF2-40B4-BE49-F238E27FC236}">
                  <a16:creationId xmlns:a16="http://schemas.microsoft.com/office/drawing/2014/main" id="{44CFC900-17B0-4090-09A1-6DFC58919BF0}"/>
                </a:ext>
              </a:extLst>
            </p:cNvPr>
            <p:cNvSpPr/>
            <p:nvPr/>
          </p:nvSpPr>
          <p:spPr>
            <a:xfrm>
              <a:off x="4724162" y="4898419"/>
              <a:ext cx="904436" cy="1169645"/>
            </a:xfrm>
            <a:custGeom>
              <a:avLst/>
              <a:gdLst/>
              <a:ahLst/>
              <a:cxnLst>
                <a:cxn ang="0">
                  <a:pos x="wd2" y="hd2"/>
                </a:cxn>
                <a:cxn ang="5400000">
                  <a:pos x="wd2" y="hd2"/>
                </a:cxn>
                <a:cxn ang="10800000">
                  <a:pos x="wd2" y="hd2"/>
                </a:cxn>
                <a:cxn ang="16200000">
                  <a:pos x="wd2" y="hd2"/>
                </a:cxn>
              </a:cxnLst>
              <a:rect l="0" t="0" r="r" b="b"/>
              <a:pathLst>
                <a:path w="21600" h="21600" extrusionOk="0">
                  <a:moveTo>
                    <a:pt x="4710" y="251"/>
                  </a:moveTo>
                  <a:cubicBezTo>
                    <a:pt x="4547" y="126"/>
                    <a:pt x="4385" y="126"/>
                    <a:pt x="4223" y="0"/>
                  </a:cubicBezTo>
                  <a:cubicBezTo>
                    <a:pt x="2923" y="1381"/>
                    <a:pt x="1624" y="2763"/>
                    <a:pt x="0" y="4144"/>
                  </a:cubicBezTo>
                  <a:cubicBezTo>
                    <a:pt x="6009" y="8163"/>
                    <a:pt x="10719" y="13186"/>
                    <a:pt x="13805" y="19088"/>
                  </a:cubicBezTo>
                  <a:cubicBezTo>
                    <a:pt x="16241" y="20093"/>
                    <a:pt x="18839" y="20972"/>
                    <a:pt x="21600" y="21600"/>
                  </a:cubicBezTo>
                  <a:cubicBezTo>
                    <a:pt x="20138" y="13186"/>
                    <a:pt x="14292" y="5400"/>
                    <a:pt x="4710" y="251"/>
                  </a:cubicBezTo>
                  <a:close/>
                </a:path>
              </a:pathLst>
            </a:custGeom>
            <a:solidFill>
              <a:srgbClr val="3D8E92"/>
            </a:solidFill>
            <a:ln w="12700">
              <a:miter lim="400000"/>
            </a:ln>
          </p:spPr>
          <p:txBody>
            <a:bodyPr lIns="162000" tIns="28575" rIns="28575" bIns="28575" anchor="ctr"/>
            <a:lstStyle/>
            <a:p>
              <a:pPr algn="ctr">
                <a:defRPr sz="3000">
                  <a:solidFill>
                    <a:srgbClr val="FFFFFF"/>
                  </a:solidFill>
                </a:defRPr>
              </a:pPr>
              <a:r>
                <a:rPr lang="fr-CA" sz="1500" dirty="0">
                  <a:solidFill>
                    <a:schemeClr val="bg1"/>
                  </a:solidFill>
                </a:rPr>
                <a:t>05</a:t>
              </a:r>
              <a:endParaRPr sz="1500" dirty="0">
                <a:solidFill>
                  <a:schemeClr val="bg1"/>
                </a:solidFill>
              </a:endParaRPr>
            </a:p>
          </p:txBody>
        </p:sp>
        <p:sp>
          <p:nvSpPr>
            <p:cNvPr id="36" name="TextBox 35">
              <a:extLst>
                <a:ext uri="{FF2B5EF4-FFF2-40B4-BE49-F238E27FC236}">
                  <a16:creationId xmlns:a16="http://schemas.microsoft.com/office/drawing/2014/main" id="{1A498627-89DE-47A8-138F-800298E22CC8}"/>
                </a:ext>
              </a:extLst>
            </p:cNvPr>
            <p:cNvSpPr txBox="1"/>
            <p:nvPr/>
          </p:nvSpPr>
          <p:spPr>
            <a:xfrm>
              <a:off x="2698134" y="5510439"/>
              <a:ext cx="2383707" cy="971598"/>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المخزون</a:t>
              </a:r>
              <a:r>
                <a:rPr lang="en-US" b="1" dirty="0">
                  <a:latin typeface="Times New Roman" panose="02020603050405020304" pitchFamily="18" charset="0"/>
                  <a:ea typeface="Calibri" panose="020F0502020204030204" pitchFamily="34" charset="0"/>
                  <a:cs typeface="Adobe Arabic" panose="02040503050201020203" pitchFamily="18" charset="-78"/>
                </a:rPr>
                <a:t> (Inventory): </a:t>
              </a:r>
            </a:p>
          </p:txBody>
        </p:sp>
      </p:grpSp>
      <p:grpSp>
        <p:nvGrpSpPr>
          <p:cNvPr id="17" name="Group 16">
            <a:extLst>
              <a:ext uri="{FF2B5EF4-FFF2-40B4-BE49-F238E27FC236}">
                <a16:creationId xmlns:a16="http://schemas.microsoft.com/office/drawing/2014/main" id="{F680D5EE-4CF9-6235-8ABB-6585C10C9371}"/>
              </a:ext>
            </a:extLst>
          </p:cNvPr>
          <p:cNvGrpSpPr/>
          <p:nvPr/>
        </p:nvGrpSpPr>
        <p:grpSpPr>
          <a:xfrm>
            <a:off x="3729790" y="3754691"/>
            <a:ext cx="1584063" cy="945928"/>
            <a:chOff x="2698136" y="3606374"/>
            <a:chExt cx="2186458" cy="1305650"/>
          </a:xfrm>
        </p:grpSpPr>
        <p:sp>
          <p:nvSpPr>
            <p:cNvPr id="33" name="Shape">
              <a:extLst>
                <a:ext uri="{FF2B5EF4-FFF2-40B4-BE49-F238E27FC236}">
                  <a16:creationId xmlns:a16="http://schemas.microsoft.com/office/drawing/2014/main" id="{8CD6EFB2-BC8D-B037-284E-D9689C5FC12E}"/>
                </a:ext>
              </a:extLst>
            </p:cNvPr>
            <p:cNvSpPr/>
            <p:nvPr/>
          </p:nvSpPr>
          <p:spPr>
            <a:xfrm>
              <a:off x="4316143" y="3606374"/>
              <a:ext cx="568451" cy="1305650"/>
            </a:xfrm>
            <a:custGeom>
              <a:avLst/>
              <a:gdLst/>
              <a:ahLst/>
              <a:cxnLst>
                <a:cxn ang="0">
                  <a:pos x="wd2" y="hd2"/>
                </a:cxn>
                <a:cxn ang="5400000">
                  <a:pos x="wd2" y="hd2"/>
                </a:cxn>
                <a:cxn ang="10800000">
                  <a:pos x="wd2" y="hd2"/>
                </a:cxn>
                <a:cxn ang="16200000">
                  <a:pos x="wd2" y="hd2"/>
                </a:cxn>
              </a:cxnLst>
              <a:rect l="0" t="0" r="r" b="b"/>
              <a:pathLst>
                <a:path w="20518" h="21600" extrusionOk="0">
                  <a:moveTo>
                    <a:pt x="20373" y="337"/>
                  </a:moveTo>
                  <a:cubicBezTo>
                    <a:pt x="20373" y="225"/>
                    <a:pt x="20373" y="112"/>
                    <a:pt x="20373" y="0"/>
                  </a:cubicBezTo>
                  <a:cubicBezTo>
                    <a:pt x="16936" y="113"/>
                    <a:pt x="13500" y="113"/>
                    <a:pt x="10064" y="0"/>
                  </a:cubicBezTo>
                  <a:cubicBezTo>
                    <a:pt x="9573" y="5625"/>
                    <a:pt x="6136" y="11138"/>
                    <a:pt x="0" y="16088"/>
                  </a:cubicBezTo>
                  <a:cubicBezTo>
                    <a:pt x="736" y="17888"/>
                    <a:pt x="1964" y="19800"/>
                    <a:pt x="3436" y="21600"/>
                  </a:cubicBezTo>
                  <a:cubicBezTo>
                    <a:pt x="14973" y="16088"/>
                    <a:pt x="21600" y="8550"/>
                    <a:pt x="20373" y="337"/>
                  </a:cubicBezTo>
                  <a:close/>
                </a:path>
              </a:pathLst>
            </a:custGeom>
            <a:solidFill>
              <a:srgbClr val="FFCC66"/>
            </a:solidFill>
            <a:ln w="12700">
              <a:miter lim="400000"/>
            </a:ln>
          </p:spPr>
          <p:txBody>
            <a:bodyPr lIns="81000" tIns="28575" rIns="27000" bIns="28575" anchor="ctr"/>
            <a:lstStyle/>
            <a:p>
              <a:pPr algn="ctr">
                <a:defRPr sz="3000">
                  <a:solidFill>
                    <a:srgbClr val="FFFFFF"/>
                  </a:solidFill>
                </a:defRPr>
              </a:pPr>
              <a:r>
                <a:rPr lang="fr-CA" sz="1500" dirty="0">
                  <a:solidFill>
                    <a:schemeClr val="tx1">
                      <a:lumMod val="75000"/>
                      <a:lumOff val="25000"/>
                    </a:schemeClr>
                  </a:solidFill>
                </a:rPr>
                <a:t>06</a:t>
              </a:r>
              <a:endParaRPr sz="1500" dirty="0">
                <a:solidFill>
                  <a:schemeClr val="tx1">
                    <a:lumMod val="75000"/>
                    <a:lumOff val="25000"/>
                  </a:schemeClr>
                </a:solidFill>
              </a:endParaRPr>
            </a:p>
          </p:txBody>
        </p:sp>
        <p:sp>
          <p:nvSpPr>
            <p:cNvPr id="34" name="TextBox 33">
              <a:extLst>
                <a:ext uri="{FF2B5EF4-FFF2-40B4-BE49-F238E27FC236}">
                  <a16:creationId xmlns:a16="http://schemas.microsoft.com/office/drawing/2014/main" id="{71BFB8DA-0EF6-60EB-B8C7-6F71E810F027}"/>
                </a:ext>
              </a:extLst>
            </p:cNvPr>
            <p:cNvSpPr txBox="1"/>
            <p:nvPr/>
          </p:nvSpPr>
          <p:spPr>
            <a:xfrm>
              <a:off x="2698136" y="3858705"/>
              <a:ext cx="1767173" cy="1006821"/>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الحركة</a:t>
              </a:r>
              <a:r>
                <a:rPr lang="en-US" b="1" dirty="0">
                  <a:latin typeface="Times New Roman" panose="02020603050405020304" pitchFamily="18" charset="0"/>
                  <a:ea typeface="Calibri" panose="020F0502020204030204" pitchFamily="34" charset="0"/>
                  <a:cs typeface="Adobe Arabic" panose="02040503050201020203" pitchFamily="18" charset="-78"/>
                </a:rPr>
                <a:t> (Motion): </a:t>
              </a:r>
            </a:p>
          </p:txBody>
        </p:sp>
      </p:grpSp>
      <p:grpSp>
        <p:nvGrpSpPr>
          <p:cNvPr id="18" name="Group 17">
            <a:extLst>
              <a:ext uri="{FF2B5EF4-FFF2-40B4-BE49-F238E27FC236}">
                <a16:creationId xmlns:a16="http://schemas.microsoft.com/office/drawing/2014/main" id="{89D7AED4-79B4-3BE3-54FB-655A82A9C3E0}"/>
              </a:ext>
            </a:extLst>
          </p:cNvPr>
          <p:cNvGrpSpPr/>
          <p:nvPr/>
        </p:nvGrpSpPr>
        <p:grpSpPr>
          <a:xfrm>
            <a:off x="4283795" y="2368087"/>
            <a:ext cx="1726731" cy="1087608"/>
            <a:chOff x="3462820" y="1692466"/>
            <a:chExt cx="2383381" cy="1501209"/>
          </a:xfrm>
        </p:grpSpPr>
        <p:sp>
          <p:nvSpPr>
            <p:cNvPr id="31" name="Shape">
              <a:extLst>
                <a:ext uri="{FF2B5EF4-FFF2-40B4-BE49-F238E27FC236}">
                  <a16:creationId xmlns:a16="http://schemas.microsoft.com/office/drawing/2014/main" id="{C3B6E885-E308-502D-441D-546AF4FE3246}"/>
                </a:ext>
              </a:extLst>
            </p:cNvPr>
            <p:cNvSpPr/>
            <p:nvPr/>
          </p:nvSpPr>
          <p:spPr>
            <a:xfrm>
              <a:off x="4520155" y="2518332"/>
              <a:ext cx="1326046" cy="675343"/>
            </a:xfrm>
            <a:custGeom>
              <a:avLst/>
              <a:gdLst/>
              <a:ahLst/>
              <a:cxnLst>
                <a:cxn ang="0">
                  <a:pos x="wd2" y="hd2"/>
                </a:cxn>
                <a:cxn ang="5400000">
                  <a:pos x="wd2" y="hd2"/>
                </a:cxn>
                <a:cxn ang="10800000">
                  <a:pos x="wd2" y="hd2"/>
                </a:cxn>
                <a:cxn ang="16200000">
                  <a:pos x="wd2" y="hd2"/>
                </a:cxn>
              </a:cxnLst>
              <a:rect l="0" t="0" r="r" b="b"/>
              <a:pathLst>
                <a:path w="21600" h="20430" extrusionOk="0">
                  <a:moveTo>
                    <a:pt x="21378" y="6994"/>
                  </a:moveTo>
                  <a:cubicBezTo>
                    <a:pt x="21489" y="6789"/>
                    <a:pt x="21600" y="6789"/>
                    <a:pt x="21600" y="6583"/>
                  </a:cubicBezTo>
                  <a:cubicBezTo>
                    <a:pt x="20603" y="4526"/>
                    <a:pt x="19606" y="2263"/>
                    <a:pt x="18720" y="0"/>
                  </a:cubicBezTo>
                  <a:cubicBezTo>
                    <a:pt x="14289" y="6171"/>
                    <a:pt x="8972" y="10286"/>
                    <a:pt x="3323" y="11726"/>
                  </a:cubicBezTo>
                  <a:cubicBezTo>
                    <a:pt x="2105" y="14400"/>
                    <a:pt x="997" y="17280"/>
                    <a:pt x="0" y="20160"/>
                  </a:cubicBezTo>
                  <a:cubicBezTo>
                    <a:pt x="7532" y="21600"/>
                    <a:pt x="15397" y="17280"/>
                    <a:pt x="21378" y="6994"/>
                  </a:cubicBezTo>
                  <a:close/>
                </a:path>
              </a:pathLst>
            </a:custGeom>
            <a:solidFill>
              <a:srgbClr val="6CB4B8"/>
            </a:solidFill>
            <a:ln w="12700">
              <a:miter lim="400000"/>
            </a:ln>
          </p:spPr>
          <p:txBody>
            <a:bodyPr lIns="28575" tIns="188999" rIns="28575" bIns="28575" anchor="ctr"/>
            <a:lstStyle/>
            <a:p>
              <a:pPr algn="ctr">
                <a:defRPr sz="3000">
                  <a:solidFill>
                    <a:srgbClr val="FFFFFF"/>
                  </a:solidFill>
                </a:defRPr>
              </a:pPr>
              <a:r>
                <a:rPr lang="fr-CA" sz="1500" dirty="0"/>
                <a:t>07</a:t>
              </a:r>
              <a:endParaRPr sz="1500" dirty="0"/>
            </a:p>
          </p:txBody>
        </p:sp>
        <p:sp>
          <p:nvSpPr>
            <p:cNvPr id="32" name="TextBox 31">
              <a:extLst>
                <a:ext uri="{FF2B5EF4-FFF2-40B4-BE49-F238E27FC236}">
                  <a16:creationId xmlns:a16="http://schemas.microsoft.com/office/drawing/2014/main" id="{B0D8790E-044B-7FDF-75AB-73C082D6EA2B}"/>
                </a:ext>
              </a:extLst>
            </p:cNvPr>
            <p:cNvSpPr txBox="1"/>
            <p:nvPr/>
          </p:nvSpPr>
          <p:spPr>
            <a:xfrm>
              <a:off x="3462820" y="1692466"/>
              <a:ext cx="1767174" cy="1006821"/>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العيوب</a:t>
              </a:r>
              <a:r>
                <a:rPr lang="en-US" b="1" dirty="0">
                  <a:latin typeface="Times New Roman" panose="02020603050405020304" pitchFamily="18" charset="0"/>
                  <a:ea typeface="Calibri" panose="020F0502020204030204" pitchFamily="34" charset="0"/>
                  <a:cs typeface="Adobe Arabic" panose="02040503050201020203" pitchFamily="18" charset="-78"/>
                </a:rPr>
                <a:t> (Defects): </a:t>
              </a:r>
            </a:p>
          </p:txBody>
        </p:sp>
      </p:grpSp>
      <p:grpSp>
        <p:nvGrpSpPr>
          <p:cNvPr id="19" name="Group 18">
            <a:extLst>
              <a:ext uri="{FF2B5EF4-FFF2-40B4-BE49-F238E27FC236}">
                <a16:creationId xmlns:a16="http://schemas.microsoft.com/office/drawing/2014/main" id="{28788456-D963-215D-2530-172AE68FF070}"/>
              </a:ext>
            </a:extLst>
          </p:cNvPr>
          <p:cNvGrpSpPr/>
          <p:nvPr/>
        </p:nvGrpSpPr>
        <p:grpSpPr>
          <a:xfrm>
            <a:off x="6084426" y="2199520"/>
            <a:ext cx="2761742" cy="1123559"/>
            <a:chOff x="5948204" y="1459795"/>
            <a:chExt cx="3811991" cy="1550831"/>
          </a:xfrm>
        </p:grpSpPr>
        <p:sp>
          <p:nvSpPr>
            <p:cNvPr id="22" name="Shape">
              <a:extLst>
                <a:ext uri="{FF2B5EF4-FFF2-40B4-BE49-F238E27FC236}">
                  <a16:creationId xmlns:a16="http://schemas.microsoft.com/office/drawing/2014/main" id="{0D33EEDC-C333-B6CC-B306-5BAEF161E37E}"/>
                </a:ext>
              </a:extLst>
            </p:cNvPr>
            <p:cNvSpPr/>
            <p:nvPr/>
          </p:nvSpPr>
          <p:spPr>
            <a:xfrm>
              <a:off x="5948204" y="2246328"/>
              <a:ext cx="1237643" cy="764298"/>
            </a:xfrm>
            <a:custGeom>
              <a:avLst/>
              <a:gdLst/>
              <a:ahLst/>
              <a:cxnLst>
                <a:cxn ang="0">
                  <a:pos x="wd2" y="hd2"/>
                </a:cxn>
                <a:cxn ang="5400000">
                  <a:pos x="wd2" y="hd2"/>
                </a:cxn>
                <a:cxn ang="10800000">
                  <a:pos x="wd2" y="hd2"/>
                </a:cxn>
                <a:cxn ang="16200000">
                  <a:pos x="wd2" y="hd2"/>
                </a:cxn>
              </a:cxnLst>
              <a:rect l="0" t="0" r="r" b="b"/>
              <a:pathLst>
                <a:path w="21600" h="21484" extrusionOk="0">
                  <a:moveTo>
                    <a:pt x="20176" y="21484"/>
                  </a:moveTo>
                  <a:cubicBezTo>
                    <a:pt x="20294" y="21484"/>
                    <a:pt x="20413" y="21484"/>
                    <a:pt x="20532" y="21484"/>
                  </a:cubicBezTo>
                  <a:cubicBezTo>
                    <a:pt x="20769" y="18808"/>
                    <a:pt x="21125" y="16323"/>
                    <a:pt x="21600" y="13647"/>
                  </a:cubicBezTo>
                  <a:cubicBezTo>
                    <a:pt x="15903" y="11162"/>
                    <a:pt x="10681" y="6574"/>
                    <a:pt x="6171" y="75"/>
                  </a:cubicBezTo>
                  <a:cubicBezTo>
                    <a:pt x="4154" y="-116"/>
                    <a:pt x="2136" y="75"/>
                    <a:pt x="0" y="457"/>
                  </a:cubicBezTo>
                  <a:cubicBezTo>
                    <a:pt x="4510" y="11353"/>
                    <a:pt x="11631" y="19190"/>
                    <a:pt x="20176" y="21484"/>
                  </a:cubicBezTo>
                  <a:close/>
                </a:path>
              </a:pathLst>
            </a:custGeom>
            <a:solidFill>
              <a:srgbClr val="3D8E92"/>
            </a:solidFill>
            <a:ln w="12700">
              <a:miter lim="400000"/>
            </a:ln>
          </p:spPr>
          <p:txBody>
            <a:bodyPr lIns="28575" tIns="28575" rIns="28575" bIns="28575" anchor="ctr"/>
            <a:lstStyle/>
            <a:p>
              <a:pPr algn="ctr">
                <a:defRPr sz="3000">
                  <a:solidFill>
                    <a:srgbClr val="FFFFFF"/>
                  </a:solidFill>
                </a:defRPr>
              </a:pPr>
              <a:r>
                <a:rPr lang="fr-CA" sz="1500" dirty="0">
                  <a:solidFill>
                    <a:schemeClr val="bg1"/>
                  </a:solidFill>
                </a:rPr>
                <a:t>01</a:t>
              </a:r>
              <a:endParaRPr sz="1500" dirty="0">
                <a:solidFill>
                  <a:schemeClr val="bg1"/>
                </a:solidFill>
              </a:endParaRPr>
            </a:p>
          </p:txBody>
        </p:sp>
        <p:sp>
          <p:nvSpPr>
            <p:cNvPr id="30" name="TextBox 29">
              <a:extLst>
                <a:ext uri="{FF2B5EF4-FFF2-40B4-BE49-F238E27FC236}">
                  <a16:creationId xmlns:a16="http://schemas.microsoft.com/office/drawing/2014/main" id="{C500DD8C-6C43-03B6-A8A4-F380E37ADB98}"/>
                </a:ext>
              </a:extLst>
            </p:cNvPr>
            <p:cNvSpPr txBox="1"/>
            <p:nvPr/>
          </p:nvSpPr>
          <p:spPr>
            <a:xfrm>
              <a:off x="7009227" y="1459795"/>
              <a:ext cx="2750968" cy="971598"/>
            </a:xfrm>
            <a:prstGeom prst="rect">
              <a:avLst/>
            </a:prstGeom>
            <a:noFill/>
          </p:spPr>
          <p:txBody>
            <a:bodyPr wrap="square">
              <a:spAutoFit/>
            </a:bodyPr>
            <a:lstStyle/>
            <a:p>
              <a:pPr algn="ctr">
                <a:lnSpc>
                  <a:spcPct val="115000"/>
                </a:lnSpc>
                <a:spcAft>
                  <a:spcPts val="800"/>
                </a:spcAft>
              </a:pPr>
              <a:r>
                <a:rPr lang="ar-SA" b="1" dirty="0">
                  <a:latin typeface="Times New Roman" panose="02020603050405020304" pitchFamily="18" charset="0"/>
                  <a:ea typeface="Calibri" panose="020F0502020204030204" pitchFamily="34" charset="0"/>
                  <a:cs typeface="Adobe Arabic" panose="02040503050201020203" pitchFamily="18" charset="-78"/>
                </a:rPr>
                <a:t>الإنتاج الزائد</a:t>
              </a:r>
              <a:r>
                <a:rPr lang="en-US" b="1" dirty="0">
                  <a:latin typeface="Times New Roman" panose="02020603050405020304" pitchFamily="18" charset="0"/>
                  <a:ea typeface="Calibri" panose="020F0502020204030204" pitchFamily="34" charset="0"/>
                  <a:cs typeface="Adobe Arabic" panose="02040503050201020203" pitchFamily="18" charset="-78"/>
                </a:rPr>
                <a:t> (Overproduction) </a:t>
              </a:r>
            </a:p>
          </p:txBody>
        </p:sp>
      </p:grpSp>
    </p:spTree>
    <p:extLst>
      <p:ext uri="{BB962C8B-B14F-4D97-AF65-F5344CB8AC3E}">
        <p14:creationId xmlns:p14="http://schemas.microsoft.com/office/powerpoint/2010/main" val="373716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Lean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الأساسية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7151D926-7B0C-EB73-D78B-0E7736C8B10F}"/>
              </a:ext>
            </a:extLst>
          </p:cNvPr>
          <p:cNvGrpSpPr/>
          <p:nvPr/>
        </p:nvGrpSpPr>
        <p:grpSpPr>
          <a:xfrm>
            <a:off x="8076106" y="2891237"/>
            <a:ext cx="2004950" cy="1954152"/>
            <a:chOff x="7624512" y="524418"/>
            <a:chExt cx="2004950" cy="1954152"/>
          </a:xfrm>
        </p:grpSpPr>
        <p:grpSp>
          <p:nvGrpSpPr>
            <p:cNvPr id="3" name="Group 2">
              <a:extLst>
                <a:ext uri="{FF2B5EF4-FFF2-40B4-BE49-F238E27FC236}">
                  <a16:creationId xmlns:a16="http://schemas.microsoft.com/office/drawing/2014/main" id="{9E2B1B9C-E63B-9C82-CCB6-B79381E3D00D}"/>
                </a:ext>
              </a:extLst>
            </p:cNvPr>
            <p:cNvGrpSpPr/>
            <p:nvPr/>
          </p:nvGrpSpPr>
          <p:grpSpPr>
            <a:xfrm>
              <a:off x="7624512" y="524418"/>
              <a:ext cx="2004950" cy="1954152"/>
              <a:chOff x="8177965" y="2111185"/>
              <a:chExt cx="2004950" cy="1954152"/>
            </a:xfrm>
          </p:grpSpPr>
          <p:sp>
            <p:nvSpPr>
              <p:cNvPr id="8" name="Rounded Rectangle 15">
                <a:extLst>
                  <a:ext uri="{FF2B5EF4-FFF2-40B4-BE49-F238E27FC236}">
                    <a16:creationId xmlns:a16="http://schemas.microsoft.com/office/drawing/2014/main" id="{29BEC41B-2F78-8049-25E5-29C69EFDA0EE}"/>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9" name="Rounded Rectangle 5">
                <a:extLst>
                  <a:ext uri="{FF2B5EF4-FFF2-40B4-BE49-F238E27FC236}">
                    <a16:creationId xmlns:a16="http://schemas.microsoft.com/office/drawing/2014/main" id="{C004F0F0-B8A7-DDBC-151A-487B778AF38C}"/>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 name="TextBox 9">
                <a:extLst>
                  <a:ext uri="{FF2B5EF4-FFF2-40B4-BE49-F238E27FC236}">
                    <a16:creationId xmlns:a16="http://schemas.microsoft.com/office/drawing/2014/main" id="{410FED6E-4D84-15B9-9A74-D9A1359D7E48}"/>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5" name="TextBox 4">
              <a:extLst>
                <a:ext uri="{FF2B5EF4-FFF2-40B4-BE49-F238E27FC236}">
                  <a16:creationId xmlns:a16="http://schemas.microsoft.com/office/drawing/2014/main" id="{D256DA95-BDBD-F651-2E8C-976FBC7789B1}"/>
                </a:ext>
              </a:extLst>
            </p:cNvPr>
            <p:cNvSpPr txBox="1"/>
            <p:nvPr/>
          </p:nvSpPr>
          <p:spPr>
            <a:xfrm flipH="1">
              <a:off x="7770004" y="1533443"/>
              <a:ext cx="1805197" cy="765081"/>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تحديد القيمة </a:t>
              </a: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a:t>
              </a:r>
            </a:p>
            <a:p>
              <a:pPr algn="ctr">
                <a:lnSpc>
                  <a:spcPct val="115000"/>
                </a:lnSpc>
                <a:spcBef>
                  <a:spcPct val="20000"/>
                </a:spcBef>
                <a:spcAft>
                  <a:spcPts val="800"/>
                </a:spcAft>
              </a:pPr>
              <a:r>
                <a:rPr lang="en-US" sz="13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(Define Value)</a:t>
              </a:r>
            </a:p>
          </p:txBody>
        </p:sp>
      </p:grpSp>
      <p:grpSp>
        <p:nvGrpSpPr>
          <p:cNvPr id="11" name="Group 10">
            <a:extLst>
              <a:ext uri="{FF2B5EF4-FFF2-40B4-BE49-F238E27FC236}">
                <a16:creationId xmlns:a16="http://schemas.microsoft.com/office/drawing/2014/main" id="{E826327B-B3E1-071D-CBF5-8FD7E098C85B}"/>
              </a:ext>
            </a:extLst>
          </p:cNvPr>
          <p:cNvGrpSpPr/>
          <p:nvPr/>
        </p:nvGrpSpPr>
        <p:grpSpPr>
          <a:xfrm>
            <a:off x="5433559" y="2891237"/>
            <a:ext cx="2004950" cy="1954152"/>
            <a:chOff x="4981965" y="524418"/>
            <a:chExt cx="2004950" cy="1954152"/>
          </a:xfrm>
        </p:grpSpPr>
        <p:grpSp>
          <p:nvGrpSpPr>
            <p:cNvPr id="12" name="Group 11">
              <a:extLst>
                <a:ext uri="{FF2B5EF4-FFF2-40B4-BE49-F238E27FC236}">
                  <a16:creationId xmlns:a16="http://schemas.microsoft.com/office/drawing/2014/main" id="{68CBA60A-21A1-A44E-0A12-10F0ADC4F31C}"/>
                </a:ext>
              </a:extLst>
            </p:cNvPr>
            <p:cNvGrpSpPr/>
            <p:nvPr/>
          </p:nvGrpSpPr>
          <p:grpSpPr>
            <a:xfrm>
              <a:off x="4981965" y="524418"/>
              <a:ext cx="2004950" cy="1954152"/>
              <a:chOff x="5535418" y="2213965"/>
              <a:chExt cx="2004950" cy="1954152"/>
            </a:xfrm>
          </p:grpSpPr>
          <p:sp>
            <p:nvSpPr>
              <p:cNvPr id="44" name="Rounded Rectangle 15">
                <a:extLst>
                  <a:ext uri="{FF2B5EF4-FFF2-40B4-BE49-F238E27FC236}">
                    <a16:creationId xmlns:a16="http://schemas.microsoft.com/office/drawing/2014/main" id="{499108F8-7F13-E16E-34E8-6573B6332A0B}"/>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45" name="Rounded Rectangle 5">
                <a:extLst>
                  <a:ext uri="{FF2B5EF4-FFF2-40B4-BE49-F238E27FC236}">
                    <a16:creationId xmlns:a16="http://schemas.microsoft.com/office/drawing/2014/main" id="{3113E32E-EBA2-26F3-CC21-0566ACC3A428}"/>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46" name="TextBox 45">
                <a:extLst>
                  <a:ext uri="{FF2B5EF4-FFF2-40B4-BE49-F238E27FC236}">
                    <a16:creationId xmlns:a16="http://schemas.microsoft.com/office/drawing/2014/main" id="{8D6E3841-2342-DAB5-E8FD-2F5F9A12B60C}"/>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sp>
          <p:nvSpPr>
            <p:cNvPr id="43" name="TextBox 42">
              <a:extLst>
                <a:ext uri="{FF2B5EF4-FFF2-40B4-BE49-F238E27FC236}">
                  <a16:creationId xmlns:a16="http://schemas.microsoft.com/office/drawing/2014/main" id="{40CE6C4C-6310-C8D4-31B5-FA7F3D4B8BDE}"/>
                </a:ext>
              </a:extLst>
            </p:cNvPr>
            <p:cNvSpPr txBox="1"/>
            <p:nvPr/>
          </p:nvSpPr>
          <p:spPr>
            <a:xfrm flipH="1">
              <a:off x="5064553" y="1434780"/>
              <a:ext cx="1885104" cy="995144"/>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رسم تدفق القيمة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Bef>
                  <a:spcPct val="20000"/>
                </a:spcBef>
                <a:spcAft>
                  <a:spcPts val="800"/>
                </a:spcAft>
              </a:pPr>
              <a:r>
                <a:rPr lang="en-US" sz="13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(Value Stream Mapping):</a:t>
              </a:r>
            </a:p>
          </p:txBody>
        </p:sp>
      </p:grpSp>
      <p:grpSp>
        <p:nvGrpSpPr>
          <p:cNvPr id="47" name="Group 46">
            <a:extLst>
              <a:ext uri="{FF2B5EF4-FFF2-40B4-BE49-F238E27FC236}">
                <a16:creationId xmlns:a16="http://schemas.microsoft.com/office/drawing/2014/main" id="{5BFE7911-9D75-8A88-7DAC-2908A866E618}"/>
              </a:ext>
            </a:extLst>
          </p:cNvPr>
          <p:cNvGrpSpPr/>
          <p:nvPr/>
        </p:nvGrpSpPr>
        <p:grpSpPr>
          <a:xfrm>
            <a:off x="2942731" y="2891237"/>
            <a:ext cx="2004950" cy="1954152"/>
            <a:chOff x="2491137" y="524418"/>
            <a:chExt cx="2004950" cy="1954152"/>
          </a:xfrm>
        </p:grpSpPr>
        <p:grpSp>
          <p:nvGrpSpPr>
            <p:cNvPr id="48" name="Group 47">
              <a:extLst>
                <a:ext uri="{FF2B5EF4-FFF2-40B4-BE49-F238E27FC236}">
                  <a16:creationId xmlns:a16="http://schemas.microsoft.com/office/drawing/2014/main" id="{18D808D7-8D4A-19CD-AF89-443FB5015DB2}"/>
                </a:ext>
              </a:extLst>
            </p:cNvPr>
            <p:cNvGrpSpPr/>
            <p:nvPr/>
          </p:nvGrpSpPr>
          <p:grpSpPr>
            <a:xfrm>
              <a:off x="2491137" y="524418"/>
              <a:ext cx="2004950" cy="1954152"/>
              <a:chOff x="3044590" y="2330557"/>
              <a:chExt cx="2004950" cy="1954152"/>
            </a:xfrm>
          </p:grpSpPr>
          <p:sp>
            <p:nvSpPr>
              <p:cNvPr id="50" name="Rounded Rectangle 15">
                <a:extLst>
                  <a:ext uri="{FF2B5EF4-FFF2-40B4-BE49-F238E27FC236}">
                    <a16:creationId xmlns:a16="http://schemas.microsoft.com/office/drawing/2014/main" id="{EBC709E1-F3C6-27AA-5AA3-A0117C6A5E84}"/>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51" name="Rounded Rectangle 5">
                <a:extLst>
                  <a:ext uri="{FF2B5EF4-FFF2-40B4-BE49-F238E27FC236}">
                    <a16:creationId xmlns:a16="http://schemas.microsoft.com/office/drawing/2014/main" id="{2C46A4BD-BBD0-ECA6-F257-79B0A1011738}"/>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52" name="TextBox 51">
                <a:extLst>
                  <a:ext uri="{FF2B5EF4-FFF2-40B4-BE49-F238E27FC236}">
                    <a16:creationId xmlns:a16="http://schemas.microsoft.com/office/drawing/2014/main" id="{19DC4D4D-3C9E-ABDC-D1FA-9FFC55298852}"/>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sp>
          <p:nvSpPr>
            <p:cNvPr id="49" name="TextBox 48">
              <a:extLst>
                <a:ext uri="{FF2B5EF4-FFF2-40B4-BE49-F238E27FC236}">
                  <a16:creationId xmlns:a16="http://schemas.microsoft.com/office/drawing/2014/main" id="{E7A21869-E6DA-9B1D-DC77-20EAD09D77FC}"/>
                </a:ext>
              </a:extLst>
            </p:cNvPr>
            <p:cNvSpPr txBox="1"/>
            <p:nvPr/>
          </p:nvSpPr>
          <p:spPr>
            <a:xfrm flipH="1">
              <a:off x="2797623" y="1461838"/>
              <a:ext cx="1471037" cy="941027"/>
            </a:xfrm>
            <a:prstGeom prst="rect">
              <a:avLst/>
            </a:prstGeom>
            <a:noFill/>
          </p:spPr>
          <p:txBody>
            <a:bodyPr wrap="square">
              <a:spAutoFit/>
            </a:bodyPr>
            <a:lstStyle/>
            <a:p>
              <a:pPr algn="ctr" rtl="1">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تحقيق التدفق المستمر  </a:t>
              </a:r>
              <a:r>
                <a:rPr lang="en-US" sz="13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(Create Flow):</a:t>
              </a:r>
            </a:p>
          </p:txBody>
        </p:sp>
      </p:grpSp>
    </p:spTree>
    <p:extLst>
      <p:ext uri="{BB962C8B-B14F-4D97-AF65-F5344CB8AC3E}">
        <p14:creationId xmlns:p14="http://schemas.microsoft.com/office/powerpoint/2010/main" val="974397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000"/>
                                        <p:tgtEl>
                                          <p:spTgt spid="47"/>
                                        </p:tgtEl>
                                      </p:cBhvr>
                                    </p:animEffect>
                                    <p:anim calcmode="lin" valueType="num">
                                      <p:cBhvr>
                                        <p:cTn id="22" dur="1000" fill="hold"/>
                                        <p:tgtEl>
                                          <p:spTgt spid="47"/>
                                        </p:tgtEl>
                                        <p:attrNameLst>
                                          <p:attrName>ppt_x</p:attrName>
                                        </p:attrNameLst>
                                      </p:cBhvr>
                                      <p:tavLst>
                                        <p:tav tm="0">
                                          <p:val>
                                            <p:strVal val="#ppt_x"/>
                                          </p:val>
                                        </p:tav>
                                        <p:tav tm="100000">
                                          <p:val>
                                            <p:strVal val="#ppt_x"/>
                                          </p:val>
                                        </p:tav>
                                      </p:tavLst>
                                    </p:anim>
                                    <p:anim calcmode="lin" valueType="num">
                                      <p:cBhvr>
                                        <p:cTn id="2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Lean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الأساسية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3" name="Group 12">
            <a:extLst>
              <a:ext uri="{FF2B5EF4-FFF2-40B4-BE49-F238E27FC236}">
                <a16:creationId xmlns:a16="http://schemas.microsoft.com/office/drawing/2014/main" id="{FC4289EB-468B-6EF6-FCF6-AFDFCC2DB5B5}"/>
              </a:ext>
            </a:extLst>
          </p:cNvPr>
          <p:cNvGrpSpPr/>
          <p:nvPr/>
        </p:nvGrpSpPr>
        <p:grpSpPr>
          <a:xfrm>
            <a:off x="6627147" y="2784673"/>
            <a:ext cx="2004950" cy="1954152"/>
            <a:chOff x="4981965" y="524418"/>
            <a:chExt cx="2004950" cy="1954152"/>
          </a:xfrm>
        </p:grpSpPr>
        <p:grpSp>
          <p:nvGrpSpPr>
            <p:cNvPr id="14" name="Group 13">
              <a:extLst>
                <a:ext uri="{FF2B5EF4-FFF2-40B4-BE49-F238E27FC236}">
                  <a16:creationId xmlns:a16="http://schemas.microsoft.com/office/drawing/2014/main" id="{39C3FD87-6B75-8215-1AF4-28F7B9C2B0A2}"/>
                </a:ext>
              </a:extLst>
            </p:cNvPr>
            <p:cNvGrpSpPr/>
            <p:nvPr/>
          </p:nvGrpSpPr>
          <p:grpSpPr>
            <a:xfrm>
              <a:off x="4981965" y="524418"/>
              <a:ext cx="2004950" cy="1954152"/>
              <a:chOff x="5535418" y="2213965"/>
              <a:chExt cx="2004950" cy="1954152"/>
            </a:xfrm>
          </p:grpSpPr>
          <p:sp>
            <p:nvSpPr>
              <p:cNvPr id="16" name="Rounded Rectangle 15">
                <a:extLst>
                  <a:ext uri="{FF2B5EF4-FFF2-40B4-BE49-F238E27FC236}">
                    <a16:creationId xmlns:a16="http://schemas.microsoft.com/office/drawing/2014/main" id="{21636A63-4319-08D6-8C0D-9C1B396E7ADE}"/>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7" name="Rounded Rectangle 5">
                <a:extLst>
                  <a:ext uri="{FF2B5EF4-FFF2-40B4-BE49-F238E27FC236}">
                    <a16:creationId xmlns:a16="http://schemas.microsoft.com/office/drawing/2014/main" id="{CE25A8BC-31AF-A7A3-FC0F-A23C3710F084}"/>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8" name="TextBox 17">
                <a:extLst>
                  <a:ext uri="{FF2B5EF4-FFF2-40B4-BE49-F238E27FC236}">
                    <a16:creationId xmlns:a16="http://schemas.microsoft.com/office/drawing/2014/main" id="{1F89EC17-9C83-F6BA-6D7A-7F8F940BF21A}"/>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04</a:t>
                </a:r>
                <a:endParaRPr lang="ko-KR" altLang="en-US" sz="3600" b="1" dirty="0">
                  <a:solidFill>
                    <a:schemeClr val="bg1"/>
                  </a:solidFill>
                </a:endParaRPr>
              </a:p>
            </p:txBody>
          </p:sp>
        </p:grpSp>
        <p:sp>
          <p:nvSpPr>
            <p:cNvPr id="15" name="TextBox 14">
              <a:extLst>
                <a:ext uri="{FF2B5EF4-FFF2-40B4-BE49-F238E27FC236}">
                  <a16:creationId xmlns:a16="http://schemas.microsoft.com/office/drawing/2014/main" id="{48F8A2C2-1C9D-12EB-CE28-6DDFBF5DEC84}"/>
                </a:ext>
              </a:extLst>
            </p:cNvPr>
            <p:cNvSpPr txBox="1"/>
            <p:nvPr/>
          </p:nvSpPr>
          <p:spPr>
            <a:xfrm flipH="1">
              <a:off x="5337616" y="1508516"/>
              <a:ext cx="1471037" cy="941027"/>
            </a:xfrm>
            <a:prstGeom prst="rect">
              <a:avLst/>
            </a:prstGeom>
            <a:noFill/>
          </p:spPr>
          <p:txBody>
            <a:bodyPr wrap="square">
              <a:spAutoFit/>
            </a:bodyPr>
            <a:lstStyle/>
            <a:p>
              <a:pPr algn="ctr" rtl="1">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السحب بدلاً من الدفع  </a:t>
              </a: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a:t>
              </a:r>
              <a:r>
                <a:rPr lang="en-US" sz="13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Pull System):</a:t>
              </a:r>
            </a:p>
          </p:txBody>
        </p:sp>
      </p:grpSp>
      <p:grpSp>
        <p:nvGrpSpPr>
          <p:cNvPr id="19" name="Group 18">
            <a:extLst>
              <a:ext uri="{FF2B5EF4-FFF2-40B4-BE49-F238E27FC236}">
                <a16:creationId xmlns:a16="http://schemas.microsoft.com/office/drawing/2014/main" id="{83ABB3F4-24C2-111A-F3CB-66087075EAF2}"/>
              </a:ext>
            </a:extLst>
          </p:cNvPr>
          <p:cNvGrpSpPr/>
          <p:nvPr/>
        </p:nvGrpSpPr>
        <p:grpSpPr>
          <a:xfrm>
            <a:off x="4136319" y="2784673"/>
            <a:ext cx="2004950" cy="1954152"/>
            <a:chOff x="2491137" y="524418"/>
            <a:chExt cx="2004950" cy="1954152"/>
          </a:xfrm>
        </p:grpSpPr>
        <p:grpSp>
          <p:nvGrpSpPr>
            <p:cNvPr id="22" name="Group 21">
              <a:extLst>
                <a:ext uri="{FF2B5EF4-FFF2-40B4-BE49-F238E27FC236}">
                  <a16:creationId xmlns:a16="http://schemas.microsoft.com/office/drawing/2014/main" id="{EA4609D9-581F-982C-B742-6C1AEBF9AD51}"/>
                </a:ext>
              </a:extLst>
            </p:cNvPr>
            <p:cNvGrpSpPr/>
            <p:nvPr/>
          </p:nvGrpSpPr>
          <p:grpSpPr>
            <a:xfrm>
              <a:off x="2491137" y="524418"/>
              <a:ext cx="2004950" cy="1954152"/>
              <a:chOff x="3044590" y="2330557"/>
              <a:chExt cx="2004950" cy="1954152"/>
            </a:xfrm>
          </p:grpSpPr>
          <p:sp>
            <p:nvSpPr>
              <p:cNvPr id="31" name="Rounded Rectangle 15">
                <a:extLst>
                  <a:ext uri="{FF2B5EF4-FFF2-40B4-BE49-F238E27FC236}">
                    <a16:creationId xmlns:a16="http://schemas.microsoft.com/office/drawing/2014/main" id="{D1C8FBF9-3D6C-3679-55AC-C24720A22FCB}"/>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2" name="Rounded Rectangle 5">
                <a:extLst>
                  <a:ext uri="{FF2B5EF4-FFF2-40B4-BE49-F238E27FC236}">
                    <a16:creationId xmlns:a16="http://schemas.microsoft.com/office/drawing/2014/main" id="{18B7B8E1-AAB7-F182-C670-423AED426CC5}"/>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3" name="TextBox 32">
                <a:extLst>
                  <a:ext uri="{FF2B5EF4-FFF2-40B4-BE49-F238E27FC236}">
                    <a16:creationId xmlns:a16="http://schemas.microsoft.com/office/drawing/2014/main" id="{67ADD225-5ADF-47ED-9FEA-5D680D3673CD}"/>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05</a:t>
                </a:r>
                <a:endParaRPr lang="ko-KR" altLang="en-US" sz="3600" b="1" dirty="0">
                  <a:solidFill>
                    <a:schemeClr val="bg1"/>
                  </a:solidFill>
                </a:endParaRPr>
              </a:p>
            </p:txBody>
          </p:sp>
        </p:grpSp>
        <p:sp>
          <p:nvSpPr>
            <p:cNvPr id="30" name="TextBox 29">
              <a:extLst>
                <a:ext uri="{FF2B5EF4-FFF2-40B4-BE49-F238E27FC236}">
                  <a16:creationId xmlns:a16="http://schemas.microsoft.com/office/drawing/2014/main" id="{578816E0-0C1A-B853-DB57-51F7EFE0612C}"/>
                </a:ext>
              </a:extLst>
            </p:cNvPr>
            <p:cNvSpPr txBox="1"/>
            <p:nvPr/>
          </p:nvSpPr>
          <p:spPr>
            <a:xfrm flipH="1">
              <a:off x="2778708" y="1456111"/>
              <a:ext cx="1471037" cy="852541"/>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السعي نحو الكمال  </a:t>
              </a:r>
              <a:r>
                <a:rPr lang="en-US" sz="13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(Pursue Perfection):</a:t>
              </a:r>
            </a:p>
          </p:txBody>
        </p:sp>
      </p:grpSp>
    </p:spTree>
    <p:extLst>
      <p:ext uri="{BB962C8B-B14F-4D97-AF65-F5344CB8AC3E}">
        <p14:creationId xmlns:p14="http://schemas.microsoft.com/office/powerpoint/2010/main" val="2304276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a:t>
              </a:r>
            </a:p>
          </p:txBody>
        </p:sp>
      </p:grpSp>
      <p:sp>
        <p:nvSpPr>
          <p:cNvPr id="2" name="TextBox 1">
            <a:extLst>
              <a:ext uri="{FF2B5EF4-FFF2-40B4-BE49-F238E27FC236}">
                <a16:creationId xmlns:a16="http://schemas.microsoft.com/office/drawing/2014/main" id="{AC8469AF-64DB-3B4D-B8BD-38D2BA149307}"/>
              </a:ext>
            </a:extLst>
          </p:cNvPr>
          <p:cNvSpPr txBox="1"/>
          <p:nvPr/>
        </p:nvSpPr>
        <p:spPr>
          <a:xfrm>
            <a:off x="2247165" y="2619332"/>
            <a:ext cx="9637095"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5S: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تنظيم مكان العمل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(Sort, Set in Order, Shine, Standardize, Sustain).</a:t>
            </a:r>
          </a:p>
        </p:txBody>
      </p:sp>
      <p:sp>
        <p:nvSpPr>
          <p:cNvPr id="3" name="TextBox 2">
            <a:extLst>
              <a:ext uri="{FF2B5EF4-FFF2-40B4-BE49-F238E27FC236}">
                <a16:creationId xmlns:a16="http://schemas.microsoft.com/office/drawing/2014/main" id="{D5DC9F18-2B40-2246-EF40-48450512CB50}"/>
              </a:ext>
            </a:extLst>
          </p:cNvPr>
          <p:cNvSpPr txBox="1"/>
          <p:nvPr/>
        </p:nvSpPr>
        <p:spPr>
          <a:xfrm>
            <a:off x="5772218" y="3557795"/>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Kaizen: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التحسين المستمر من خلال تغييرات صغيرة ومتكررة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5" name="TextBox 4">
            <a:extLst>
              <a:ext uri="{FF2B5EF4-FFF2-40B4-BE49-F238E27FC236}">
                <a16:creationId xmlns:a16="http://schemas.microsoft.com/office/drawing/2014/main" id="{58BDA5B2-EED3-E326-6340-FD471C45CE77}"/>
              </a:ext>
            </a:extLst>
          </p:cNvPr>
          <p:cNvSpPr txBox="1"/>
          <p:nvPr/>
        </p:nvSpPr>
        <p:spPr>
          <a:xfrm>
            <a:off x="5772218" y="4310814"/>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Kanban: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نظام لتسهيل إدارة التدفق والإنتاج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8" name="TextBox 7">
            <a:extLst>
              <a:ext uri="{FF2B5EF4-FFF2-40B4-BE49-F238E27FC236}">
                <a16:creationId xmlns:a16="http://schemas.microsoft.com/office/drawing/2014/main" id="{0F212473-70C3-FE83-8A54-26634E669542}"/>
              </a:ext>
            </a:extLst>
          </p:cNvPr>
          <p:cNvSpPr txBox="1"/>
          <p:nvPr/>
        </p:nvSpPr>
        <p:spPr>
          <a:xfrm>
            <a:off x="3321873" y="5183903"/>
            <a:ext cx="856238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Value Stream Mapping: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أداة لتحليل تدفق القيمة وتحديد الهدر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0" name="Picture 9" descr="A group of people standing around a computer screen&#10;&#10;Description automatically generated">
            <a:extLst>
              <a:ext uri="{FF2B5EF4-FFF2-40B4-BE49-F238E27FC236}">
                <a16:creationId xmlns:a16="http://schemas.microsoft.com/office/drawing/2014/main" id="{32F0F551-C579-D8B4-D611-17CB3A3EBB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456" y="3388129"/>
            <a:ext cx="3644334" cy="3469871"/>
          </a:xfrm>
          <a:prstGeom prst="rect">
            <a:avLst/>
          </a:prstGeom>
        </p:spPr>
      </p:pic>
    </p:spTree>
    <p:extLst>
      <p:ext uri="{BB962C8B-B14F-4D97-AF65-F5344CB8AC3E}">
        <p14:creationId xmlns:p14="http://schemas.microsoft.com/office/powerpoint/2010/main" val="4226141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a:t>
              </a:r>
            </a:p>
          </p:txBody>
        </p:sp>
      </p:grpSp>
      <p:sp>
        <p:nvSpPr>
          <p:cNvPr id="2" name="TextBox 1">
            <a:extLst>
              <a:ext uri="{FF2B5EF4-FFF2-40B4-BE49-F238E27FC236}">
                <a16:creationId xmlns:a16="http://schemas.microsoft.com/office/drawing/2014/main" id="{AC8469AF-64DB-3B4D-B8BD-38D2BA149307}"/>
              </a:ext>
            </a:extLst>
          </p:cNvPr>
          <p:cNvSpPr txBox="1"/>
          <p:nvPr/>
        </p:nvSpPr>
        <p:spPr>
          <a:xfrm>
            <a:off x="2022315" y="2710204"/>
            <a:ext cx="9637095"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الكفاءة وتقليل التكلفة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 name="TextBox 2">
            <a:extLst>
              <a:ext uri="{FF2B5EF4-FFF2-40B4-BE49-F238E27FC236}">
                <a16:creationId xmlns:a16="http://schemas.microsoft.com/office/drawing/2014/main" id="{D5DC9F18-2B40-2246-EF40-48450512CB50}"/>
              </a:ext>
            </a:extLst>
          </p:cNvPr>
          <p:cNvSpPr txBox="1"/>
          <p:nvPr/>
        </p:nvSpPr>
        <p:spPr>
          <a:xfrm>
            <a:off x="5547368" y="3648667"/>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جودة المنتجات والخدمات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5" name="TextBox 4">
            <a:extLst>
              <a:ext uri="{FF2B5EF4-FFF2-40B4-BE49-F238E27FC236}">
                <a16:creationId xmlns:a16="http://schemas.microsoft.com/office/drawing/2014/main" id="{58BDA5B2-EED3-E326-6340-FD471C45CE77}"/>
              </a:ext>
            </a:extLst>
          </p:cNvPr>
          <p:cNvSpPr txBox="1"/>
          <p:nvPr/>
        </p:nvSpPr>
        <p:spPr>
          <a:xfrm>
            <a:off x="5547368" y="4495344"/>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زيادة رضا العملاء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8" name="TextBox 7">
            <a:extLst>
              <a:ext uri="{FF2B5EF4-FFF2-40B4-BE49-F238E27FC236}">
                <a16:creationId xmlns:a16="http://schemas.microsoft.com/office/drawing/2014/main" id="{0F212473-70C3-FE83-8A54-26634E669542}"/>
              </a:ext>
            </a:extLst>
          </p:cNvPr>
          <p:cNvSpPr txBox="1"/>
          <p:nvPr/>
        </p:nvSpPr>
        <p:spPr>
          <a:xfrm>
            <a:off x="3097023" y="5368433"/>
            <a:ext cx="8562387"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تقليل الوقت اللازم لتقديم المنتج أو الخدمة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0" name="Picture 9" descr="A person sitting on a ball with a megaphone&#10;&#10;Description automatically generated">
            <a:extLst>
              <a:ext uri="{FF2B5EF4-FFF2-40B4-BE49-F238E27FC236}">
                <a16:creationId xmlns:a16="http://schemas.microsoft.com/office/drawing/2014/main" id="{1A43ECB6-009A-2550-3682-D15A55839B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372" y="2031979"/>
            <a:ext cx="5184627" cy="3936618"/>
          </a:xfrm>
          <a:prstGeom prst="rect">
            <a:avLst/>
          </a:prstGeom>
        </p:spPr>
      </p:pic>
    </p:spTree>
    <p:extLst>
      <p:ext uri="{BB962C8B-B14F-4D97-AF65-F5344CB8AC3E}">
        <p14:creationId xmlns:p14="http://schemas.microsoft.com/office/powerpoint/2010/main" val="13548667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8"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Six Sigma</a:t>
              </a:r>
            </a:p>
          </p:txBody>
        </p:sp>
      </p:grpSp>
      <p:sp>
        <p:nvSpPr>
          <p:cNvPr id="2" name="TextBox 1">
            <a:extLst>
              <a:ext uri="{FF2B5EF4-FFF2-40B4-BE49-F238E27FC236}">
                <a16:creationId xmlns:a16="http://schemas.microsoft.com/office/drawing/2014/main" id="{AC8469AF-64DB-3B4D-B8BD-38D2BA149307}"/>
              </a:ext>
            </a:extLst>
          </p:cNvPr>
          <p:cNvSpPr txBox="1"/>
          <p:nvPr/>
        </p:nvSpPr>
        <p:spPr>
          <a:xfrm>
            <a:off x="466247" y="2434389"/>
            <a:ext cx="1142092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Six Sigma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هي منهجية لإدارة الجودة تهدف إلى تقليل الأخطاء والانحرافات في العمليات لتحقيق الكمال أو ما يقرب منه</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3" name="TextBox 2">
            <a:extLst>
              <a:ext uri="{FF2B5EF4-FFF2-40B4-BE49-F238E27FC236}">
                <a16:creationId xmlns:a16="http://schemas.microsoft.com/office/drawing/2014/main" id="{D5DC9F18-2B40-2246-EF40-48450512CB50}"/>
              </a:ext>
            </a:extLst>
          </p:cNvPr>
          <p:cNvSpPr txBox="1"/>
          <p:nvPr/>
        </p:nvSpPr>
        <p:spPr>
          <a:xfrm>
            <a:off x="5775132" y="3105220"/>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تركز على تحسين العمليات باستخدام أدوات تحليلية وإحصائية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5" name="TextBox 4">
            <a:extLst>
              <a:ext uri="{FF2B5EF4-FFF2-40B4-BE49-F238E27FC236}">
                <a16:creationId xmlns:a16="http://schemas.microsoft.com/office/drawing/2014/main" id="{58BDA5B2-EED3-E326-6340-FD471C45CE77}"/>
              </a:ext>
            </a:extLst>
          </p:cNvPr>
          <p:cNvSpPr txBox="1"/>
          <p:nvPr/>
        </p:nvSpPr>
        <p:spPr>
          <a:xfrm>
            <a:off x="5775132" y="3776051"/>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EG"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أهداف  </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Six Sigma:</a:t>
            </a:r>
          </a:p>
        </p:txBody>
      </p:sp>
      <p:sp>
        <p:nvSpPr>
          <p:cNvPr id="8" name="TextBox 7">
            <a:extLst>
              <a:ext uri="{FF2B5EF4-FFF2-40B4-BE49-F238E27FC236}">
                <a16:creationId xmlns:a16="http://schemas.microsoft.com/office/drawing/2014/main" id="{0F212473-70C3-FE83-8A54-26634E669542}"/>
              </a:ext>
            </a:extLst>
          </p:cNvPr>
          <p:cNvSpPr txBox="1"/>
          <p:nvPr/>
        </p:nvSpPr>
        <p:spPr>
          <a:xfrm>
            <a:off x="3324787" y="4446882"/>
            <a:ext cx="856238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تقليل الأخطاء والعيوب إلى حد أدنى (3.4 عيوب لكل مليون فرصة)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0" name="TextBox 9">
            <a:extLst>
              <a:ext uri="{FF2B5EF4-FFF2-40B4-BE49-F238E27FC236}">
                <a16:creationId xmlns:a16="http://schemas.microsoft.com/office/drawing/2014/main" id="{41E67D19-149D-8654-019F-48E488C308CF}"/>
              </a:ext>
            </a:extLst>
          </p:cNvPr>
          <p:cNvSpPr txBox="1"/>
          <p:nvPr/>
        </p:nvSpPr>
        <p:spPr>
          <a:xfrm>
            <a:off x="3324787" y="5117713"/>
            <a:ext cx="856238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جودة العمليات والمنتجات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1" name="TextBox 10">
            <a:extLst>
              <a:ext uri="{FF2B5EF4-FFF2-40B4-BE49-F238E27FC236}">
                <a16:creationId xmlns:a16="http://schemas.microsoft.com/office/drawing/2014/main" id="{EFBB1228-C1C6-8450-B5F4-B23975AD7627}"/>
              </a:ext>
            </a:extLst>
          </p:cNvPr>
          <p:cNvSpPr txBox="1"/>
          <p:nvPr/>
        </p:nvSpPr>
        <p:spPr>
          <a:xfrm>
            <a:off x="3324787" y="5788545"/>
            <a:ext cx="856238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زيادة الكفاءة العامة وتقليل التكاليف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pic>
        <p:nvPicPr>
          <p:cNvPr id="13" name="Picture 12" descr="A group of people standing around a graph&#10;&#10;Description automatically generated">
            <a:extLst>
              <a:ext uri="{FF2B5EF4-FFF2-40B4-BE49-F238E27FC236}">
                <a16:creationId xmlns:a16="http://schemas.microsoft.com/office/drawing/2014/main" id="{B58A829E-E9A8-68BE-A960-6C2DD3F987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619" y="3429000"/>
            <a:ext cx="4007616" cy="2988191"/>
          </a:xfrm>
          <a:prstGeom prst="rect">
            <a:avLst/>
          </a:prstGeom>
        </p:spPr>
      </p:pic>
    </p:spTree>
    <p:extLst>
      <p:ext uri="{BB962C8B-B14F-4D97-AF65-F5344CB8AC3E}">
        <p14:creationId xmlns:p14="http://schemas.microsoft.com/office/powerpoint/2010/main" val="1920615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8"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2679A796-F37B-A8F3-8237-E88B36DBB3E3}"/>
              </a:ext>
            </a:extLst>
          </p:cNvPr>
          <p:cNvGrpSpPr/>
          <p:nvPr/>
        </p:nvGrpSpPr>
        <p:grpSpPr>
          <a:xfrm>
            <a:off x="4589480" y="3679776"/>
            <a:ext cx="3416073" cy="608746"/>
            <a:chOff x="2036290" y="892676"/>
            <a:chExt cx="4259941" cy="759124"/>
          </a:xfrm>
        </p:grpSpPr>
        <p:grpSp>
          <p:nvGrpSpPr>
            <p:cNvPr id="17" name="Group 16">
              <a:extLst>
                <a:ext uri="{FF2B5EF4-FFF2-40B4-BE49-F238E27FC236}">
                  <a16:creationId xmlns:a16="http://schemas.microsoft.com/office/drawing/2014/main" id="{BD65EDD3-1729-3C96-1C00-82BC96B8C864}"/>
                </a:ext>
              </a:extLst>
            </p:cNvPr>
            <p:cNvGrpSpPr/>
            <p:nvPr/>
          </p:nvGrpSpPr>
          <p:grpSpPr>
            <a:xfrm>
              <a:off x="2036290" y="892676"/>
              <a:ext cx="4259941" cy="759124"/>
              <a:chOff x="6407873" y="3219525"/>
              <a:chExt cx="4259941" cy="759124"/>
            </a:xfrm>
          </p:grpSpPr>
          <p:grpSp>
            <p:nvGrpSpPr>
              <p:cNvPr id="19" name="Group 18">
                <a:extLst>
                  <a:ext uri="{FF2B5EF4-FFF2-40B4-BE49-F238E27FC236}">
                    <a16:creationId xmlns:a16="http://schemas.microsoft.com/office/drawing/2014/main" id="{DB790278-D4E8-78D9-ECC5-94ED0B12F8C2}"/>
                  </a:ext>
                </a:extLst>
              </p:cNvPr>
              <p:cNvGrpSpPr/>
              <p:nvPr/>
            </p:nvGrpSpPr>
            <p:grpSpPr>
              <a:xfrm flipH="1">
                <a:off x="6407873" y="3219525"/>
                <a:ext cx="4259941" cy="759124"/>
                <a:chOff x="7660476" y="2680905"/>
                <a:chExt cx="4259941" cy="759124"/>
              </a:xfrm>
            </p:grpSpPr>
            <p:sp>
              <p:nvSpPr>
                <p:cNvPr id="27" name="Freeform: Shape 26">
                  <a:extLst>
                    <a:ext uri="{FF2B5EF4-FFF2-40B4-BE49-F238E27FC236}">
                      <a16:creationId xmlns:a16="http://schemas.microsoft.com/office/drawing/2014/main" id="{02870307-2357-E489-5FAE-1F49CD555D8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608E9002-5B57-90D2-E4AD-A130A2FD989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6AD686BE-7162-4C05-F787-B96D5108DFC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26" name="TextBox 31">
                <a:extLst>
                  <a:ext uri="{FF2B5EF4-FFF2-40B4-BE49-F238E27FC236}">
                    <a16:creationId xmlns:a16="http://schemas.microsoft.com/office/drawing/2014/main" id="{B368D26F-5C05-7620-9C59-3B206C0FF269}"/>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06</a:t>
                </a:r>
              </a:p>
            </p:txBody>
          </p:sp>
        </p:grpSp>
        <p:sp>
          <p:nvSpPr>
            <p:cNvPr id="18" name="TextBox 17">
              <a:extLst>
                <a:ext uri="{FF2B5EF4-FFF2-40B4-BE49-F238E27FC236}">
                  <a16:creationId xmlns:a16="http://schemas.microsoft.com/office/drawing/2014/main" id="{1288D13E-61F0-46B4-98F3-DEE96DDD12E1}"/>
                </a:ext>
              </a:extLst>
            </p:cNvPr>
            <p:cNvSpPr txBox="1"/>
            <p:nvPr/>
          </p:nvSpPr>
          <p:spPr>
            <a:xfrm>
              <a:off x="2162396" y="1002322"/>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767EAA65-9F89-0216-A193-0BE7BCEC607A}"/>
              </a:ext>
            </a:extLst>
          </p:cNvPr>
          <p:cNvGrpSpPr/>
          <p:nvPr/>
        </p:nvGrpSpPr>
        <p:grpSpPr>
          <a:xfrm>
            <a:off x="4589480" y="4563771"/>
            <a:ext cx="3416073" cy="608746"/>
            <a:chOff x="2036290" y="2095175"/>
            <a:chExt cx="4259941" cy="759124"/>
          </a:xfrm>
        </p:grpSpPr>
        <p:grpSp>
          <p:nvGrpSpPr>
            <p:cNvPr id="31" name="Group 30">
              <a:extLst>
                <a:ext uri="{FF2B5EF4-FFF2-40B4-BE49-F238E27FC236}">
                  <a16:creationId xmlns:a16="http://schemas.microsoft.com/office/drawing/2014/main" id="{EBACB7F5-A6F5-A89C-B7FE-9D3C3F5FF0F0}"/>
                </a:ext>
              </a:extLst>
            </p:cNvPr>
            <p:cNvGrpSpPr/>
            <p:nvPr/>
          </p:nvGrpSpPr>
          <p:grpSpPr>
            <a:xfrm>
              <a:off x="2036290" y="2095175"/>
              <a:ext cx="4259941" cy="759124"/>
              <a:chOff x="6407873" y="5626333"/>
              <a:chExt cx="4259941" cy="759124"/>
            </a:xfrm>
          </p:grpSpPr>
          <p:grpSp>
            <p:nvGrpSpPr>
              <p:cNvPr id="33" name="Group 32">
                <a:extLst>
                  <a:ext uri="{FF2B5EF4-FFF2-40B4-BE49-F238E27FC236}">
                    <a16:creationId xmlns:a16="http://schemas.microsoft.com/office/drawing/2014/main" id="{8CA8129F-AEB4-88FD-6FE1-6AD062372E46}"/>
                  </a:ext>
                </a:extLst>
              </p:cNvPr>
              <p:cNvGrpSpPr/>
              <p:nvPr/>
            </p:nvGrpSpPr>
            <p:grpSpPr>
              <a:xfrm flipH="1">
                <a:off x="6407873" y="5626333"/>
                <a:ext cx="4259941" cy="759124"/>
                <a:chOff x="7660476" y="2680905"/>
                <a:chExt cx="4259941" cy="759124"/>
              </a:xfrm>
            </p:grpSpPr>
            <p:sp>
              <p:nvSpPr>
                <p:cNvPr id="35" name="Freeform: Shape 34">
                  <a:extLst>
                    <a:ext uri="{FF2B5EF4-FFF2-40B4-BE49-F238E27FC236}">
                      <a16:creationId xmlns:a16="http://schemas.microsoft.com/office/drawing/2014/main" id="{067BA648-ADAC-CCAB-0640-8729EDAACAD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95CFC6AB-2900-7E29-9D31-1CCCADEA321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9ACCCE"/>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CF35093C-B50A-DB86-0113-99A48700BA2F}"/>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F9647858-B7A1-FC0B-7330-4162EF3732B7}"/>
                  </a:ext>
                </a:extLst>
              </p:cNvPr>
              <p:cNvSpPr txBox="1"/>
              <p:nvPr/>
            </p:nvSpPr>
            <p:spPr>
              <a:xfrm>
                <a:off x="9869585" y="584431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07</a:t>
                </a:r>
              </a:p>
            </p:txBody>
          </p:sp>
        </p:grpSp>
        <p:sp>
          <p:nvSpPr>
            <p:cNvPr id="32" name="TextBox 31">
              <a:extLst>
                <a:ext uri="{FF2B5EF4-FFF2-40B4-BE49-F238E27FC236}">
                  <a16:creationId xmlns:a16="http://schemas.microsoft.com/office/drawing/2014/main" id="{EF57D185-A098-568D-18B5-A4761BBD7AB2}"/>
                </a:ext>
              </a:extLst>
            </p:cNvPr>
            <p:cNvSpPr txBox="1"/>
            <p:nvPr/>
          </p:nvSpPr>
          <p:spPr>
            <a:xfrm>
              <a:off x="2186687" y="2182557"/>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العلاقة بالخطط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DBE512E7-D5D6-B6B0-FD65-0269F27EC042}"/>
              </a:ext>
            </a:extLst>
          </p:cNvPr>
          <p:cNvGrpSpPr/>
          <p:nvPr/>
        </p:nvGrpSpPr>
        <p:grpSpPr>
          <a:xfrm>
            <a:off x="3863618" y="2598603"/>
            <a:ext cx="4626186" cy="805924"/>
            <a:chOff x="6310274" y="5626333"/>
            <a:chExt cx="4357540" cy="759124"/>
          </a:xfrm>
        </p:grpSpPr>
        <p:grpSp>
          <p:nvGrpSpPr>
            <p:cNvPr id="39" name="Group 38">
              <a:extLst>
                <a:ext uri="{FF2B5EF4-FFF2-40B4-BE49-F238E27FC236}">
                  <a16:creationId xmlns:a16="http://schemas.microsoft.com/office/drawing/2014/main" id="{10705F12-4B06-CF13-91C9-1F4D2F4AF282}"/>
                </a:ext>
              </a:extLst>
            </p:cNvPr>
            <p:cNvGrpSpPr/>
            <p:nvPr/>
          </p:nvGrpSpPr>
          <p:grpSpPr>
            <a:xfrm>
              <a:off x="6407873" y="5626333"/>
              <a:ext cx="4259941" cy="759124"/>
              <a:chOff x="6407873" y="5626333"/>
              <a:chExt cx="4259941" cy="759124"/>
            </a:xfrm>
          </p:grpSpPr>
          <p:grpSp>
            <p:nvGrpSpPr>
              <p:cNvPr id="41" name="Group 40">
                <a:extLst>
                  <a:ext uri="{FF2B5EF4-FFF2-40B4-BE49-F238E27FC236}">
                    <a16:creationId xmlns:a16="http://schemas.microsoft.com/office/drawing/2014/main" id="{D497487E-5973-5394-5462-69C7A450C732}"/>
                  </a:ext>
                </a:extLst>
              </p:cNvPr>
              <p:cNvGrpSpPr/>
              <p:nvPr/>
            </p:nvGrpSpPr>
            <p:grpSpPr>
              <a:xfrm flipH="1">
                <a:off x="6407873" y="5626333"/>
                <a:ext cx="4259941" cy="759124"/>
                <a:chOff x="7660476" y="2680905"/>
                <a:chExt cx="4259941" cy="759124"/>
              </a:xfrm>
            </p:grpSpPr>
            <p:sp>
              <p:nvSpPr>
                <p:cNvPr id="43" name="Freeform: Shape 42">
                  <a:extLst>
                    <a:ext uri="{FF2B5EF4-FFF2-40B4-BE49-F238E27FC236}">
                      <a16:creationId xmlns:a16="http://schemas.microsoft.com/office/drawing/2014/main" id="{16241B93-DB3F-F121-FCFC-43E876F3E5D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1474E254-1019-12E4-96A2-A22E18E9797F}"/>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168489"/>
                </a:solidFill>
                <a:ln w="1788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1A30BAFF-F0CB-1E0B-EF79-AF2262DA431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42" name="TextBox 31">
                <a:extLst>
                  <a:ext uri="{FF2B5EF4-FFF2-40B4-BE49-F238E27FC236}">
                    <a16:creationId xmlns:a16="http://schemas.microsoft.com/office/drawing/2014/main" id="{FFD36BB1-7621-BB08-80A3-32B26BBD36FD}"/>
                  </a:ext>
                </a:extLst>
              </p:cNvPr>
              <p:cNvSpPr txBox="1"/>
              <p:nvPr/>
            </p:nvSpPr>
            <p:spPr>
              <a:xfrm>
                <a:off x="9869585" y="5844312"/>
                <a:ext cx="586204" cy="402996"/>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solidFill>
                      <a:schemeClr val="bg1"/>
                    </a:solidFill>
                    <a:latin typeface="Arial" panose="020B0604020202020204" pitchFamily="34" charset="0"/>
                    <a:cs typeface="Arial" panose="020B0604020202020204" pitchFamily="34" charset="0"/>
                  </a:rPr>
                  <a:t>05</a:t>
                </a:r>
              </a:p>
            </p:txBody>
          </p:sp>
        </p:grpSp>
        <p:sp>
          <p:nvSpPr>
            <p:cNvPr id="40" name="TextBox 39">
              <a:extLst>
                <a:ext uri="{FF2B5EF4-FFF2-40B4-BE49-F238E27FC236}">
                  <a16:creationId xmlns:a16="http://schemas.microsoft.com/office/drawing/2014/main" id="{90C22DA3-43D0-016C-7B24-AD7E21B30A1C}"/>
                </a:ext>
              </a:extLst>
            </p:cNvPr>
            <p:cNvSpPr txBox="1"/>
            <p:nvPr/>
          </p:nvSpPr>
          <p:spPr>
            <a:xfrm>
              <a:off x="6310274" y="5765076"/>
              <a:ext cx="3470035" cy="538497"/>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المستوى الإداري</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TextBox 45">
            <a:extLst>
              <a:ext uri="{FF2B5EF4-FFF2-40B4-BE49-F238E27FC236}">
                <a16:creationId xmlns:a16="http://schemas.microsoft.com/office/drawing/2014/main" id="{84161B58-48B6-A478-6DC1-04EDCDD8799D}"/>
              </a:ext>
            </a:extLst>
          </p:cNvPr>
          <p:cNvSpPr txBox="1"/>
          <p:nvPr/>
        </p:nvSpPr>
        <p:spPr>
          <a:xfrm>
            <a:off x="8362504" y="4189675"/>
            <a:ext cx="3526790" cy="1154162"/>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يشرف عليه المستوى الإداري التنفيذي والفرق العاملة في الخطوط الأمامية.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EEB36249-2B85-A590-CE4A-D32C276EBEEE}"/>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id="{D60E8712-5FB0-94E3-FD04-B9402F0E75D9}"/>
              </a:ext>
            </a:extLst>
          </p:cNvPr>
          <p:cNvSpPr txBox="1"/>
          <p:nvPr/>
        </p:nvSpPr>
        <p:spPr>
          <a:xfrm>
            <a:off x="692439" y="4189675"/>
            <a:ext cx="2888031" cy="1154162"/>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يشرف عليه الإدارة العليا ومجلس الإدارة.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4B0B6065-7A29-A260-26E5-E3AC38340216}"/>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510699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مراحل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Six Sigma (DMAIC):</a:t>
              </a:r>
            </a:p>
          </p:txBody>
        </p:sp>
      </p:grpSp>
      <p:grpSp>
        <p:nvGrpSpPr>
          <p:cNvPr id="9" name="Group 8">
            <a:extLst>
              <a:ext uri="{FF2B5EF4-FFF2-40B4-BE49-F238E27FC236}">
                <a16:creationId xmlns:a16="http://schemas.microsoft.com/office/drawing/2014/main" id="{C89C6451-ECAD-7802-73DB-30AB5FE2BA5E}"/>
              </a:ext>
            </a:extLst>
          </p:cNvPr>
          <p:cNvGrpSpPr/>
          <p:nvPr/>
        </p:nvGrpSpPr>
        <p:grpSpPr>
          <a:xfrm>
            <a:off x="3240630" y="3224457"/>
            <a:ext cx="1542887" cy="1985008"/>
            <a:chOff x="1411237" y="3110583"/>
            <a:chExt cx="2280380" cy="2933831"/>
          </a:xfrm>
        </p:grpSpPr>
        <p:grpSp>
          <p:nvGrpSpPr>
            <p:cNvPr id="12" name="Group 11">
              <a:extLst>
                <a:ext uri="{FF2B5EF4-FFF2-40B4-BE49-F238E27FC236}">
                  <a16:creationId xmlns:a16="http://schemas.microsoft.com/office/drawing/2014/main" id="{CEE53120-3D77-E11D-8FDD-8191A3B22E53}"/>
                </a:ext>
              </a:extLst>
            </p:cNvPr>
            <p:cNvGrpSpPr/>
            <p:nvPr/>
          </p:nvGrpSpPr>
          <p:grpSpPr>
            <a:xfrm>
              <a:off x="1584742" y="3110583"/>
              <a:ext cx="2106875" cy="2058956"/>
              <a:chOff x="1575836" y="2501899"/>
              <a:chExt cx="2106875" cy="2058956"/>
            </a:xfrm>
          </p:grpSpPr>
          <p:sp>
            <p:nvSpPr>
              <p:cNvPr id="15" name="Teardrop 14">
                <a:extLst>
                  <a:ext uri="{FF2B5EF4-FFF2-40B4-BE49-F238E27FC236}">
                    <a16:creationId xmlns:a16="http://schemas.microsoft.com/office/drawing/2014/main" id="{9EE0886A-611A-7DD9-240B-84E15387C0A8}"/>
                  </a:ext>
                </a:extLst>
              </p:cNvPr>
              <p:cNvSpPr/>
              <p:nvPr/>
            </p:nvSpPr>
            <p:spPr>
              <a:xfrm rot="13500000">
                <a:off x="1575836" y="2501899"/>
                <a:ext cx="2058956" cy="2058956"/>
              </a:xfrm>
              <a:prstGeom prst="teardrop">
                <a:avLst>
                  <a:gd name="adj" fmla="val 119190"/>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D63DBEAF-94B5-0DD5-6924-D50C1A8D7D68}"/>
                  </a:ext>
                </a:extLst>
              </p:cNvPr>
              <p:cNvSpPr/>
              <p:nvPr/>
            </p:nvSpPr>
            <p:spPr>
              <a:xfrm rot="13500000">
                <a:off x="1855129" y="2617586"/>
                <a:ext cx="1827582" cy="1827582"/>
              </a:xfrm>
              <a:custGeom>
                <a:avLst/>
                <a:gdLst>
                  <a:gd name="connsiteX0" fmla="*/ 1757429 w 1827582"/>
                  <a:gd name="connsiteY0" fmla="*/ 1526055 h 1827582"/>
                  <a:gd name="connsiteX1" fmla="*/ 1029478 w 1827582"/>
                  <a:gd name="connsiteY1" fmla="*/ 1827582 h 1827582"/>
                  <a:gd name="connsiteX2" fmla="*/ 0 w 1827582"/>
                  <a:gd name="connsiteY2" fmla="*/ 798104 h 1827582"/>
                  <a:gd name="connsiteX3" fmla="*/ 374635 w 1827582"/>
                  <a:gd name="connsiteY3" fmla="*/ 3709 h 1827582"/>
                  <a:gd name="connsiteX4" fmla="*/ 379594 w 1827582"/>
                  <a:gd name="connsiteY4" fmla="*/ 0 h 1827582"/>
                  <a:gd name="connsiteX5" fmla="*/ 324038 w 1827582"/>
                  <a:gd name="connsiteY5" fmla="*/ 74294 h 1827582"/>
                  <a:gd name="connsiteX6" fmla="*/ 148219 w 1827582"/>
                  <a:gd name="connsiteY6" fmla="*/ 649884 h 1827582"/>
                  <a:gd name="connsiteX7" fmla="*/ 1177697 w 1827582"/>
                  <a:gd name="connsiteY7" fmla="*/ 1679362 h 1827582"/>
                  <a:gd name="connsiteX8" fmla="*/ 1753288 w 1827582"/>
                  <a:gd name="connsiteY8" fmla="*/ 1503544 h 1827582"/>
                  <a:gd name="connsiteX9" fmla="*/ 1827582 w 1827582"/>
                  <a:gd name="connsiteY9" fmla="*/ 1447988 h 1827582"/>
                  <a:gd name="connsiteX10" fmla="*/ 1823873 w 1827582"/>
                  <a:gd name="connsiteY10" fmla="*/ 1452947 h 1827582"/>
                  <a:gd name="connsiteX11" fmla="*/ 1757429 w 1827582"/>
                  <a:gd name="connsiteY11" fmla="*/ 1526055 h 182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582" h="1827582">
                    <a:moveTo>
                      <a:pt x="1757429" y="1526055"/>
                    </a:moveTo>
                    <a:cubicBezTo>
                      <a:pt x="1571130" y="1712354"/>
                      <a:pt x="1313760" y="1827582"/>
                      <a:pt x="1029478" y="1827582"/>
                    </a:cubicBezTo>
                    <a:cubicBezTo>
                      <a:pt x="460913" y="1827582"/>
                      <a:pt x="0" y="1366669"/>
                      <a:pt x="0" y="798104"/>
                    </a:cubicBezTo>
                    <a:cubicBezTo>
                      <a:pt x="0" y="478286"/>
                      <a:pt x="145836" y="192530"/>
                      <a:pt x="374635" y="3709"/>
                    </a:cubicBezTo>
                    <a:lnTo>
                      <a:pt x="379594" y="0"/>
                    </a:lnTo>
                    <a:lnTo>
                      <a:pt x="324038" y="74294"/>
                    </a:lnTo>
                    <a:cubicBezTo>
                      <a:pt x="213036" y="238599"/>
                      <a:pt x="148219" y="436673"/>
                      <a:pt x="148219" y="649884"/>
                    </a:cubicBezTo>
                    <a:cubicBezTo>
                      <a:pt x="148219" y="1218449"/>
                      <a:pt x="609133" y="1679363"/>
                      <a:pt x="1177697" y="1679362"/>
                    </a:cubicBezTo>
                    <a:cubicBezTo>
                      <a:pt x="1390909" y="1679362"/>
                      <a:pt x="1588983" y="1614546"/>
                      <a:pt x="1753288" y="1503544"/>
                    </a:cubicBezTo>
                    <a:lnTo>
                      <a:pt x="1827582" y="1447988"/>
                    </a:lnTo>
                    <a:lnTo>
                      <a:pt x="1823873" y="1452947"/>
                    </a:lnTo>
                    <a:cubicBezTo>
                      <a:pt x="1802893" y="1478370"/>
                      <a:pt x="1780716" y="1502768"/>
                      <a:pt x="1757429" y="1526055"/>
                    </a:cubicBezTo>
                    <a:close/>
                  </a:path>
                </a:pathLst>
              </a:custGeom>
              <a:solidFill>
                <a:srgbClr val="16848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a:extLst>
                <a:ext uri="{FF2B5EF4-FFF2-40B4-BE49-F238E27FC236}">
                  <a16:creationId xmlns:a16="http://schemas.microsoft.com/office/drawing/2014/main" id="{9DD89F2C-C656-F673-80DF-FAF1E83BD466}"/>
                </a:ext>
              </a:extLst>
            </p:cNvPr>
            <p:cNvSpPr txBox="1"/>
            <p:nvPr/>
          </p:nvSpPr>
          <p:spPr>
            <a:xfrm>
              <a:off x="1457739" y="5452486"/>
              <a:ext cx="1765809" cy="591928"/>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التحكم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C2A74AFF-31E8-7387-E424-DEEFEC0E64C0}"/>
                </a:ext>
              </a:extLst>
            </p:cNvPr>
            <p:cNvSpPr txBox="1"/>
            <p:nvPr/>
          </p:nvSpPr>
          <p:spPr>
            <a:xfrm>
              <a:off x="1411237" y="3600108"/>
              <a:ext cx="1689520" cy="1228209"/>
            </a:xfrm>
            <a:prstGeom prst="rect">
              <a:avLst/>
            </a:prstGeom>
            <a:noFill/>
          </p:spPr>
          <p:txBody>
            <a:bodyPr wrap="square">
              <a:spAutoFit/>
            </a:bodyPr>
            <a:lstStyle/>
            <a:p>
              <a:pPr algn="ctr"/>
              <a:r>
                <a:rPr lang="en-US" sz="4800" dirty="0">
                  <a:solidFill>
                    <a:schemeClr val="bg1"/>
                  </a:solidFill>
                </a:rPr>
                <a:t>05</a:t>
              </a:r>
            </a:p>
          </p:txBody>
        </p:sp>
      </p:grpSp>
      <p:grpSp>
        <p:nvGrpSpPr>
          <p:cNvPr id="17" name="Group 16">
            <a:extLst>
              <a:ext uri="{FF2B5EF4-FFF2-40B4-BE49-F238E27FC236}">
                <a16:creationId xmlns:a16="http://schemas.microsoft.com/office/drawing/2014/main" id="{80DE5EAF-6864-4607-2798-479B73285F10}"/>
              </a:ext>
            </a:extLst>
          </p:cNvPr>
          <p:cNvGrpSpPr/>
          <p:nvPr/>
        </p:nvGrpSpPr>
        <p:grpSpPr>
          <a:xfrm>
            <a:off x="4581030" y="2423515"/>
            <a:ext cx="1516728" cy="2194016"/>
            <a:chOff x="3392341" y="1926794"/>
            <a:chExt cx="2241716" cy="3242745"/>
          </a:xfrm>
        </p:grpSpPr>
        <p:grpSp>
          <p:nvGrpSpPr>
            <p:cNvPr id="18" name="Group 17">
              <a:extLst>
                <a:ext uri="{FF2B5EF4-FFF2-40B4-BE49-F238E27FC236}">
                  <a16:creationId xmlns:a16="http://schemas.microsoft.com/office/drawing/2014/main" id="{851A94F0-E649-FEE0-16B5-1A47F1B9F83C}"/>
                </a:ext>
              </a:extLst>
            </p:cNvPr>
            <p:cNvGrpSpPr/>
            <p:nvPr/>
          </p:nvGrpSpPr>
          <p:grpSpPr>
            <a:xfrm>
              <a:off x="3527182" y="3110583"/>
              <a:ext cx="2106875" cy="2058956"/>
              <a:chOff x="1575836" y="2501899"/>
              <a:chExt cx="2106875" cy="2058956"/>
            </a:xfrm>
          </p:grpSpPr>
          <p:sp>
            <p:nvSpPr>
              <p:cNvPr id="30" name="Teardrop 29">
                <a:extLst>
                  <a:ext uri="{FF2B5EF4-FFF2-40B4-BE49-F238E27FC236}">
                    <a16:creationId xmlns:a16="http://schemas.microsoft.com/office/drawing/2014/main" id="{3BA95F7F-46E9-537A-7F6B-57CBEB5AB483}"/>
                  </a:ext>
                </a:extLst>
              </p:cNvPr>
              <p:cNvSpPr/>
              <p:nvPr/>
            </p:nvSpPr>
            <p:spPr>
              <a:xfrm rot="13500000">
                <a:off x="1575836" y="2501899"/>
                <a:ext cx="2058956" cy="2058956"/>
              </a:xfrm>
              <a:prstGeom prst="teardrop">
                <a:avLst>
                  <a:gd name="adj" fmla="val 119190"/>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Shape 30">
                <a:extLst>
                  <a:ext uri="{FF2B5EF4-FFF2-40B4-BE49-F238E27FC236}">
                    <a16:creationId xmlns:a16="http://schemas.microsoft.com/office/drawing/2014/main" id="{D597BFCF-C54E-87A1-0D16-BE9FD1919896}"/>
                  </a:ext>
                </a:extLst>
              </p:cNvPr>
              <p:cNvSpPr/>
              <p:nvPr/>
            </p:nvSpPr>
            <p:spPr>
              <a:xfrm rot="13500000">
                <a:off x="1855129" y="2617586"/>
                <a:ext cx="1827582" cy="1827582"/>
              </a:xfrm>
              <a:custGeom>
                <a:avLst/>
                <a:gdLst>
                  <a:gd name="connsiteX0" fmla="*/ 1757429 w 1827582"/>
                  <a:gd name="connsiteY0" fmla="*/ 1526055 h 1827582"/>
                  <a:gd name="connsiteX1" fmla="*/ 1029478 w 1827582"/>
                  <a:gd name="connsiteY1" fmla="*/ 1827582 h 1827582"/>
                  <a:gd name="connsiteX2" fmla="*/ 0 w 1827582"/>
                  <a:gd name="connsiteY2" fmla="*/ 798104 h 1827582"/>
                  <a:gd name="connsiteX3" fmla="*/ 374635 w 1827582"/>
                  <a:gd name="connsiteY3" fmla="*/ 3709 h 1827582"/>
                  <a:gd name="connsiteX4" fmla="*/ 379594 w 1827582"/>
                  <a:gd name="connsiteY4" fmla="*/ 0 h 1827582"/>
                  <a:gd name="connsiteX5" fmla="*/ 324038 w 1827582"/>
                  <a:gd name="connsiteY5" fmla="*/ 74294 h 1827582"/>
                  <a:gd name="connsiteX6" fmla="*/ 148219 w 1827582"/>
                  <a:gd name="connsiteY6" fmla="*/ 649884 h 1827582"/>
                  <a:gd name="connsiteX7" fmla="*/ 1177697 w 1827582"/>
                  <a:gd name="connsiteY7" fmla="*/ 1679362 h 1827582"/>
                  <a:gd name="connsiteX8" fmla="*/ 1753288 w 1827582"/>
                  <a:gd name="connsiteY8" fmla="*/ 1503544 h 1827582"/>
                  <a:gd name="connsiteX9" fmla="*/ 1827582 w 1827582"/>
                  <a:gd name="connsiteY9" fmla="*/ 1447988 h 1827582"/>
                  <a:gd name="connsiteX10" fmla="*/ 1823873 w 1827582"/>
                  <a:gd name="connsiteY10" fmla="*/ 1452947 h 1827582"/>
                  <a:gd name="connsiteX11" fmla="*/ 1757429 w 1827582"/>
                  <a:gd name="connsiteY11" fmla="*/ 1526055 h 182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582" h="1827582">
                    <a:moveTo>
                      <a:pt x="1757429" y="1526055"/>
                    </a:moveTo>
                    <a:cubicBezTo>
                      <a:pt x="1571130" y="1712354"/>
                      <a:pt x="1313760" y="1827582"/>
                      <a:pt x="1029478" y="1827582"/>
                    </a:cubicBezTo>
                    <a:cubicBezTo>
                      <a:pt x="460913" y="1827582"/>
                      <a:pt x="0" y="1366669"/>
                      <a:pt x="0" y="798104"/>
                    </a:cubicBezTo>
                    <a:cubicBezTo>
                      <a:pt x="0" y="478286"/>
                      <a:pt x="145836" y="192530"/>
                      <a:pt x="374635" y="3709"/>
                    </a:cubicBezTo>
                    <a:lnTo>
                      <a:pt x="379594" y="0"/>
                    </a:lnTo>
                    <a:lnTo>
                      <a:pt x="324038" y="74294"/>
                    </a:lnTo>
                    <a:cubicBezTo>
                      <a:pt x="213036" y="238599"/>
                      <a:pt x="148219" y="436673"/>
                      <a:pt x="148219" y="649884"/>
                    </a:cubicBezTo>
                    <a:cubicBezTo>
                      <a:pt x="148219" y="1218449"/>
                      <a:pt x="609133" y="1679363"/>
                      <a:pt x="1177697" y="1679362"/>
                    </a:cubicBezTo>
                    <a:cubicBezTo>
                      <a:pt x="1390909" y="1679362"/>
                      <a:pt x="1588983" y="1614546"/>
                      <a:pt x="1753288" y="1503544"/>
                    </a:cubicBezTo>
                    <a:lnTo>
                      <a:pt x="1827582" y="1447988"/>
                    </a:lnTo>
                    <a:lnTo>
                      <a:pt x="1823873" y="1452947"/>
                    </a:lnTo>
                    <a:cubicBezTo>
                      <a:pt x="1802893" y="1478370"/>
                      <a:pt x="1780716" y="1502768"/>
                      <a:pt x="1757429" y="1526055"/>
                    </a:cubicBezTo>
                    <a:close/>
                  </a:path>
                </a:pathLst>
              </a:custGeom>
              <a:solidFill>
                <a:srgbClr val="DFDFD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a:extLst>
                <a:ext uri="{FF2B5EF4-FFF2-40B4-BE49-F238E27FC236}">
                  <a16:creationId xmlns:a16="http://schemas.microsoft.com/office/drawing/2014/main" id="{AA93DE7B-4576-186A-FF67-413A259B7771}"/>
                </a:ext>
              </a:extLst>
            </p:cNvPr>
            <p:cNvSpPr txBox="1"/>
            <p:nvPr/>
          </p:nvSpPr>
          <p:spPr>
            <a:xfrm>
              <a:off x="3392341" y="1926794"/>
              <a:ext cx="2019446" cy="591928"/>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التحسين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F8079B02-F496-E19B-C6C1-35D7E4B7C6F1}"/>
                </a:ext>
              </a:extLst>
            </p:cNvPr>
            <p:cNvSpPr txBox="1"/>
            <p:nvPr/>
          </p:nvSpPr>
          <p:spPr>
            <a:xfrm>
              <a:off x="3453688" y="3382056"/>
              <a:ext cx="1436802" cy="1228210"/>
            </a:xfrm>
            <a:prstGeom prst="rect">
              <a:avLst/>
            </a:prstGeom>
            <a:noFill/>
          </p:spPr>
          <p:txBody>
            <a:bodyPr wrap="square">
              <a:spAutoFit/>
            </a:bodyPr>
            <a:lstStyle/>
            <a:p>
              <a:pPr algn="ctr"/>
              <a:r>
                <a:rPr lang="en-US" sz="4800" dirty="0">
                  <a:solidFill>
                    <a:schemeClr val="bg1"/>
                  </a:solidFill>
                </a:rPr>
                <a:t>04</a:t>
              </a:r>
            </a:p>
          </p:txBody>
        </p:sp>
      </p:grpSp>
      <p:grpSp>
        <p:nvGrpSpPr>
          <p:cNvPr id="32" name="Group 31">
            <a:extLst>
              <a:ext uri="{FF2B5EF4-FFF2-40B4-BE49-F238E27FC236}">
                <a16:creationId xmlns:a16="http://schemas.microsoft.com/office/drawing/2014/main" id="{4A4E8087-A711-A4BC-FE82-17C4B4A13A0E}"/>
              </a:ext>
            </a:extLst>
          </p:cNvPr>
          <p:cNvGrpSpPr/>
          <p:nvPr/>
        </p:nvGrpSpPr>
        <p:grpSpPr>
          <a:xfrm>
            <a:off x="5664965" y="3232289"/>
            <a:ext cx="1702895" cy="1847653"/>
            <a:chOff x="4994392" y="3122158"/>
            <a:chExt cx="2516871" cy="2730822"/>
          </a:xfrm>
        </p:grpSpPr>
        <p:grpSp>
          <p:nvGrpSpPr>
            <p:cNvPr id="33" name="Group 32">
              <a:extLst>
                <a:ext uri="{FF2B5EF4-FFF2-40B4-BE49-F238E27FC236}">
                  <a16:creationId xmlns:a16="http://schemas.microsoft.com/office/drawing/2014/main" id="{D16918B2-77D4-A5CF-C59B-1235BC997360}"/>
                </a:ext>
              </a:extLst>
            </p:cNvPr>
            <p:cNvGrpSpPr/>
            <p:nvPr/>
          </p:nvGrpSpPr>
          <p:grpSpPr>
            <a:xfrm>
              <a:off x="5404388" y="3122158"/>
              <a:ext cx="2106875" cy="2058956"/>
              <a:chOff x="1575836" y="2501899"/>
              <a:chExt cx="2106875" cy="2058956"/>
            </a:xfrm>
          </p:grpSpPr>
          <p:sp>
            <p:nvSpPr>
              <p:cNvPr id="36" name="Teardrop 35">
                <a:extLst>
                  <a:ext uri="{FF2B5EF4-FFF2-40B4-BE49-F238E27FC236}">
                    <a16:creationId xmlns:a16="http://schemas.microsoft.com/office/drawing/2014/main" id="{BD1F4389-E5FA-26D4-AC9E-1738D89487C7}"/>
                  </a:ext>
                </a:extLst>
              </p:cNvPr>
              <p:cNvSpPr/>
              <p:nvPr/>
            </p:nvSpPr>
            <p:spPr>
              <a:xfrm rot="13500000">
                <a:off x="1575836" y="2501899"/>
                <a:ext cx="2058956" cy="2058956"/>
              </a:xfrm>
              <a:prstGeom prst="teardrop">
                <a:avLst>
                  <a:gd name="adj" fmla="val 119190"/>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id="{E7B33016-5B77-5513-2448-B4C4D0ED60EB}"/>
                  </a:ext>
                </a:extLst>
              </p:cNvPr>
              <p:cNvSpPr/>
              <p:nvPr/>
            </p:nvSpPr>
            <p:spPr>
              <a:xfrm rot="13500000">
                <a:off x="1855129" y="2617586"/>
                <a:ext cx="1827582" cy="1827582"/>
              </a:xfrm>
              <a:custGeom>
                <a:avLst/>
                <a:gdLst>
                  <a:gd name="connsiteX0" fmla="*/ 1757429 w 1827582"/>
                  <a:gd name="connsiteY0" fmla="*/ 1526055 h 1827582"/>
                  <a:gd name="connsiteX1" fmla="*/ 1029478 w 1827582"/>
                  <a:gd name="connsiteY1" fmla="*/ 1827582 h 1827582"/>
                  <a:gd name="connsiteX2" fmla="*/ 0 w 1827582"/>
                  <a:gd name="connsiteY2" fmla="*/ 798104 h 1827582"/>
                  <a:gd name="connsiteX3" fmla="*/ 374635 w 1827582"/>
                  <a:gd name="connsiteY3" fmla="*/ 3709 h 1827582"/>
                  <a:gd name="connsiteX4" fmla="*/ 379594 w 1827582"/>
                  <a:gd name="connsiteY4" fmla="*/ 0 h 1827582"/>
                  <a:gd name="connsiteX5" fmla="*/ 324038 w 1827582"/>
                  <a:gd name="connsiteY5" fmla="*/ 74294 h 1827582"/>
                  <a:gd name="connsiteX6" fmla="*/ 148219 w 1827582"/>
                  <a:gd name="connsiteY6" fmla="*/ 649884 h 1827582"/>
                  <a:gd name="connsiteX7" fmla="*/ 1177697 w 1827582"/>
                  <a:gd name="connsiteY7" fmla="*/ 1679362 h 1827582"/>
                  <a:gd name="connsiteX8" fmla="*/ 1753288 w 1827582"/>
                  <a:gd name="connsiteY8" fmla="*/ 1503544 h 1827582"/>
                  <a:gd name="connsiteX9" fmla="*/ 1827582 w 1827582"/>
                  <a:gd name="connsiteY9" fmla="*/ 1447988 h 1827582"/>
                  <a:gd name="connsiteX10" fmla="*/ 1823873 w 1827582"/>
                  <a:gd name="connsiteY10" fmla="*/ 1452947 h 1827582"/>
                  <a:gd name="connsiteX11" fmla="*/ 1757429 w 1827582"/>
                  <a:gd name="connsiteY11" fmla="*/ 1526055 h 182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582" h="1827582">
                    <a:moveTo>
                      <a:pt x="1757429" y="1526055"/>
                    </a:moveTo>
                    <a:cubicBezTo>
                      <a:pt x="1571130" y="1712354"/>
                      <a:pt x="1313760" y="1827582"/>
                      <a:pt x="1029478" y="1827582"/>
                    </a:cubicBezTo>
                    <a:cubicBezTo>
                      <a:pt x="460913" y="1827582"/>
                      <a:pt x="0" y="1366669"/>
                      <a:pt x="0" y="798104"/>
                    </a:cubicBezTo>
                    <a:cubicBezTo>
                      <a:pt x="0" y="478286"/>
                      <a:pt x="145836" y="192530"/>
                      <a:pt x="374635" y="3709"/>
                    </a:cubicBezTo>
                    <a:lnTo>
                      <a:pt x="379594" y="0"/>
                    </a:lnTo>
                    <a:lnTo>
                      <a:pt x="324038" y="74294"/>
                    </a:lnTo>
                    <a:cubicBezTo>
                      <a:pt x="213036" y="238599"/>
                      <a:pt x="148219" y="436673"/>
                      <a:pt x="148219" y="649884"/>
                    </a:cubicBezTo>
                    <a:cubicBezTo>
                      <a:pt x="148219" y="1218449"/>
                      <a:pt x="609133" y="1679363"/>
                      <a:pt x="1177697" y="1679362"/>
                    </a:cubicBezTo>
                    <a:cubicBezTo>
                      <a:pt x="1390909" y="1679362"/>
                      <a:pt x="1588983" y="1614546"/>
                      <a:pt x="1753288" y="1503544"/>
                    </a:cubicBezTo>
                    <a:lnTo>
                      <a:pt x="1827582" y="1447988"/>
                    </a:lnTo>
                    <a:lnTo>
                      <a:pt x="1823873" y="1452947"/>
                    </a:lnTo>
                    <a:cubicBezTo>
                      <a:pt x="1802893" y="1478370"/>
                      <a:pt x="1780716" y="1502768"/>
                      <a:pt x="1757429" y="1526055"/>
                    </a:cubicBezTo>
                    <a:close/>
                  </a:path>
                </a:pathLst>
              </a:custGeom>
              <a:solidFill>
                <a:srgbClr val="16848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4" name="TextBox 33">
              <a:extLst>
                <a:ext uri="{FF2B5EF4-FFF2-40B4-BE49-F238E27FC236}">
                  <a16:creationId xmlns:a16="http://schemas.microsoft.com/office/drawing/2014/main" id="{62241926-9FF8-2ADD-F8F9-1A5F89C59512}"/>
                </a:ext>
              </a:extLst>
            </p:cNvPr>
            <p:cNvSpPr txBox="1"/>
            <p:nvPr/>
          </p:nvSpPr>
          <p:spPr>
            <a:xfrm>
              <a:off x="4994392" y="5452486"/>
              <a:ext cx="2238589" cy="400494"/>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التحليل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7DB2D1CB-FA43-21C4-BACF-A68F863B5C67}"/>
                </a:ext>
              </a:extLst>
            </p:cNvPr>
            <p:cNvSpPr txBox="1"/>
            <p:nvPr/>
          </p:nvSpPr>
          <p:spPr>
            <a:xfrm>
              <a:off x="5466851" y="3405125"/>
              <a:ext cx="1436802" cy="1228209"/>
            </a:xfrm>
            <a:prstGeom prst="rect">
              <a:avLst/>
            </a:prstGeom>
            <a:noFill/>
          </p:spPr>
          <p:txBody>
            <a:bodyPr wrap="square">
              <a:spAutoFit/>
            </a:bodyPr>
            <a:lstStyle/>
            <a:p>
              <a:pPr algn="ctr"/>
              <a:r>
                <a:rPr lang="en-US" sz="4800" dirty="0">
                  <a:solidFill>
                    <a:schemeClr val="bg1"/>
                  </a:solidFill>
                </a:rPr>
                <a:t>03</a:t>
              </a:r>
            </a:p>
          </p:txBody>
        </p:sp>
      </p:grpSp>
      <p:grpSp>
        <p:nvGrpSpPr>
          <p:cNvPr id="38" name="Group 37">
            <a:extLst>
              <a:ext uri="{FF2B5EF4-FFF2-40B4-BE49-F238E27FC236}">
                <a16:creationId xmlns:a16="http://schemas.microsoft.com/office/drawing/2014/main" id="{69C69D5D-FDDD-E745-A4A1-415DDCD0483C}"/>
              </a:ext>
            </a:extLst>
          </p:cNvPr>
          <p:cNvGrpSpPr/>
          <p:nvPr/>
        </p:nvGrpSpPr>
        <p:grpSpPr>
          <a:xfrm>
            <a:off x="6945425" y="2423515"/>
            <a:ext cx="1962289" cy="2201848"/>
            <a:chOff x="6886907" y="1926794"/>
            <a:chExt cx="2900254" cy="3254320"/>
          </a:xfrm>
        </p:grpSpPr>
        <p:grpSp>
          <p:nvGrpSpPr>
            <p:cNvPr id="39" name="Group 38">
              <a:extLst>
                <a:ext uri="{FF2B5EF4-FFF2-40B4-BE49-F238E27FC236}">
                  <a16:creationId xmlns:a16="http://schemas.microsoft.com/office/drawing/2014/main" id="{9E6AEEE0-5FD8-A258-FE7A-4B2EC343A441}"/>
                </a:ext>
              </a:extLst>
            </p:cNvPr>
            <p:cNvGrpSpPr/>
            <p:nvPr/>
          </p:nvGrpSpPr>
          <p:grpSpPr>
            <a:xfrm>
              <a:off x="7346828" y="3122158"/>
              <a:ext cx="2106875" cy="2058956"/>
              <a:chOff x="1575836" y="2501899"/>
              <a:chExt cx="2106875" cy="2058956"/>
            </a:xfrm>
          </p:grpSpPr>
          <p:sp>
            <p:nvSpPr>
              <p:cNvPr id="42" name="Teardrop 41">
                <a:extLst>
                  <a:ext uri="{FF2B5EF4-FFF2-40B4-BE49-F238E27FC236}">
                    <a16:creationId xmlns:a16="http://schemas.microsoft.com/office/drawing/2014/main" id="{14A05EE2-9404-76B1-D474-B621F0FB5094}"/>
                  </a:ext>
                </a:extLst>
              </p:cNvPr>
              <p:cNvSpPr/>
              <p:nvPr/>
            </p:nvSpPr>
            <p:spPr>
              <a:xfrm rot="13500000">
                <a:off x="1575836" y="2501899"/>
                <a:ext cx="2058956" cy="2058956"/>
              </a:xfrm>
              <a:prstGeom prst="teardrop">
                <a:avLst>
                  <a:gd name="adj" fmla="val 119190"/>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reeform: Shape 42">
                <a:extLst>
                  <a:ext uri="{FF2B5EF4-FFF2-40B4-BE49-F238E27FC236}">
                    <a16:creationId xmlns:a16="http://schemas.microsoft.com/office/drawing/2014/main" id="{522A77C7-8B8A-D1D2-8B02-C0BFBB491CB0}"/>
                  </a:ext>
                </a:extLst>
              </p:cNvPr>
              <p:cNvSpPr/>
              <p:nvPr/>
            </p:nvSpPr>
            <p:spPr>
              <a:xfrm rot="13500000">
                <a:off x="1855129" y="2617586"/>
                <a:ext cx="1827582" cy="1827582"/>
              </a:xfrm>
              <a:custGeom>
                <a:avLst/>
                <a:gdLst>
                  <a:gd name="connsiteX0" fmla="*/ 1757429 w 1827582"/>
                  <a:gd name="connsiteY0" fmla="*/ 1526055 h 1827582"/>
                  <a:gd name="connsiteX1" fmla="*/ 1029478 w 1827582"/>
                  <a:gd name="connsiteY1" fmla="*/ 1827582 h 1827582"/>
                  <a:gd name="connsiteX2" fmla="*/ 0 w 1827582"/>
                  <a:gd name="connsiteY2" fmla="*/ 798104 h 1827582"/>
                  <a:gd name="connsiteX3" fmla="*/ 374635 w 1827582"/>
                  <a:gd name="connsiteY3" fmla="*/ 3709 h 1827582"/>
                  <a:gd name="connsiteX4" fmla="*/ 379594 w 1827582"/>
                  <a:gd name="connsiteY4" fmla="*/ 0 h 1827582"/>
                  <a:gd name="connsiteX5" fmla="*/ 324038 w 1827582"/>
                  <a:gd name="connsiteY5" fmla="*/ 74294 h 1827582"/>
                  <a:gd name="connsiteX6" fmla="*/ 148219 w 1827582"/>
                  <a:gd name="connsiteY6" fmla="*/ 649884 h 1827582"/>
                  <a:gd name="connsiteX7" fmla="*/ 1177697 w 1827582"/>
                  <a:gd name="connsiteY7" fmla="*/ 1679362 h 1827582"/>
                  <a:gd name="connsiteX8" fmla="*/ 1753288 w 1827582"/>
                  <a:gd name="connsiteY8" fmla="*/ 1503544 h 1827582"/>
                  <a:gd name="connsiteX9" fmla="*/ 1827582 w 1827582"/>
                  <a:gd name="connsiteY9" fmla="*/ 1447988 h 1827582"/>
                  <a:gd name="connsiteX10" fmla="*/ 1823873 w 1827582"/>
                  <a:gd name="connsiteY10" fmla="*/ 1452947 h 1827582"/>
                  <a:gd name="connsiteX11" fmla="*/ 1757429 w 1827582"/>
                  <a:gd name="connsiteY11" fmla="*/ 1526055 h 182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582" h="1827582">
                    <a:moveTo>
                      <a:pt x="1757429" y="1526055"/>
                    </a:moveTo>
                    <a:cubicBezTo>
                      <a:pt x="1571130" y="1712354"/>
                      <a:pt x="1313760" y="1827582"/>
                      <a:pt x="1029478" y="1827582"/>
                    </a:cubicBezTo>
                    <a:cubicBezTo>
                      <a:pt x="460913" y="1827582"/>
                      <a:pt x="0" y="1366669"/>
                      <a:pt x="0" y="798104"/>
                    </a:cubicBezTo>
                    <a:cubicBezTo>
                      <a:pt x="0" y="478286"/>
                      <a:pt x="145836" y="192530"/>
                      <a:pt x="374635" y="3709"/>
                    </a:cubicBezTo>
                    <a:lnTo>
                      <a:pt x="379594" y="0"/>
                    </a:lnTo>
                    <a:lnTo>
                      <a:pt x="324038" y="74294"/>
                    </a:lnTo>
                    <a:cubicBezTo>
                      <a:pt x="213036" y="238599"/>
                      <a:pt x="148219" y="436673"/>
                      <a:pt x="148219" y="649884"/>
                    </a:cubicBezTo>
                    <a:cubicBezTo>
                      <a:pt x="148219" y="1218449"/>
                      <a:pt x="609133" y="1679363"/>
                      <a:pt x="1177697" y="1679362"/>
                    </a:cubicBezTo>
                    <a:cubicBezTo>
                      <a:pt x="1390909" y="1679362"/>
                      <a:pt x="1588983" y="1614546"/>
                      <a:pt x="1753288" y="1503544"/>
                    </a:cubicBezTo>
                    <a:lnTo>
                      <a:pt x="1827582" y="1447988"/>
                    </a:lnTo>
                    <a:lnTo>
                      <a:pt x="1823873" y="1452947"/>
                    </a:lnTo>
                    <a:cubicBezTo>
                      <a:pt x="1802893" y="1478370"/>
                      <a:pt x="1780716" y="1502768"/>
                      <a:pt x="1757429" y="1526055"/>
                    </a:cubicBezTo>
                    <a:close/>
                  </a:path>
                </a:pathLst>
              </a:custGeom>
              <a:solidFill>
                <a:srgbClr val="DFDFD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0" name="TextBox 39">
              <a:extLst>
                <a:ext uri="{FF2B5EF4-FFF2-40B4-BE49-F238E27FC236}">
                  <a16:creationId xmlns:a16="http://schemas.microsoft.com/office/drawing/2014/main" id="{C364BB09-7DE3-963F-A42F-B92EAFC94702}"/>
                </a:ext>
              </a:extLst>
            </p:cNvPr>
            <p:cNvSpPr txBox="1"/>
            <p:nvPr/>
          </p:nvSpPr>
          <p:spPr>
            <a:xfrm>
              <a:off x="6886907" y="1926794"/>
              <a:ext cx="2900254" cy="591928"/>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القياس</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TextBox 40">
              <a:extLst>
                <a:ext uri="{FF2B5EF4-FFF2-40B4-BE49-F238E27FC236}">
                  <a16:creationId xmlns:a16="http://schemas.microsoft.com/office/drawing/2014/main" id="{20F7E351-52BF-C527-2BE0-5FC90EBFF3B7}"/>
                </a:ext>
              </a:extLst>
            </p:cNvPr>
            <p:cNvSpPr txBox="1"/>
            <p:nvPr/>
          </p:nvSpPr>
          <p:spPr>
            <a:xfrm>
              <a:off x="7482150" y="3405124"/>
              <a:ext cx="1436802" cy="1228209"/>
            </a:xfrm>
            <a:prstGeom prst="rect">
              <a:avLst/>
            </a:prstGeom>
            <a:noFill/>
          </p:spPr>
          <p:txBody>
            <a:bodyPr wrap="square">
              <a:spAutoFit/>
            </a:bodyPr>
            <a:lstStyle/>
            <a:p>
              <a:pPr algn="ctr"/>
              <a:r>
                <a:rPr lang="en-US" sz="4800" dirty="0">
                  <a:solidFill>
                    <a:schemeClr val="bg1"/>
                  </a:solidFill>
                </a:rPr>
                <a:t>02</a:t>
              </a:r>
            </a:p>
          </p:txBody>
        </p:sp>
      </p:grpSp>
      <p:grpSp>
        <p:nvGrpSpPr>
          <p:cNvPr id="44" name="Group 43">
            <a:extLst>
              <a:ext uri="{FF2B5EF4-FFF2-40B4-BE49-F238E27FC236}">
                <a16:creationId xmlns:a16="http://schemas.microsoft.com/office/drawing/2014/main" id="{7D9A060F-2C6D-3E2A-E66D-474C0FB4E7DA}"/>
              </a:ext>
            </a:extLst>
          </p:cNvPr>
          <p:cNvGrpSpPr/>
          <p:nvPr/>
        </p:nvGrpSpPr>
        <p:grpSpPr>
          <a:xfrm>
            <a:off x="8377716" y="3232289"/>
            <a:ext cx="1654739" cy="1977176"/>
            <a:chOff x="9003825" y="3122158"/>
            <a:chExt cx="2445697" cy="2922256"/>
          </a:xfrm>
        </p:grpSpPr>
        <p:grpSp>
          <p:nvGrpSpPr>
            <p:cNvPr id="45" name="Group 44">
              <a:extLst>
                <a:ext uri="{FF2B5EF4-FFF2-40B4-BE49-F238E27FC236}">
                  <a16:creationId xmlns:a16="http://schemas.microsoft.com/office/drawing/2014/main" id="{BB5A43CD-DE89-5326-09B7-996F557BD035}"/>
                </a:ext>
              </a:extLst>
            </p:cNvPr>
            <p:cNvGrpSpPr/>
            <p:nvPr/>
          </p:nvGrpSpPr>
          <p:grpSpPr>
            <a:xfrm>
              <a:off x="9302538" y="3122158"/>
              <a:ext cx="2106875" cy="2058956"/>
              <a:chOff x="1575836" y="2501899"/>
              <a:chExt cx="2106875" cy="2058956"/>
            </a:xfrm>
          </p:grpSpPr>
          <p:sp>
            <p:nvSpPr>
              <p:cNvPr id="48" name="Teardrop 47">
                <a:extLst>
                  <a:ext uri="{FF2B5EF4-FFF2-40B4-BE49-F238E27FC236}">
                    <a16:creationId xmlns:a16="http://schemas.microsoft.com/office/drawing/2014/main" id="{43439D65-3F91-0F1E-714E-5E4FDCA02106}"/>
                  </a:ext>
                </a:extLst>
              </p:cNvPr>
              <p:cNvSpPr/>
              <p:nvPr/>
            </p:nvSpPr>
            <p:spPr>
              <a:xfrm rot="13500000">
                <a:off x="1575836" y="2501899"/>
                <a:ext cx="2058956" cy="2058956"/>
              </a:xfrm>
              <a:prstGeom prst="teardrop">
                <a:avLst>
                  <a:gd name="adj" fmla="val 119190"/>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Freeform: Shape 48">
                <a:extLst>
                  <a:ext uri="{FF2B5EF4-FFF2-40B4-BE49-F238E27FC236}">
                    <a16:creationId xmlns:a16="http://schemas.microsoft.com/office/drawing/2014/main" id="{E3218D9F-34D0-AF95-578B-8F79F25ECDB7}"/>
                  </a:ext>
                </a:extLst>
              </p:cNvPr>
              <p:cNvSpPr/>
              <p:nvPr/>
            </p:nvSpPr>
            <p:spPr>
              <a:xfrm rot="13500000">
                <a:off x="1855129" y="2617586"/>
                <a:ext cx="1827582" cy="1827582"/>
              </a:xfrm>
              <a:custGeom>
                <a:avLst/>
                <a:gdLst>
                  <a:gd name="connsiteX0" fmla="*/ 1757429 w 1827582"/>
                  <a:gd name="connsiteY0" fmla="*/ 1526055 h 1827582"/>
                  <a:gd name="connsiteX1" fmla="*/ 1029478 w 1827582"/>
                  <a:gd name="connsiteY1" fmla="*/ 1827582 h 1827582"/>
                  <a:gd name="connsiteX2" fmla="*/ 0 w 1827582"/>
                  <a:gd name="connsiteY2" fmla="*/ 798104 h 1827582"/>
                  <a:gd name="connsiteX3" fmla="*/ 374635 w 1827582"/>
                  <a:gd name="connsiteY3" fmla="*/ 3709 h 1827582"/>
                  <a:gd name="connsiteX4" fmla="*/ 379594 w 1827582"/>
                  <a:gd name="connsiteY4" fmla="*/ 0 h 1827582"/>
                  <a:gd name="connsiteX5" fmla="*/ 324038 w 1827582"/>
                  <a:gd name="connsiteY5" fmla="*/ 74294 h 1827582"/>
                  <a:gd name="connsiteX6" fmla="*/ 148219 w 1827582"/>
                  <a:gd name="connsiteY6" fmla="*/ 649884 h 1827582"/>
                  <a:gd name="connsiteX7" fmla="*/ 1177697 w 1827582"/>
                  <a:gd name="connsiteY7" fmla="*/ 1679362 h 1827582"/>
                  <a:gd name="connsiteX8" fmla="*/ 1753288 w 1827582"/>
                  <a:gd name="connsiteY8" fmla="*/ 1503544 h 1827582"/>
                  <a:gd name="connsiteX9" fmla="*/ 1827582 w 1827582"/>
                  <a:gd name="connsiteY9" fmla="*/ 1447988 h 1827582"/>
                  <a:gd name="connsiteX10" fmla="*/ 1823873 w 1827582"/>
                  <a:gd name="connsiteY10" fmla="*/ 1452947 h 1827582"/>
                  <a:gd name="connsiteX11" fmla="*/ 1757429 w 1827582"/>
                  <a:gd name="connsiteY11" fmla="*/ 1526055 h 182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582" h="1827582">
                    <a:moveTo>
                      <a:pt x="1757429" y="1526055"/>
                    </a:moveTo>
                    <a:cubicBezTo>
                      <a:pt x="1571130" y="1712354"/>
                      <a:pt x="1313760" y="1827582"/>
                      <a:pt x="1029478" y="1827582"/>
                    </a:cubicBezTo>
                    <a:cubicBezTo>
                      <a:pt x="460913" y="1827582"/>
                      <a:pt x="0" y="1366669"/>
                      <a:pt x="0" y="798104"/>
                    </a:cubicBezTo>
                    <a:cubicBezTo>
                      <a:pt x="0" y="478286"/>
                      <a:pt x="145836" y="192530"/>
                      <a:pt x="374635" y="3709"/>
                    </a:cubicBezTo>
                    <a:lnTo>
                      <a:pt x="379594" y="0"/>
                    </a:lnTo>
                    <a:lnTo>
                      <a:pt x="324038" y="74294"/>
                    </a:lnTo>
                    <a:cubicBezTo>
                      <a:pt x="213036" y="238599"/>
                      <a:pt x="148219" y="436673"/>
                      <a:pt x="148219" y="649884"/>
                    </a:cubicBezTo>
                    <a:cubicBezTo>
                      <a:pt x="148219" y="1218449"/>
                      <a:pt x="609133" y="1679363"/>
                      <a:pt x="1177697" y="1679362"/>
                    </a:cubicBezTo>
                    <a:cubicBezTo>
                      <a:pt x="1390909" y="1679362"/>
                      <a:pt x="1588983" y="1614546"/>
                      <a:pt x="1753288" y="1503544"/>
                    </a:cubicBezTo>
                    <a:lnTo>
                      <a:pt x="1827582" y="1447988"/>
                    </a:lnTo>
                    <a:lnTo>
                      <a:pt x="1823873" y="1452947"/>
                    </a:lnTo>
                    <a:cubicBezTo>
                      <a:pt x="1802893" y="1478370"/>
                      <a:pt x="1780716" y="1502768"/>
                      <a:pt x="1757429" y="1526055"/>
                    </a:cubicBezTo>
                    <a:close/>
                  </a:path>
                </a:pathLst>
              </a:custGeom>
              <a:solidFill>
                <a:srgbClr val="168489">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TextBox 45">
              <a:extLst>
                <a:ext uri="{FF2B5EF4-FFF2-40B4-BE49-F238E27FC236}">
                  <a16:creationId xmlns:a16="http://schemas.microsoft.com/office/drawing/2014/main" id="{9C4620D7-827F-3F1E-6CC4-6380D5FF6011}"/>
                </a:ext>
              </a:extLst>
            </p:cNvPr>
            <p:cNvSpPr txBox="1"/>
            <p:nvPr/>
          </p:nvSpPr>
          <p:spPr>
            <a:xfrm>
              <a:off x="9003825" y="5452486"/>
              <a:ext cx="2445697" cy="591928"/>
            </a:xfrm>
            <a:prstGeom prst="rect">
              <a:avLst/>
            </a:prstGeom>
            <a:noFill/>
          </p:spPr>
          <p:txBody>
            <a:bodyPr wrap="square">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التعريف</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D0B1C533-23BD-D9DD-4BA5-C5D21D5EF30B}"/>
                </a:ext>
              </a:extLst>
            </p:cNvPr>
            <p:cNvSpPr txBox="1"/>
            <p:nvPr/>
          </p:nvSpPr>
          <p:spPr>
            <a:xfrm>
              <a:off x="9613615" y="3405125"/>
              <a:ext cx="1436802" cy="1228209"/>
            </a:xfrm>
            <a:prstGeom prst="rect">
              <a:avLst/>
            </a:prstGeom>
            <a:noFill/>
          </p:spPr>
          <p:txBody>
            <a:bodyPr wrap="square">
              <a:spAutoFit/>
            </a:bodyPr>
            <a:lstStyle/>
            <a:p>
              <a:pPr algn="ctr"/>
              <a:r>
                <a:rPr lang="en-US" sz="4800" dirty="0">
                  <a:solidFill>
                    <a:schemeClr val="bg1"/>
                  </a:solidFill>
                </a:rPr>
                <a:t>01</a:t>
              </a:r>
            </a:p>
          </p:txBody>
        </p:sp>
      </p:grpSp>
    </p:spTree>
    <p:extLst>
      <p:ext uri="{BB962C8B-B14F-4D97-AF65-F5344CB8AC3E}">
        <p14:creationId xmlns:p14="http://schemas.microsoft.com/office/powerpoint/2010/main" val="39757767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الأدوات المستخدمة في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Six Sigma:</a:t>
              </a:r>
            </a:p>
          </p:txBody>
        </p:sp>
      </p:grpSp>
      <p:sp>
        <p:nvSpPr>
          <p:cNvPr id="2" name="TextBox 1">
            <a:extLst>
              <a:ext uri="{FF2B5EF4-FFF2-40B4-BE49-F238E27FC236}">
                <a16:creationId xmlns:a16="http://schemas.microsoft.com/office/drawing/2014/main" id="{831FE6F6-B0C4-CF35-AE80-72F0313773F8}"/>
              </a:ext>
            </a:extLst>
          </p:cNvPr>
          <p:cNvSpPr txBox="1"/>
          <p:nvPr/>
        </p:nvSpPr>
        <p:spPr>
          <a:xfrm>
            <a:off x="5790148" y="2154632"/>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Pareto Chart: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لتحديد المشكلات الأكثر تأثيرًا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5" name="TextBox 4">
            <a:extLst>
              <a:ext uri="{FF2B5EF4-FFF2-40B4-BE49-F238E27FC236}">
                <a16:creationId xmlns:a16="http://schemas.microsoft.com/office/drawing/2014/main" id="{C776B247-4F8C-2C4F-6D76-228BCAF99EDC}"/>
              </a:ext>
            </a:extLst>
          </p:cNvPr>
          <p:cNvSpPr txBox="1"/>
          <p:nvPr/>
        </p:nvSpPr>
        <p:spPr>
          <a:xfrm>
            <a:off x="5790148" y="3119453"/>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Fishbone Diagram: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لتحليل الأسباب الجذرية للمشكلات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8" name="TextBox 7">
            <a:extLst>
              <a:ext uri="{FF2B5EF4-FFF2-40B4-BE49-F238E27FC236}">
                <a16:creationId xmlns:a16="http://schemas.microsoft.com/office/drawing/2014/main" id="{8199A4BB-2A78-B0E8-3723-8C03E161FB91}"/>
              </a:ext>
            </a:extLst>
          </p:cNvPr>
          <p:cNvSpPr txBox="1"/>
          <p:nvPr/>
        </p:nvSpPr>
        <p:spPr>
          <a:xfrm>
            <a:off x="5790148" y="3966130"/>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Control Charts: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لمراقبة العمليات والتحكم فيها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9" name="TextBox 8">
            <a:extLst>
              <a:ext uri="{FF2B5EF4-FFF2-40B4-BE49-F238E27FC236}">
                <a16:creationId xmlns:a16="http://schemas.microsoft.com/office/drawing/2014/main" id="{2018C2B4-32A9-51AE-C693-D09FD616F728}"/>
              </a:ext>
            </a:extLst>
          </p:cNvPr>
          <p:cNvSpPr txBox="1"/>
          <p:nvPr/>
        </p:nvSpPr>
        <p:spPr>
          <a:xfrm>
            <a:off x="2222928" y="4812807"/>
            <a:ext cx="9637095"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Statistical Process Control (SPC):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لتحليل البيانات وضمان استقرار العمليات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0" name="TextBox 9">
            <a:extLst>
              <a:ext uri="{FF2B5EF4-FFF2-40B4-BE49-F238E27FC236}">
                <a16:creationId xmlns:a16="http://schemas.microsoft.com/office/drawing/2014/main" id="{BE2DF2BA-E685-B5C0-A8D0-DEE546205DC7}"/>
              </a:ext>
            </a:extLst>
          </p:cNvPr>
          <p:cNvSpPr txBox="1"/>
          <p:nvPr/>
        </p:nvSpPr>
        <p:spPr>
          <a:xfrm>
            <a:off x="2008094" y="5582828"/>
            <a:ext cx="9851929"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Failure Mode and Effects Analysis (FMEA):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لتحليل المخاطر وتجنب الأخطاء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1" name="Picture 10" descr="A person and person looking at a graph&#10;&#10;Description automatically generated">
            <a:extLst>
              <a:ext uri="{FF2B5EF4-FFF2-40B4-BE49-F238E27FC236}">
                <a16:creationId xmlns:a16="http://schemas.microsoft.com/office/drawing/2014/main" id="{072D5C1B-4328-5330-B3C4-0774D2519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596" y="2154632"/>
            <a:ext cx="3384232" cy="3282330"/>
          </a:xfrm>
          <a:prstGeom prst="rect">
            <a:avLst/>
          </a:prstGeom>
        </p:spPr>
      </p:pic>
    </p:spTree>
    <p:extLst>
      <p:ext uri="{BB962C8B-B14F-4D97-AF65-F5344CB8AC3E}">
        <p14:creationId xmlns:p14="http://schemas.microsoft.com/office/powerpoint/2010/main" val="24593488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P spid="10"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Six Sigma:</a:t>
              </a:r>
            </a:p>
          </p:txBody>
        </p:sp>
      </p:grpSp>
      <p:sp>
        <p:nvSpPr>
          <p:cNvPr id="2" name="TextBox 1">
            <a:extLst>
              <a:ext uri="{FF2B5EF4-FFF2-40B4-BE49-F238E27FC236}">
                <a16:creationId xmlns:a16="http://schemas.microsoft.com/office/drawing/2014/main" id="{831FE6F6-B0C4-CF35-AE80-72F0313773F8}"/>
              </a:ext>
            </a:extLst>
          </p:cNvPr>
          <p:cNvSpPr txBox="1"/>
          <p:nvPr/>
        </p:nvSpPr>
        <p:spPr>
          <a:xfrm>
            <a:off x="5790148" y="2180990"/>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جودة المنتجات والخدمات بشكل كبير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5" name="TextBox 4">
            <a:extLst>
              <a:ext uri="{FF2B5EF4-FFF2-40B4-BE49-F238E27FC236}">
                <a16:creationId xmlns:a16="http://schemas.microsoft.com/office/drawing/2014/main" id="{C776B247-4F8C-2C4F-6D76-228BCAF99EDC}"/>
              </a:ext>
            </a:extLst>
          </p:cNvPr>
          <p:cNvSpPr txBox="1"/>
          <p:nvPr/>
        </p:nvSpPr>
        <p:spPr>
          <a:xfrm>
            <a:off x="5790148" y="3119453"/>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تقليل التكاليف المرتبطة بالأخطاء والعيوب</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8" name="TextBox 7">
            <a:extLst>
              <a:ext uri="{FF2B5EF4-FFF2-40B4-BE49-F238E27FC236}">
                <a16:creationId xmlns:a16="http://schemas.microsoft.com/office/drawing/2014/main" id="{8199A4BB-2A78-B0E8-3723-8C03E161FB91}"/>
              </a:ext>
            </a:extLst>
          </p:cNvPr>
          <p:cNvSpPr txBox="1"/>
          <p:nvPr/>
        </p:nvSpPr>
        <p:spPr>
          <a:xfrm>
            <a:off x="5790148" y="3966130"/>
            <a:ext cx="611204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زيادة الكفاءة التشغيلية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9" name="TextBox 8">
            <a:extLst>
              <a:ext uri="{FF2B5EF4-FFF2-40B4-BE49-F238E27FC236}">
                <a16:creationId xmlns:a16="http://schemas.microsoft.com/office/drawing/2014/main" id="{2018C2B4-32A9-51AE-C693-D09FD616F728}"/>
              </a:ext>
            </a:extLst>
          </p:cNvPr>
          <p:cNvSpPr txBox="1"/>
          <p:nvPr/>
        </p:nvSpPr>
        <p:spPr>
          <a:xfrm>
            <a:off x="2222928" y="4812807"/>
            <a:ext cx="9637095"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رضا العملاء والاحتفاظ بهم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0" name="TextBox 9">
            <a:extLst>
              <a:ext uri="{FF2B5EF4-FFF2-40B4-BE49-F238E27FC236}">
                <a16:creationId xmlns:a16="http://schemas.microsoft.com/office/drawing/2014/main" id="{BE2DF2BA-E685-B5C0-A8D0-DEE546205DC7}"/>
              </a:ext>
            </a:extLst>
          </p:cNvPr>
          <p:cNvSpPr txBox="1"/>
          <p:nvPr/>
        </p:nvSpPr>
        <p:spPr>
          <a:xfrm>
            <a:off x="2008094" y="5582828"/>
            <a:ext cx="985192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ثقافة العمل داخل المؤسسة من خلال التركيز على البيانات والتحليل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1" name="Picture 10" descr="A person giving a presentation to a group of people&#10;&#10;Description automatically generated">
            <a:extLst>
              <a:ext uri="{FF2B5EF4-FFF2-40B4-BE49-F238E27FC236}">
                <a16:creationId xmlns:a16="http://schemas.microsoft.com/office/drawing/2014/main" id="{B6002A2F-AEA7-DA65-9B2A-8478EC9F18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873" y="2358168"/>
            <a:ext cx="5163271" cy="3524742"/>
          </a:xfrm>
          <a:prstGeom prst="rect">
            <a:avLst/>
          </a:prstGeom>
        </p:spPr>
      </p:pic>
    </p:spTree>
    <p:extLst>
      <p:ext uri="{BB962C8B-B14F-4D97-AF65-F5344CB8AC3E}">
        <p14:creationId xmlns:p14="http://schemas.microsoft.com/office/powerpoint/2010/main" val="34189230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 Six Sigma:</a:t>
              </a:r>
            </a:p>
          </p:txBody>
        </p:sp>
      </p:grpSp>
      <p:sp>
        <p:nvSpPr>
          <p:cNvPr id="3" name="TextBox 2">
            <a:extLst>
              <a:ext uri="{FF2B5EF4-FFF2-40B4-BE49-F238E27FC236}">
                <a16:creationId xmlns:a16="http://schemas.microsoft.com/office/drawing/2014/main" id="{9E5AD002-5564-1AC3-920F-3F167A279DBD}"/>
              </a:ext>
            </a:extLst>
          </p:cNvPr>
          <p:cNvSpPr txBox="1"/>
          <p:nvPr/>
        </p:nvSpPr>
        <p:spPr>
          <a:xfrm>
            <a:off x="5790148" y="2828836"/>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العمليات بشكل شامل من خلال تقليل الهدر وتقليل الأخطاء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1" name="TextBox 10">
            <a:extLst>
              <a:ext uri="{FF2B5EF4-FFF2-40B4-BE49-F238E27FC236}">
                <a16:creationId xmlns:a16="http://schemas.microsoft.com/office/drawing/2014/main" id="{843D11F5-0FB9-E075-291F-1297244D7452}"/>
              </a:ext>
            </a:extLst>
          </p:cNvPr>
          <p:cNvSpPr txBox="1"/>
          <p:nvPr/>
        </p:nvSpPr>
        <p:spPr>
          <a:xfrm>
            <a:off x="5790148" y="3767299"/>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تحقيق التحسين المستدام في الأداء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2" name="TextBox 11">
            <a:extLst>
              <a:ext uri="{FF2B5EF4-FFF2-40B4-BE49-F238E27FC236}">
                <a16:creationId xmlns:a16="http://schemas.microsoft.com/office/drawing/2014/main" id="{0A15FC6D-0FD9-0037-F8BF-8522BCB199F0}"/>
              </a:ext>
            </a:extLst>
          </p:cNvPr>
          <p:cNvSpPr txBox="1"/>
          <p:nvPr/>
        </p:nvSpPr>
        <p:spPr>
          <a:xfrm>
            <a:off x="5790148" y="4613976"/>
            <a:ext cx="611204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زيادة القيمة المقدمة للعملاء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5" name="Picture 14">
            <a:extLst>
              <a:ext uri="{FF2B5EF4-FFF2-40B4-BE49-F238E27FC236}">
                <a16:creationId xmlns:a16="http://schemas.microsoft.com/office/drawing/2014/main" id="{3C1C1255-DFE6-00A7-7E2F-97FEF73ADD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873" y="2358168"/>
            <a:ext cx="5163271" cy="3524742"/>
          </a:xfrm>
          <a:prstGeom prst="rect">
            <a:avLst/>
          </a:prstGeom>
        </p:spPr>
      </p:pic>
    </p:spTree>
    <p:extLst>
      <p:ext uri="{BB962C8B-B14F-4D97-AF65-F5344CB8AC3E}">
        <p14:creationId xmlns:p14="http://schemas.microsoft.com/office/powerpoint/2010/main" val="2034408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 Six Sigma:</a:t>
              </a:r>
            </a:p>
          </p:txBody>
        </p:sp>
      </p:grpSp>
      <p:sp>
        <p:nvSpPr>
          <p:cNvPr id="3" name="TextBox 2">
            <a:extLst>
              <a:ext uri="{FF2B5EF4-FFF2-40B4-BE49-F238E27FC236}">
                <a16:creationId xmlns:a16="http://schemas.microsoft.com/office/drawing/2014/main" id="{9E5AD002-5564-1AC3-920F-3F167A279DBD}"/>
              </a:ext>
            </a:extLst>
          </p:cNvPr>
          <p:cNvSpPr txBox="1"/>
          <p:nvPr/>
        </p:nvSpPr>
        <p:spPr>
          <a:xfrm>
            <a:off x="5790148" y="2220210"/>
            <a:ext cx="6112042" cy="125675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مثال 1: تطبيق</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Lean</a:t>
            </a:r>
          </a:p>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تصنيع اكتشفت أن لديها مخزونًا زائدًا من المواد الخام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2" name="TextBox 1">
            <a:extLst>
              <a:ext uri="{FF2B5EF4-FFF2-40B4-BE49-F238E27FC236}">
                <a16:creationId xmlns:a16="http://schemas.microsoft.com/office/drawing/2014/main" id="{1610DE27-20BA-5CDA-5610-1355F3FCA324}"/>
              </a:ext>
            </a:extLst>
          </p:cNvPr>
          <p:cNvSpPr txBox="1"/>
          <p:nvPr/>
        </p:nvSpPr>
        <p:spPr>
          <a:xfrm>
            <a:off x="2528047" y="3573819"/>
            <a:ext cx="9374143"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باستخدام أدوات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Lean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Value Stream Mapping</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تم تحديد الهدر في سلسلة التوريد</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5" name="TextBox 4">
            <a:extLst>
              <a:ext uri="{FF2B5EF4-FFF2-40B4-BE49-F238E27FC236}">
                <a16:creationId xmlns:a16="http://schemas.microsoft.com/office/drawing/2014/main" id="{CF8D6B40-D9AF-9EB9-129A-C0B897F343F4}"/>
              </a:ext>
            </a:extLst>
          </p:cNvPr>
          <p:cNvSpPr txBox="1"/>
          <p:nvPr/>
        </p:nvSpPr>
        <p:spPr>
          <a:xfrm>
            <a:off x="5790148" y="4368463"/>
            <a:ext cx="6112042" cy="125675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مثال 2: تطبيق</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Six Sigma</a:t>
            </a:r>
          </a:p>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خدمات لاحظت أن وقت الاستجابة لشكاوى العملاء طويل جدًا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8" name="TextBox 7">
            <a:extLst>
              <a:ext uri="{FF2B5EF4-FFF2-40B4-BE49-F238E27FC236}">
                <a16:creationId xmlns:a16="http://schemas.microsoft.com/office/drawing/2014/main" id="{F0812FF1-0AFA-C8DB-C5C5-FE0EFAC72D41}"/>
              </a:ext>
            </a:extLst>
          </p:cNvPr>
          <p:cNvSpPr txBox="1"/>
          <p:nvPr/>
        </p:nvSpPr>
        <p:spPr>
          <a:xfrm>
            <a:off x="2528047" y="5722072"/>
            <a:ext cx="9374143"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باستخدام منهجية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DMAIC:</a:t>
            </a:r>
          </a:p>
        </p:txBody>
      </p:sp>
      <p:pic>
        <p:nvPicPr>
          <p:cNvPr id="9" name="Picture 8" descr="A computer screen with various office objects&#10;&#10;Description automatically generated">
            <a:extLst>
              <a:ext uri="{FF2B5EF4-FFF2-40B4-BE49-F238E27FC236}">
                <a16:creationId xmlns:a16="http://schemas.microsoft.com/office/drawing/2014/main" id="{0F6A3C6E-148D-1D2C-00D3-B27F6AFA97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810" y="4202263"/>
            <a:ext cx="3569195" cy="2197405"/>
          </a:xfrm>
          <a:prstGeom prst="rect">
            <a:avLst/>
          </a:prstGeom>
        </p:spPr>
      </p:pic>
    </p:spTree>
    <p:extLst>
      <p:ext uri="{BB962C8B-B14F-4D97-AF65-F5344CB8AC3E}">
        <p14:creationId xmlns:p14="http://schemas.microsoft.com/office/powerpoint/2010/main" val="37279108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8"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E6DCA7-F82C-BEF7-C4A4-85C62674389A}"/>
              </a:ext>
            </a:extLst>
          </p:cNvPr>
          <p:cNvGrpSpPr/>
          <p:nvPr/>
        </p:nvGrpSpPr>
        <p:grpSpPr>
          <a:xfrm>
            <a:off x="1277452" y="675008"/>
            <a:ext cx="9637095" cy="968852"/>
            <a:chOff x="1277452" y="519096"/>
            <a:chExt cx="9637095"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1277452" y="519096"/>
              <a:ext cx="963709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التمرين: تحليل عملية باستخدام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Lean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Six Sigma</a:t>
              </a:r>
            </a:p>
          </p:txBody>
        </p:sp>
      </p:grpSp>
      <p:sp>
        <p:nvSpPr>
          <p:cNvPr id="9" name="TextBox 8">
            <a:extLst>
              <a:ext uri="{FF2B5EF4-FFF2-40B4-BE49-F238E27FC236}">
                <a16:creationId xmlns:a16="http://schemas.microsoft.com/office/drawing/2014/main" id="{989BA133-B095-F903-B87B-0BE99B06E0AA}"/>
              </a:ext>
            </a:extLst>
          </p:cNvPr>
          <p:cNvSpPr txBox="1"/>
          <p:nvPr/>
        </p:nvSpPr>
        <p:spPr>
          <a:xfrm>
            <a:off x="4155478" y="2459004"/>
            <a:ext cx="7778425" cy="1708160"/>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"ABC"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لاحظت أن عملية تصنيع منتج معين تستغرق وقتًا أطول من المتوقع، مع زيادة في التكاليف ووجود نسبة عيوب تصل إلى 5% من المنتجات المصنعة. باستخدام منهجيتي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Lean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Six Sigma</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أجب عن الأسئلة التالية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0" name="TextBox 9">
            <a:extLst>
              <a:ext uri="{FF2B5EF4-FFF2-40B4-BE49-F238E27FC236}">
                <a16:creationId xmlns:a16="http://schemas.microsoft.com/office/drawing/2014/main" id="{E1A5722C-76B2-1FF0-9962-79FFB3AC99A6}"/>
              </a:ext>
            </a:extLst>
          </p:cNvPr>
          <p:cNvSpPr txBox="1"/>
          <p:nvPr/>
        </p:nvSpPr>
        <p:spPr>
          <a:xfrm>
            <a:off x="2510117" y="4398437"/>
            <a:ext cx="9374143"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1</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ما هي أنواع الهدر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(Waste)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التي يمكن أن تكون السبب في هذه المشكلة بناءً على منهجية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Lean</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1" name="TextBox 10">
            <a:extLst>
              <a:ext uri="{FF2B5EF4-FFF2-40B4-BE49-F238E27FC236}">
                <a16:creationId xmlns:a16="http://schemas.microsoft.com/office/drawing/2014/main" id="{59E3A9BE-853D-43C4-705C-8CA087C53F79}"/>
              </a:ext>
            </a:extLst>
          </p:cNvPr>
          <p:cNvSpPr txBox="1"/>
          <p:nvPr/>
        </p:nvSpPr>
        <p:spPr>
          <a:xfrm>
            <a:off x="2510117" y="5052058"/>
            <a:ext cx="9374143"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2</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كيف يمكن تطبيق مرحلة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"Analyze"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في منهجية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Six Sigma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لتحديد السبب الجذري للمشكلة؟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p>
        </p:txBody>
      </p:sp>
      <p:sp>
        <p:nvSpPr>
          <p:cNvPr id="12" name="TextBox 11">
            <a:extLst>
              <a:ext uri="{FF2B5EF4-FFF2-40B4-BE49-F238E27FC236}">
                <a16:creationId xmlns:a16="http://schemas.microsoft.com/office/drawing/2014/main" id="{83BB3794-D310-6482-21A9-E02506951AEC}"/>
              </a:ext>
            </a:extLst>
          </p:cNvPr>
          <p:cNvSpPr txBox="1"/>
          <p:nvPr/>
        </p:nvSpPr>
        <p:spPr>
          <a:xfrm>
            <a:off x="2510117" y="5705679"/>
            <a:ext cx="9374143"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3</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اقترح توصية واحدة باستخدام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Lean</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وأخرى باستخدام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Six Sigma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لتحسين العملية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4" name="Picture 13" descr="A computer screen with various office objects&#10;&#10;Description automatically generated">
            <a:extLst>
              <a:ext uri="{FF2B5EF4-FFF2-40B4-BE49-F238E27FC236}">
                <a16:creationId xmlns:a16="http://schemas.microsoft.com/office/drawing/2014/main" id="{1F6F801D-E801-DDAF-E9D3-7A1A3B1FE1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740" y="4567068"/>
            <a:ext cx="2761780" cy="1700313"/>
          </a:xfrm>
          <a:prstGeom prst="rect">
            <a:avLst/>
          </a:prstGeom>
        </p:spPr>
      </p:pic>
    </p:spTree>
    <p:extLst>
      <p:ext uri="{BB962C8B-B14F-4D97-AF65-F5344CB8AC3E}">
        <p14:creationId xmlns:p14="http://schemas.microsoft.com/office/powerpoint/2010/main" val="8847342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ورشة العمل الأولى: تصميم استراتيجيات أداء لمؤسسات المشاركين</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750266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3641897"/>
            <a:ext cx="4548374"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ورشة العمل الثانية: مناقشة التحديات والحلول العملية</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482798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54AFF24A-10DB-B657-0926-A043640F023F}"/>
              </a:ext>
            </a:extLst>
          </p:cNvPr>
          <p:cNvSpPr txBox="1"/>
          <p:nvPr/>
        </p:nvSpPr>
        <p:spPr>
          <a:xfrm>
            <a:off x="3507253" y="2417718"/>
            <a:ext cx="8218582" cy="3270126"/>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في ختام هذا البرنامج التدريبي المميز حول "الأداء الاستراتيجي"، أتقدم بخالص الشكر والتقدير لكل المشاركين الأعزاء على تفاعلكم المثمر، وحرصكم على الاستفادة من محتوى البرنامج وتطبيقه في ممارساتكم العملية. لقد كان التزامكم ومشاركتكم الفعّالة الركيزة الأساسية لنجاح هذا البرنامج، وأسهمت أفكاركم المبدعة ونقاشاتكم البنّاءة في إثراء المحتوى وتوسيع آفاق الفهم.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822016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3507253" y="2097866"/>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كما أود أن أؤكد على أبرز التوصيات التي خرجنا بها من هذا البرنامج، والتي نأمل أن تكون دليلاً عمليًا لكم في تحقيق الأداء الاستراتيجي الفعّال:</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32211C63-6B0E-4E8B-23B1-8964EB9E840A}"/>
              </a:ext>
            </a:extLst>
          </p:cNvPr>
          <p:cNvSpPr txBox="1"/>
          <p:nvPr/>
        </p:nvSpPr>
        <p:spPr>
          <a:xfrm>
            <a:off x="3507253" y="3429000"/>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168489"/>
                </a:solidFill>
                <a:latin typeface="Adobe Arabic" panose="02040503050201020203" pitchFamily="18" charset="-78"/>
                <a:cs typeface="Adobe Arabic" panose="02040503050201020203" pitchFamily="18" charset="-78"/>
              </a:rPr>
              <a:t>أهمية التخطيط الاستراتيجي المتكامل: </a:t>
            </a:r>
            <a:r>
              <a:rPr lang="ar-SA" sz="2800" dirty="0">
                <a:latin typeface="Adobe Arabic" panose="02040503050201020203" pitchFamily="18" charset="-78"/>
                <a:cs typeface="Adobe Arabic" panose="02040503050201020203" pitchFamily="18" charset="-78"/>
              </a:rPr>
              <a:t>ضرورة وضع خطط استراتيجية شاملة ترتبط بأهداف المؤسسة طويلة الأمد، مع مراعاة متغيرات البيئة الداخلية والخارجية.</a:t>
            </a:r>
            <a:endParaRPr lang="en-US" sz="2800" dirty="0">
              <a:latin typeface="Adobe Arabic" panose="02040503050201020203" pitchFamily="18" charset="-78"/>
              <a:cs typeface="Adobe Arabic" panose="02040503050201020203" pitchFamily="18" charset="-78"/>
            </a:endParaRPr>
          </a:p>
        </p:txBody>
      </p:sp>
      <p:sp>
        <p:nvSpPr>
          <p:cNvPr id="16" name="TextBox 15">
            <a:extLst>
              <a:ext uri="{FF2B5EF4-FFF2-40B4-BE49-F238E27FC236}">
                <a16:creationId xmlns:a16="http://schemas.microsoft.com/office/drawing/2014/main" id="{4BE4580C-1087-36A0-6DEC-4AA3EF1DF9AD}"/>
              </a:ext>
            </a:extLst>
          </p:cNvPr>
          <p:cNvSpPr txBox="1"/>
          <p:nvPr/>
        </p:nvSpPr>
        <p:spPr>
          <a:xfrm>
            <a:off x="4181699" y="4866113"/>
            <a:ext cx="7544136"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168489"/>
                </a:solidFill>
                <a:latin typeface="Adobe Arabic" panose="02040503050201020203" pitchFamily="18" charset="-78"/>
                <a:cs typeface="Adobe Arabic" panose="02040503050201020203" pitchFamily="18" charset="-78"/>
              </a:rPr>
              <a:t>قياس الأداء بشكل دوري: </a:t>
            </a:r>
            <a:r>
              <a:rPr lang="ar-SA" sz="2800" dirty="0">
                <a:latin typeface="Adobe Arabic" panose="02040503050201020203" pitchFamily="18" charset="-78"/>
                <a:cs typeface="Adobe Arabic" panose="02040503050201020203" pitchFamily="18" charset="-78"/>
              </a:rPr>
              <a:t>التركيز على تبني مؤشرات أداء رئيسية (</a:t>
            </a:r>
            <a:r>
              <a:rPr lang="en-US" sz="2800" dirty="0">
                <a:latin typeface="Adobe Arabic" panose="02040503050201020203" pitchFamily="18" charset="-78"/>
                <a:cs typeface="Adobe Arabic" panose="02040503050201020203" pitchFamily="18" charset="-78"/>
              </a:rPr>
              <a:t>KPIs</a:t>
            </a:r>
            <a:r>
              <a:rPr lang="ar-SA" sz="2800" dirty="0">
                <a:latin typeface="Adobe Arabic" panose="02040503050201020203" pitchFamily="18" charset="-78"/>
                <a:cs typeface="Adobe Arabic" panose="02040503050201020203" pitchFamily="18" charset="-78"/>
              </a:rPr>
              <a:t>) لقياس مدى تحقيق الأهداف وتحديد نقاط القوة والضعف.</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50559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767EAA65-9F89-0216-A193-0BE7BCEC607A}"/>
              </a:ext>
            </a:extLst>
          </p:cNvPr>
          <p:cNvGrpSpPr/>
          <p:nvPr/>
        </p:nvGrpSpPr>
        <p:grpSpPr>
          <a:xfrm>
            <a:off x="4589480" y="4642604"/>
            <a:ext cx="3416073" cy="608746"/>
            <a:chOff x="2036290" y="2095175"/>
            <a:chExt cx="4259941" cy="759124"/>
          </a:xfrm>
        </p:grpSpPr>
        <p:grpSp>
          <p:nvGrpSpPr>
            <p:cNvPr id="31" name="Group 30">
              <a:extLst>
                <a:ext uri="{FF2B5EF4-FFF2-40B4-BE49-F238E27FC236}">
                  <a16:creationId xmlns:a16="http://schemas.microsoft.com/office/drawing/2014/main" id="{EBACB7F5-A6F5-A89C-B7FE-9D3C3F5FF0F0}"/>
                </a:ext>
              </a:extLst>
            </p:cNvPr>
            <p:cNvGrpSpPr/>
            <p:nvPr/>
          </p:nvGrpSpPr>
          <p:grpSpPr>
            <a:xfrm>
              <a:off x="2036290" y="2095175"/>
              <a:ext cx="4259941" cy="759124"/>
              <a:chOff x="6407873" y="5626333"/>
              <a:chExt cx="4259941" cy="759124"/>
            </a:xfrm>
          </p:grpSpPr>
          <p:grpSp>
            <p:nvGrpSpPr>
              <p:cNvPr id="33" name="Group 32">
                <a:extLst>
                  <a:ext uri="{FF2B5EF4-FFF2-40B4-BE49-F238E27FC236}">
                    <a16:creationId xmlns:a16="http://schemas.microsoft.com/office/drawing/2014/main" id="{8CA8129F-AEB4-88FD-6FE1-6AD062372E46}"/>
                  </a:ext>
                </a:extLst>
              </p:cNvPr>
              <p:cNvGrpSpPr/>
              <p:nvPr/>
            </p:nvGrpSpPr>
            <p:grpSpPr>
              <a:xfrm flipH="1">
                <a:off x="6407873" y="5626333"/>
                <a:ext cx="4259941" cy="759124"/>
                <a:chOff x="7660476" y="2680905"/>
                <a:chExt cx="4259941" cy="759124"/>
              </a:xfrm>
            </p:grpSpPr>
            <p:sp>
              <p:nvSpPr>
                <p:cNvPr id="35" name="Freeform: Shape 34">
                  <a:extLst>
                    <a:ext uri="{FF2B5EF4-FFF2-40B4-BE49-F238E27FC236}">
                      <a16:creationId xmlns:a16="http://schemas.microsoft.com/office/drawing/2014/main" id="{067BA648-ADAC-CCAB-0640-8729EDAACAD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95CFC6AB-2900-7E29-9D31-1CCCADEA321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9ACCCE"/>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CF35093C-B50A-DB86-0113-99A48700BA2F}"/>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F9647858-B7A1-FC0B-7330-4162EF3732B7}"/>
                  </a:ext>
                </a:extLst>
              </p:cNvPr>
              <p:cNvSpPr txBox="1"/>
              <p:nvPr/>
            </p:nvSpPr>
            <p:spPr>
              <a:xfrm>
                <a:off x="9869585" y="584431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07</a:t>
                </a:r>
              </a:p>
            </p:txBody>
          </p:sp>
        </p:grpSp>
        <p:sp>
          <p:nvSpPr>
            <p:cNvPr id="32" name="TextBox 31">
              <a:extLst>
                <a:ext uri="{FF2B5EF4-FFF2-40B4-BE49-F238E27FC236}">
                  <a16:creationId xmlns:a16="http://schemas.microsoft.com/office/drawing/2014/main" id="{EF57D185-A098-568D-18B5-A4761BBD7AB2}"/>
                </a:ext>
              </a:extLst>
            </p:cNvPr>
            <p:cNvSpPr txBox="1"/>
            <p:nvPr/>
          </p:nvSpPr>
          <p:spPr>
            <a:xfrm>
              <a:off x="2186687" y="2182557"/>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العلاقة بالخطط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DBE512E7-D5D6-B6B0-FD65-0269F27EC042}"/>
              </a:ext>
            </a:extLst>
          </p:cNvPr>
          <p:cNvGrpSpPr/>
          <p:nvPr/>
        </p:nvGrpSpPr>
        <p:grpSpPr>
          <a:xfrm>
            <a:off x="4556963" y="2692434"/>
            <a:ext cx="3497300" cy="614399"/>
            <a:chOff x="6346711" y="5626333"/>
            <a:chExt cx="4321103" cy="759124"/>
          </a:xfrm>
        </p:grpSpPr>
        <p:grpSp>
          <p:nvGrpSpPr>
            <p:cNvPr id="39" name="Group 38">
              <a:extLst>
                <a:ext uri="{FF2B5EF4-FFF2-40B4-BE49-F238E27FC236}">
                  <a16:creationId xmlns:a16="http://schemas.microsoft.com/office/drawing/2014/main" id="{10705F12-4B06-CF13-91C9-1F4D2F4AF282}"/>
                </a:ext>
              </a:extLst>
            </p:cNvPr>
            <p:cNvGrpSpPr/>
            <p:nvPr/>
          </p:nvGrpSpPr>
          <p:grpSpPr>
            <a:xfrm>
              <a:off x="6407873" y="5626333"/>
              <a:ext cx="4259941" cy="759124"/>
              <a:chOff x="6407873" y="5626333"/>
              <a:chExt cx="4259941" cy="759124"/>
            </a:xfrm>
          </p:grpSpPr>
          <p:grpSp>
            <p:nvGrpSpPr>
              <p:cNvPr id="41" name="Group 40">
                <a:extLst>
                  <a:ext uri="{FF2B5EF4-FFF2-40B4-BE49-F238E27FC236}">
                    <a16:creationId xmlns:a16="http://schemas.microsoft.com/office/drawing/2014/main" id="{D497487E-5973-5394-5462-69C7A450C732}"/>
                  </a:ext>
                </a:extLst>
              </p:cNvPr>
              <p:cNvGrpSpPr/>
              <p:nvPr/>
            </p:nvGrpSpPr>
            <p:grpSpPr>
              <a:xfrm flipH="1">
                <a:off x="6407873" y="5626333"/>
                <a:ext cx="4259941" cy="759124"/>
                <a:chOff x="7660476" y="2680905"/>
                <a:chExt cx="4259941" cy="759124"/>
              </a:xfrm>
            </p:grpSpPr>
            <p:sp>
              <p:nvSpPr>
                <p:cNvPr id="43" name="Freeform: Shape 42">
                  <a:extLst>
                    <a:ext uri="{FF2B5EF4-FFF2-40B4-BE49-F238E27FC236}">
                      <a16:creationId xmlns:a16="http://schemas.microsoft.com/office/drawing/2014/main" id="{16241B93-DB3F-F121-FCFC-43E876F3E5D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1474E254-1019-12E4-96A2-A22E18E9797F}"/>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168489"/>
                </a:solidFill>
                <a:ln w="1788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1A30BAFF-F0CB-1E0B-EF79-AF2262DA431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42" name="TextBox 31">
                <a:extLst>
                  <a:ext uri="{FF2B5EF4-FFF2-40B4-BE49-F238E27FC236}">
                    <a16:creationId xmlns:a16="http://schemas.microsoft.com/office/drawing/2014/main" id="{FFD36BB1-7621-BB08-80A3-32B26BBD36FD}"/>
                  </a:ext>
                </a:extLst>
              </p:cNvPr>
              <p:cNvSpPr txBox="1"/>
              <p:nvPr/>
            </p:nvSpPr>
            <p:spPr>
              <a:xfrm>
                <a:off x="9869585" y="5844312"/>
                <a:ext cx="586204" cy="402996"/>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solidFill>
                      <a:schemeClr val="bg1"/>
                    </a:solidFill>
                    <a:latin typeface="Arial" panose="020B0604020202020204" pitchFamily="34" charset="0"/>
                    <a:cs typeface="Arial" panose="020B0604020202020204" pitchFamily="34" charset="0"/>
                  </a:rPr>
                  <a:t>05</a:t>
                </a:r>
              </a:p>
            </p:txBody>
          </p:sp>
        </p:grpSp>
        <p:sp>
          <p:nvSpPr>
            <p:cNvPr id="40" name="TextBox 39">
              <a:extLst>
                <a:ext uri="{FF2B5EF4-FFF2-40B4-BE49-F238E27FC236}">
                  <a16:creationId xmlns:a16="http://schemas.microsoft.com/office/drawing/2014/main" id="{90C22DA3-43D0-016C-7B24-AD7E21B30A1C}"/>
                </a:ext>
              </a:extLst>
            </p:cNvPr>
            <p:cNvSpPr txBox="1"/>
            <p:nvPr/>
          </p:nvSpPr>
          <p:spPr>
            <a:xfrm>
              <a:off x="6346711" y="5749074"/>
              <a:ext cx="3470035" cy="494833"/>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المستوى الإداري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TextBox 45">
            <a:extLst>
              <a:ext uri="{FF2B5EF4-FFF2-40B4-BE49-F238E27FC236}">
                <a16:creationId xmlns:a16="http://schemas.microsoft.com/office/drawing/2014/main" id="{84161B58-48B6-A478-6DC1-04EDCDD8799D}"/>
              </a:ext>
            </a:extLst>
          </p:cNvPr>
          <p:cNvSpPr txBox="1"/>
          <p:nvPr/>
        </p:nvSpPr>
        <p:spPr>
          <a:xfrm>
            <a:off x="8408654" y="4189675"/>
            <a:ext cx="3457642" cy="1708160"/>
          </a:xfrm>
          <a:prstGeom prst="rect">
            <a:avLst/>
          </a:prstGeom>
          <a:noFill/>
        </p:spPr>
        <p:txBody>
          <a:bodyPr wrap="square">
            <a:spAutoFit/>
          </a:bodyPr>
          <a:lstStyle/>
          <a:p>
            <a:pPr marL="342900" lvl="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أقل مرونة ويركز على تحسين العمليات القائمة وتحقيق استقرار العمليات.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EEB36249-2B85-A590-CE4A-D32C276EBEEE}"/>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id="{D60E8712-5FB0-94E3-FD04-B9402F0E75D9}"/>
              </a:ext>
            </a:extLst>
          </p:cNvPr>
          <p:cNvSpPr txBox="1"/>
          <p:nvPr/>
        </p:nvSpPr>
        <p:spPr>
          <a:xfrm>
            <a:off x="692439" y="4189675"/>
            <a:ext cx="2957836" cy="1708160"/>
          </a:xfrm>
          <a:prstGeom prst="rect">
            <a:avLst/>
          </a:prstGeom>
          <a:noFill/>
        </p:spPr>
        <p:txBody>
          <a:bodyPr wrap="square">
            <a:spAutoFit/>
          </a:bodyPr>
          <a:lstStyle/>
          <a:p>
            <a:pPr marL="342900" lvl="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أكثر مرونة ويحتاج إلى التكيّف مع التغيرات البيئية والتحديات المستقبلية.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4B0B6065-7A29-A260-26E5-E3AC38340216}"/>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50" name="Group 49">
            <a:extLst>
              <a:ext uri="{FF2B5EF4-FFF2-40B4-BE49-F238E27FC236}">
                <a16:creationId xmlns:a16="http://schemas.microsoft.com/office/drawing/2014/main" id="{2679A796-F37B-A8F3-8237-E88B36DBB3E3}"/>
              </a:ext>
            </a:extLst>
          </p:cNvPr>
          <p:cNvGrpSpPr/>
          <p:nvPr/>
        </p:nvGrpSpPr>
        <p:grpSpPr>
          <a:xfrm>
            <a:off x="4003467" y="3591147"/>
            <a:ext cx="4486338" cy="866282"/>
            <a:chOff x="2036290" y="892676"/>
            <a:chExt cx="4259941" cy="822566"/>
          </a:xfrm>
        </p:grpSpPr>
        <p:grpSp>
          <p:nvGrpSpPr>
            <p:cNvPr id="51" name="Group 50">
              <a:extLst>
                <a:ext uri="{FF2B5EF4-FFF2-40B4-BE49-F238E27FC236}">
                  <a16:creationId xmlns:a16="http://schemas.microsoft.com/office/drawing/2014/main" id="{BD65EDD3-1729-3C96-1C00-82BC96B8C864}"/>
                </a:ext>
              </a:extLst>
            </p:cNvPr>
            <p:cNvGrpSpPr/>
            <p:nvPr/>
          </p:nvGrpSpPr>
          <p:grpSpPr>
            <a:xfrm>
              <a:off x="2036290" y="892676"/>
              <a:ext cx="4259941" cy="759124"/>
              <a:chOff x="6407873" y="3219525"/>
              <a:chExt cx="4259941" cy="759124"/>
            </a:xfrm>
          </p:grpSpPr>
          <p:grpSp>
            <p:nvGrpSpPr>
              <p:cNvPr id="53" name="Group 52">
                <a:extLst>
                  <a:ext uri="{FF2B5EF4-FFF2-40B4-BE49-F238E27FC236}">
                    <a16:creationId xmlns:a16="http://schemas.microsoft.com/office/drawing/2014/main" id="{DB790278-D4E8-78D9-ECC5-94ED0B12F8C2}"/>
                  </a:ext>
                </a:extLst>
              </p:cNvPr>
              <p:cNvGrpSpPr/>
              <p:nvPr/>
            </p:nvGrpSpPr>
            <p:grpSpPr>
              <a:xfrm flipH="1">
                <a:off x="6407873" y="3219525"/>
                <a:ext cx="4259941" cy="759124"/>
                <a:chOff x="7660476" y="2680905"/>
                <a:chExt cx="4259941" cy="759124"/>
              </a:xfrm>
            </p:grpSpPr>
            <p:sp>
              <p:nvSpPr>
                <p:cNvPr id="55" name="Freeform: Shape 54">
                  <a:extLst>
                    <a:ext uri="{FF2B5EF4-FFF2-40B4-BE49-F238E27FC236}">
                      <a16:creationId xmlns:a16="http://schemas.microsoft.com/office/drawing/2014/main" id="{02870307-2357-E489-5FAE-1F49CD555D8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608E9002-5B57-90D2-E4AD-A130A2FD989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6AD686BE-7162-4C05-F787-B96D5108DFC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4" name="TextBox 31">
                <a:extLst>
                  <a:ext uri="{FF2B5EF4-FFF2-40B4-BE49-F238E27FC236}">
                    <a16:creationId xmlns:a16="http://schemas.microsoft.com/office/drawing/2014/main" id="{B368D26F-5C05-7620-9C59-3B206C0FF269}"/>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06</a:t>
                </a:r>
              </a:p>
            </p:txBody>
          </p:sp>
        </p:grpSp>
        <p:sp>
          <p:nvSpPr>
            <p:cNvPr id="52" name="TextBox 51">
              <a:extLst>
                <a:ext uri="{FF2B5EF4-FFF2-40B4-BE49-F238E27FC236}">
                  <a16:creationId xmlns:a16="http://schemas.microsoft.com/office/drawing/2014/main" id="{1288D13E-61F0-46B4-98F3-DEE96DDD12E1}"/>
                </a:ext>
              </a:extLst>
            </p:cNvPr>
            <p:cNvSpPr txBox="1"/>
            <p:nvPr/>
          </p:nvSpPr>
          <p:spPr>
            <a:xfrm>
              <a:off x="2162396" y="1002322"/>
              <a:ext cx="3022623" cy="712920"/>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69687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3507253" y="2417718"/>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كما أود أن أؤكد على أبرز التوصيات التي خرجنا بها من هذا البرنامج، والتي نأمل أن تكون دليلاً عمليًا لكم في تحقيق الأداء الاستراتيجي الفعّال:</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32211C63-6B0E-4E8B-23B1-8964EB9E840A}"/>
              </a:ext>
            </a:extLst>
          </p:cNvPr>
          <p:cNvSpPr txBox="1"/>
          <p:nvPr/>
        </p:nvSpPr>
        <p:spPr>
          <a:xfrm>
            <a:off x="3507253" y="3748852"/>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تعزيز روح الفريق والعمل الجماعي: </a:t>
            </a:r>
            <a:r>
              <a:rPr lang="ar-SA" sz="2800" dirty="0">
                <a:latin typeface="Adobe Arabic" panose="02040503050201020203" pitchFamily="18" charset="-78"/>
                <a:cs typeface="Adobe Arabic" panose="02040503050201020203" pitchFamily="18" charset="-78"/>
              </a:rPr>
              <a:t>لأن الأداء الاستراتيجي يعتمد بشكل كبير على التعاون وتكامل الجهود بين جميع أفراد المؤسسة.</a:t>
            </a:r>
            <a:endParaRPr lang="en-US" sz="2800" dirty="0">
              <a:latin typeface="Adobe Arabic" panose="02040503050201020203" pitchFamily="18" charset="-78"/>
              <a:cs typeface="Adobe Arabic" panose="02040503050201020203" pitchFamily="18" charset="-78"/>
            </a:endParaRPr>
          </a:p>
        </p:txBody>
      </p:sp>
      <p:sp>
        <p:nvSpPr>
          <p:cNvPr id="16" name="TextBox 15">
            <a:extLst>
              <a:ext uri="{FF2B5EF4-FFF2-40B4-BE49-F238E27FC236}">
                <a16:creationId xmlns:a16="http://schemas.microsoft.com/office/drawing/2014/main" id="{4BE4580C-1087-36A0-6DEC-4AA3EF1DF9AD}"/>
              </a:ext>
            </a:extLst>
          </p:cNvPr>
          <p:cNvSpPr txBox="1"/>
          <p:nvPr/>
        </p:nvSpPr>
        <p:spPr>
          <a:xfrm>
            <a:off x="4181699" y="5185965"/>
            <a:ext cx="7544136"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المرونة في مواجهة التحديات: </a:t>
            </a:r>
            <a:r>
              <a:rPr lang="ar-SA" sz="2800" dirty="0">
                <a:latin typeface="Adobe Arabic" panose="02040503050201020203" pitchFamily="18" charset="-78"/>
                <a:cs typeface="Adobe Arabic" panose="02040503050201020203" pitchFamily="18" charset="-78"/>
              </a:rPr>
              <a:t>تبني نهج مرن للتعامل مع التغيرات السريعة في بيئة العمل، بما يضمن استمرارية الأداء العالي.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83387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P spid="16"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3507253" y="2755288"/>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كما أود أن أؤكد على أبرز التوصيات التي خرجنا بها من هذا البرنامج، والتي نأمل أن تكون دليلاً عمليًا لكم في تحقيق الأداء الاستراتيجي الفعّال:</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32211C63-6B0E-4E8B-23B1-8964EB9E840A}"/>
              </a:ext>
            </a:extLst>
          </p:cNvPr>
          <p:cNvSpPr txBox="1"/>
          <p:nvPr/>
        </p:nvSpPr>
        <p:spPr>
          <a:xfrm>
            <a:off x="4181699" y="4376382"/>
            <a:ext cx="7544136"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168489"/>
                </a:solidFill>
                <a:latin typeface="Adobe Arabic" panose="02040503050201020203" pitchFamily="18" charset="-78"/>
                <a:cs typeface="Adobe Arabic" panose="02040503050201020203" pitchFamily="18" charset="-78"/>
              </a:rPr>
              <a:t>الاستثمار في التطوير المستمر: </a:t>
            </a:r>
            <a:r>
              <a:rPr lang="ar-SA" sz="2800" dirty="0">
                <a:latin typeface="Adobe Arabic" panose="02040503050201020203" pitchFamily="18" charset="-78"/>
                <a:cs typeface="Adobe Arabic" panose="02040503050201020203" pitchFamily="18" charset="-78"/>
              </a:rPr>
              <a:t>الحرص على تطوير المهارات القيادية والفنية لجميع أفراد الفريق، بما يتناسب مع متطلبات الأداء الاستراتيجي.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172094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5" name="TextBox 14">
            <a:extLst>
              <a:ext uri="{FF2B5EF4-FFF2-40B4-BE49-F238E27FC236}">
                <a16:creationId xmlns:a16="http://schemas.microsoft.com/office/drawing/2014/main" id="{32211C63-6B0E-4E8B-23B1-8964EB9E840A}"/>
              </a:ext>
            </a:extLst>
          </p:cNvPr>
          <p:cNvSpPr txBox="1"/>
          <p:nvPr/>
        </p:nvSpPr>
        <p:spPr>
          <a:xfrm>
            <a:off x="4181699" y="2846532"/>
            <a:ext cx="7544136" cy="2623795"/>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ختامًا، نؤكد أن الأداء الاستراتيجي ليس مجرد عملية أو إجراءات، بل هو ثقافة مؤسسية تترسخ من خلال الالتزام والعمل المستمر لتحقيق رؤية المؤسسة وأهدافها. نتمنى لكم تطبيقًا ناجحًا لما تعلمتموه خلال هذا البرنامج، ونتطلع إلى رؤية إنجازاتكم المتميزة في المستقبل</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72753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FE2732A5-4CEB-1A2D-8715-FA68CE5C73E3}"/>
              </a:ext>
            </a:extLst>
          </p:cNvPr>
          <p:cNvSpPr txBox="1"/>
          <p:nvPr/>
        </p:nvSpPr>
        <p:spPr>
          <a:xfrm>
            <a:off x="3085170" y="2875002"/>
            <a:ext cx="6021659" cy="1107996"/>
          </a:xfrm>
          <a:prstGeom prst="rect">
            <a:avLst/>
          </a:prstGeom>
          <a:noFill/>
        </p:spPr>
        <p:txBody>
          <a:bodyPr wrap="square" rtlCol="0">
            <a:spAutoFit/>
          </a:bodyPr>
          <a:lstStyle/>
          <a:p>
            <a:pPr algn="ctr"/>
            <a:r>
              <a:rPr lang="ar-SA" sz="6600" b="1" dirty="0">
                <a:solidFill>
                  <a:schemeClr val="bg1"/>
                </a:solidFill>
                <a:latin typeface="Sakkal Majalla" panose="02000000000000000000" pitchFamily="2" charset="-78"/>
                <a:cs typeface="Sakkal Majalla" panose="02000000000000000000" pitchFamily="2" charset="-78"/>
              </a:rPr>
              <a:t>تمت بعون الله تعالى</a:t>
            </a:r>
            <a:endParaRPr lang="en-US" sz="6600" b="1"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02692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2AEFB21-4776-3AB3-9558-0942928BAD1E}"/>
              </a:ext>
            </a:extLst>
          </p:cNvPr>
          <p:cNvGrpSpPr/>
          <p:nvPr/>
        </p:nvGrpSpPr>
        <p:grpSpPr>
          <a:xfrm>
            <a:off x="2698136" y="675008"/>
            <a:ext cx="6957150" cy="968852"/>
            <a:chOff x="2698136" y="519096"/>
            <a:chExt cx="6957150" cy="968852"/>
          </a:xfrm>
        </p:grpSpPr>
        <p:grpSp>
          <p:nvGrpSpPr>
            <p:cNvPr id="16" name="Group 15">
              <a:extLst>
                <a:ext uri="{FF2B5EF4-FFF2-40B4-BE49-F238E27FC236}">
                  <a16:creationId xmlns:a16="http://schemas.microsoft.com/office/drawing/2014/main" id="{81F70066-C722-AB02-E977-816C523EFE1B}"/>
                </a:ext>
              </a:extLst>
            </p:cNvPr>
            <p:cNvGrpSpPr/>
            <p:nvPr/>
          </p:nvGrpSpPr>
          <p:grpSpPr>
            <a:xfrm>
              <a:off x="2698136" y="1333654"/>
              <a:ext cx="6957150" cy="154294"/>
              <a:chOff x="2941058" y="1479627"/>
              <a:chExt cx="6957150" cy="154294"/>
            </a:xfrm>
          </p:grpSpPr>
          <p:sp>
            <p:nvSpPr>
              <p:cNvPr id="18" name="Oval 17">
                <a:extLst>
                  <a:ext uri="{FF2B5EF4-FFF2-40B4-BE49-F238E27FC236}">
                    <a16:creationId xmlns:a16="http://schemas.microsoft.com/office/drawing/2014/main" id="{B20E538A-2D69-0931-378C-C6F1C09A0E9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9" name="Group 18">
                <a:extLst>
                  <a:ext uri="{FF2B5EF4-FFF2-40B4-BE49-F238E27FC236}">
                    <a16:creationId xmlns:a16="http://schemas.microsoft.com/office/drawing/2014/main" id="{82430D74-68AE-8F72-EEED-053A03B0EA41}"/>
                  </a:ext>
                </a:extLst>
              </p:cNvPr>
              <p:cNvGrpSpPr/>
              <p:nvPr/>
            </p:nvGrpSpPr>
            <p:grpSpPr>
              <a:xfrm>
                <a:off x="9256541"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2F17A5D8-ACB1-12F8-5585-D2C74053874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0792B7D-9DA2-21FE-9E21-3DD852F730B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D0EC03E8-F9E2-563E-DA83-99C3BF63A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0" name="Group 19">
                <a:extLst>
                  <a:ext uri="{FF2B5EF4-FFF2-40B4-BE49-F238E27FC236}">
                    <a16:creationId xmlns:a16="http://schemas.microsoft.com/office/drawing/2014/main" id="{3C7B75F1-925F-A7D2-4B0F-1F3A484A79B0}"/>
                  </a:ext>
                </a:extLst>
              </p:cNvPr>
              <p:cNvGrpSpPr/>
              <p:nvPr/>
            </p:nvGrpSpPr>
            <p:grpSpPr>
              <a:xfrm>
                <a:off x="2941058" y="1479627"/>
                <a:ext cx="641667" cy="154294"/>
                <a:chOff x="9256541" y="1479627"/>
                <a:chExt cx="641667" cy="154294"/>
              </a:xfrm>
              <a:solidFill>
                <a:srgbClr val="627383"/>
              </a:solidFill>
            </p:grpSpPr>
            <p:sp>
              <p:nvSpPr>
                <p:cNvPr id="21" name="Arrow: Striped Right 20">
                  <a:extLst>
                    <a:ext uri="{FF2B5EF4-FFF2-40B4-BE49-F238E27FC236}">
                      <a16:creationId xmlns:a16="http://schemas.microsoft.com/office/drawing/2014/main" id="{54E08458-E929-D0C1-2197-945EBD9C88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F831294B-73CB-B109-C737-B5D2E30C7F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3" name="Arrow: Striped Right 22">
                  <a:extLst>
                    <a:ext uri="{FF2B5EF4-FFF2-40B4-BE49-F238E27FC236}">
                      <a16:creationId xmlns:a16="http://schemas.microsoft.com/office/drawing/2014/main" id="{90B6D427-E144-E8A8-9AE3-7D2DFBAFC8E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16">
              <a:extLst>
                <a:ext uri="{FF2B5EF4-FFF2-40B4-BE49-F238E27FC236}">
                  <a16:creationId xmlns:a16="http://schemas.microsoft.com/office/drawing/2014/main" id="{BEA0999F-C625-667F-6D71-3E45DB8ADFE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7004D2F6-2D35-39D2-7939-E825BECA717E}"/>
              </a:ext>
            </a:extLst>
          </p:cNvPr>
          <p:cNvSpPr txBox="1"/>
          <p:nvPr/>
        </p:nvSpPr>
        <p:spPr>
          <a:xfrm>
            <a:off x="1412690" y="2129031"/>
            <a:ext cx="6753577"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يقدم هذا البرنامج التدريبي إطاراً شاملاً لفهم وتطبيق مفاهيم الأداء الاستراتيجي في المؤسسات. يغطي البرنامج المفاهيم الأساسية، وآليات التصميم والتنفيذ، وأساليب القياس والتقييم، مما يمكن المشاركين من تطوير وإدارة منظومة أداء استراتيجي فعالة.</a:t>
            </a:r>
            <a:endParaRPr lang="en-US" dirty="0"/>
          </a:p>
        </p:txBody>
      </p:sp>
      <p:pic>
        <p:nvPicPr>
          <p:cNvPr id="28" name="Picture 4" descr="View details Vector Icons free download in SVG, PNG Format">
            <a:extLst>
              <a:ext uri="{FF2B5EF4-FFF2-40B4-BE49-F238E27FC236}">
                <a16:creationId xmlns:a16="http://schemas.microsoft.com/office/drawing/2014/main" id="{E213A62F-93A8-DD64-6463-EF57936190F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407718" y="675008"/>
            <a:ext cx="7537986" cy="968852"/>
            <a:chOff x="2407718" y="519096"/>
            <a:chExt cx="7537986"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407718" y="519096"/>
              <a:ext cx="753798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الأداء التشغيلي والأداء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DBE512E7-D5D6-B6B0-FD65-0269F27EC042}"/>
              </a:ext>
            </a:extLst>
          </p:cNvPr>
          <p:cNvGrpSpPr/>
          <p:nvPr/>
        </p:nvGrpSpPr>
        <p:grpSpPr>
          <a:xfrm>
            <a:off x="4556963" y="2692434"/>
            <a:ext cx="3497300" cy="614399"/>
            <a:chOff x="6346711" y="5626333"/>
            <a:chExt cx="4321103" cy="759124"/>
          </a:xfrm>
        </p:grpSpPr>
        <p:grpSp>
          <p:nvGrpSpPr>
            <p:cNvPr id="39" name="Group 38">
              <a:extLst>
                <a:ext uri="{FF2B5EF4-FFF2-40B4-BE49-F238E27FC236}">
                  <a16:creationId xmlns:a16="http://schemas.microsoft.com/office/drawing/2014/main" id="{10705F12-4B06-CF13-91C9-1F4D2F4AF282}"/>
                </a:ext>
              </a:extLst>
            </p:cNvPr>
            <p:cNvGrpSpPr/>
            <p:nvPr/>
          </p:nvGrpSpPr>
          <p:grpSpPr>
            <a:xfrm>
              <a:off x="6407873" y="5626333"/>
              <a:ext cx="4259941" cy="759124"/>
              <a:chOff x="6407873" y="5626333"/>
              <a:chExt cx="4259941" cy="759124"/>
            </a:xfrm>
          </p:grpSpPr>
          <p:grpSp>
            <p:nvGrpSpPr>
              <p:cNvPr id="41" name="Group 40">
                <a:extLst>
                  <a:ext uri="{FF2B5EF4-FFF2-40B4-BE49-F238E27FC236}">
                    <a16:creationId xmlns:a16="http://schemas.microsoft.com/office/drawing/2014/main" id="{D497487E-5973-5394-5462-69C7A450C732}"/>
                  </a:ext>
                </a:extLst>
              </p:cNvPr>
              <p:cNvGrpSpPr/>
              <p:nvPr/>
            </p:nvGrpSpPr>
            <p:grpSpPr>
              <a:xfrm flipH="1">
                <a:off x="6407873" y="5626333"/>
                <a:ext cx="4259941" cy="759124"/>
                <a:chOff x="7660476" y="2680905"/>
                <a:chExt cx="4259941" cy="759124"/>
              </a:xfrm>
            </p:grpSpPr>
            <p:sp>
              <p:nvSpPr>
                <p:cNvPr id="43" name="Freeform: Shape 42">
                  <a:extLst>
                    <a:ext uri="{FF2B5EF4-FFF2-40B4-BE49-F238E27FC236}">
                      <a16:creationId xmlns:a16="http://schemas.microsoft.com/office/drawing/2014/main" id="{16241B93-DB3F-F121-FCFC-43E876F3E5DA}"/>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1474E254-1019-12E4-96A2-A22E18E9797F}"/>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168489"/>
                </a:solidFill>
                <a:ln w="1788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1A30BAFF-F0CB-1E0B-EF79-AF2262DA431A}"/>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42" name="TextBox 31">
                <a:extLst>
                  <a:ext uri="{FF2B5EF4-FFF2-40B4-BE49-F238E27FC236}">
                    <a16:creationId xmlns:a16="http://schemas.microsoft.com/office/drawing/2014/main" id="{FFD36BB1-7621-BB08-80A3-32B26BBD36FD}"/>
                  </a:ext>
                </a:extLst>
              </p:cNvPr>
              <p:cNvSpPr txBox="1"/>
              <p:nvPr/>
            </p:nvSpPr>
            <p:spPr>
              <a:xfrm>
                <a:off x="9869585" y="5844312"/>
                <a:ext cx="586204" cy="402996"/>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solidFill>
                      <a:schemeClr val="bg1"/>
                    </a:solidFill>
                    <a:latin typeface="Arial" panose="020B0604020202020204" pitchFamily="34" charset="0"/>
                    <a:cs typeface="Arial" panose="020B0604020202020204" pitchFamily="34" charset="0"/>
                  </a:rPr>
                  <a:t>05</a:t>
                </a:r>
              </a:p>
            </p:txBody>
          </p:sp>
        </p:grpSp>
        <p:sp>
          <p:nvSpPr>
            <p:cNvPr id="40" name="TextBox 39">
              <a:extLst>
                <a:ext uri="{FF2B5EF4-FFF2-40B4-BE49-F238E27FC236}">
                  <a16:creationId xmlns:a16="http://schemas.microsoft.com/office/drawing/2014/main" id="{90C22DA3-43D0-016C-7B24-AD7E21B30A1C}"/>
                </a:ext>
              </a:extLst>
            </p:cNvPr>
            <p:cNvSpPr txBox="1"/>
            <p:nvPr/>
          </p:nvSpPr>
          <p:spPr>
            <a:xfrm>
              <a:off x="6346711" y="5749074"/>
              <a:ext cx="3470035" cy="494833"/>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المستوى الإداري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TextBox 45">
            <a:extLst>
              <a:ext uri="{FF2B5EF4-FFF2-40B4-BE49-F238E27FC236}">
                <a16:creationId xmlns:a16="http://schemas.microsoft.com/office/drawing/2014/main" id="{84161B58-48B6-A478-6DC1-04EDCDD8799D}"/>
              </a:ext>
            </a:extLst>
          </p:cNvPr>
          <p:cNvSpPr txBox="1"/>
          <p:nvPr/>
        </p:nvSpPr>
        <p:spPr>
          <a:xfrm>
            <a:off x="8485434" y="4282200"/>
            <a:ext cx="3457642" cy="1154162"/>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على تنفيذ الخطط التشغيلية المفصلة لتحقيق الكفاءة اليومية.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EEB36249-2B85-A590-CE4A-D32C276EBEEE}"/>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id="{D60E8712-5FB0-94E3-FD04-B9402F0E75D9}"/>
              </a:ext>
            </a:extLst>
          </p:cNvPr>
          <p:cNvSpPr txBox="1"/>
          <p:nvPr/>
        </p:nvSpPr>
        <p:spPr>
          <a:xfrm>
            <a:off x="692439" y="4189675"/>
            <a:ext cx="2957836" cy="1708160"/>
          </a:xfrm>
          <a:prstGeom prst="rect">
            <a:avLst/>
          </a:prstGeom>
          <a:noFill/>
        </p:spPr>
        <p:txBody>
          <a:bodyPr wrap="square">
            <a:spAutoFit/>
          </a:bodyPr>
          <a:lstStyle/>
          <a:p>
            <a:pPr marL="34290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على تنفيذ الخطط الاستراتيجية التي توجه المؤسسة نحو تحقيق رؤيتها.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4B0B6065-7A29-A260-26E5-E3AC38340216}"/>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50" name="Group 49">
            <a:extLst>
              <a:ext uri="{FF2B5EF4-FFF2-40B4-BE49-F238E27FC236}">
                <a16:creationId xmlns:a16="http://schemas.microsoft.com/office/drawing/2014/main" id="{2679A796-F37B-A8F3-8237-E88B36DBB3E3}"/>
              </a:ext>
            </a:extLst>
          </p:cNvPr>
          <p:cNvGrpSpPr/>
          <p:nvPr/>
        </p:nvGrpSpPr>
        <p:grpSpPr>
          <a:xfrm>
            <a:off x="4556963" y="3653724"/>
            <a:ext cx="3526791" cy="628476"/>
            <a:chOff x="2036290" y="892676"/>
            <a:chExt cx="4259941" cy="759124"/>
          </a:xfrm>
        </p:grpSpPr>
        <p:grpSp>
          <p:nvGrpSpPr>
            <p:cNvPr id="51" name="Group 50">
              <a:extLst>
                <a:ext uri="{FF2B5EF4-FFF2-40B4-BE49-F238E27FC236}">
                  <a16:creationId xmlns:a16="http://schemas.microsoft.com/office/drawing/2014/main" id="{BD65EDD3-1729-3C96-1C00-82BC96B8C864}"/>
                </a:ext>
              </a:extLst>
            </p:cNvPr>
            <p:cNvGrpSpPr/>
            <p:nvPr/>
          </p:nvGrpSpPr>
          <p:grpSpPr>
            <a:xfrm>
              <a:off x="2036290" y="892676"/>
              <a:ext cx="4259941" cy="759124"/>
              <a:chOff x="6407873" y="3219525"/>
              <a:chExt cx="4259941" cy="759124"/>
            </a:xfrm>
          </p:grpSpPr>
          <p:grpSp>
            <p:nvGrpSpPr>
              <p:cNvPr id="53" name="Group 52">
                <a:extLst>
                  <a:ext uri="{FF2B5EF4-FFF2-40B4-BE49-F238E27FC236}">
                    <a16:creationId xmlns:a16="http://schemas.microsoft.com/office/drawing/2014/main" id="{DB790278-D4E8-78D9-ECC5-94ED0B12F8C2}"/>
                  </a:ext>
                </a:extLst>
              </p:cNvPr>
              <p:cNvGrpSpPr/>
              <p:nvPr/>
            </p:nvGrpSpPr>
            <p:grpSpPr>
              <a:xfrm flipH="1">
                <a:off x="6407873" y="3219525"/>
                <a:ext cx="4259941" cy="759124"/>
                <a:chOff x="7660476" y="2680905"/>
                <a:chExt cx="4259941" cy="759124"/>
              </a:xfrm>
            </p:grpSpPr>
            <p:sp>
              <p:nvSpPr>
                <p:cNvPr id="55" name="Freeform: Shape 54">
                  <a:extLst>
                    <a:ext uri="{FF2B5EF4-FFF2-40B4-BE49-F238E27FC236}">
                      <a16:creationId xmlns:a16="http://schemas.microsoft.com/office/drawing/2014/main" id="{02870307-2357-E489-5FAE-1F49CD555D8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608E9002-5B57-90D2-E4AD-A130A2FD989C}"/>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FFCC66"/>
                </a:solidFill>
                <a:ln w="17889"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6AD686BE-7162-4C05-F787-B96D5108DFC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54" name="TextBox 31">
                <a:extLst>
                  <a:ext uri="{FF2B5EF4-FFF2-40B4-BE49-F238E27FC236}">
                    <a16:creationId xmlns:a16="http://schemas.microsoft.com/office/drawing/2014/main" id="{B368D26F-5C05-7620-9C59-3B206C0FF269}"/>
                  </a:ext>
                </a:extLst>
              </p:cNvPr>
              <p:cNvSpPr txBox="1"/>
              <p:nvPr/>
            </p:nvSpPr>
            <p:spPr>
              <a:xfrm>
                <a:off x="9869586" y="3437504"/>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06</a:t>
                </a:r>
              </a:p>
            </p:txBody>
          </p:sp>
        </p:grpSp>
        <p:sp>
          <p:nvSpPr>
            <p:cNvPr id="52" name="TextBox 51">
              <a:extLst>
                <a:ext uri="{FF2B5EF4-FFF2-40B4-BE49-F238E27FC236}">
                  <a16:creationId xmlns:a16="http://schemas.microsoft.com/office/drawing/2014/main" id="{1288D13E-61F0-46B4-98F3-DEE96DDD12E1}"/>
                </a:ext>
              </a:extLst>
            </p:cNvPr>
            <p:cNvSpPr txBox="1"/>
            <p:nvPr/>
          </p:nvSpPr>
          <p:spPr>
            <a:xfrm>
              <a:off x="2162396" y="1002322"/>
              <a:ext cx="3022623" cy="38028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767EAA65-9F89-0216-A193-0BE7BCEC607A}"/>
              </a:ext>
            </a:extLst>
          </p:cNvPr>
          <p:cNvGrpSpPr/>
          <p:nvPr/>
        </p:nvGrpSpPr>
        <p:grpSpPr>
          <a:xfrm>
            <a:off x="4003466" y="4644021"/>
            <a:ext cx="4486339" cy="799468"/>
            <a:chOff x="2036290" y="2095175"/>
            <a:chExt cx="4259941" cy="759124"/>
          </a:xfrm>
        </p:grpSpPr>
        <p:grpSp>
          <p:nvGrpSpPr>
            <p:cNvPr id="31" name="Group 30">
              <a:extLst>
                <a:ext uri="{FF2B5EF4-FFF2-40B4-BE49-F238E27FC236}">
                  <a16:creationId xmlns:a16="http://schemas.microsoft.com/office/drawing/2014/main" id="{EBACB7F5-A6F5-A89C-B7FE-9D3C3F5FF0F0}"/>
                </a:ext>
              </a:extLst>
            </p:cNvPr>
            <p:cNvGrpSpPr/>
            <p:nvPr/>
          </p:nvGrpSpPr>
          <p:grpSpPr>
            <a:xfrm>
              <a:off x="2036290" y="2095175"/>
              <a:ext cx="4259941" cy="759124"/>
              <a:chOff x="6407873" y="5626333"/>
              <a:chExt cx="4259941" cy="759124"/>
            </a:xfrm>
          </p:grpSpPr>
          <p:grpSp>
            <p:nvGrpSpPr>
              <p:cNvPr id="33" name="Group 32">
                <a:extLst>
                  <a:ext uri="{FF2B5EF4-FFF2-40B4-BE49-F238E27FC236}">
                    <a16:creationId xmlns:a16="http://schemas.microsoft.com/office/drawing/2014/main" id="{8CA8129F-AEB4-88FD-6FE1-6AD062372E46}"/>
                  </a:ext>
                </a:extLst>
              </p:cNvPr>
              <p:cNvGrpSpPr/>
              <p:nvPr/>
            </p:nvGrpSpPr>
            <p:grpSpPr>
              <a:xfrm flipH="1">
                <a:off x="6407873" y="5626333"/>
                <a:ext cx="4259941" cy="759124"/>
                <a:chOff x="7660476" y="2680905"/>
                <a:chExt cx="4259941" cy="759124"/>
              </a:xfrm>
            </p:grpSpPr>
            <p:sp>
              <p:nvSpPr>
                <p:cNvPr id="35" name="Freeform: Shape 34">
                  <a:extLst>
                    <a:ext uri="{FF2B5EF4-FFF2-40B4-BE49-F238E27FC236}">
                      <a16:creationId xmlns:a16="http://schemas.microsoft.com/office/drawing/2014/main" id="{067BA648-ADAC-CCAB-0640-8729EDAACAD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95CFC6AB-2900-7E29-9D31-1CCCADEA321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9ACCCE"/>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CF35093C-B50A-DB86-0113-99A48700BA2F}"/>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F9647858-B7A1-FC0B-7330-4162EF3732B7}"/>
                  </a:ext>
                </a:extLst>
              </p:cNvPr>
              <p:cNvSpPr txBox="1"/>
              <p:nvPr/>
            </p:nvSpPr>
            <p:spPr>
              <a:xfrm>
                <a:off x="9869585" y="584431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07</a:t>
                </a:r>
              </a:p>
            </p:txBody>
          </p:sp>
        </p:grpSp>
        <p:sp>
          <p:nvSpPr>
            <p:cNvPr id="32" name="TextBox 31">
              <a:extLst>
                <a:ext uri="{FF2B5EF4-FFF2-40B4-BE49-F238E27FC236}">
                  <a16:creationId xmlns:a16="http://schemas.microsoft.com/office/drawing/2014/main" id="{EF57D185-A098-568D-18B5-A4761BBD7AB2}"/>
                </a:ext>
              </a:extLst>
            </p:cNvPr>
            <p:cNvSpPr txBox="1"/>
            <p:nvPr/>
          </p:nvSpPr>
          <p:spPr>
            <a:xfrm>
              <a:off x="2186687" y="2182557"/>
              <a:ext cx="3022623" cy="542845"/>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العلاقة بالخطط</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0281167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العنوان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 name="Group 7">
            <a:extLst>
              <a:ext uri="{FF2B5EF4-FFF2-40B4-BE49-F238E27FC236}">
                <a16:creationId xmlns:a16="http://schemas.microsoft.com/office/drawing/2014/main" id="{A19F7154-78EC-9BA0-94D9-46A2F0659C85}"/>
              </a:ext>
            </a:extLst>
          </p:cNvPr>
          <p:cNvGrpSpPr/>
          <p:nvPr/>
        </p:nvGrpSpPr>
        <p:grpSpPr>
          <a:xfrm>
            <a:off x="4387963" y="2697972"/>
            <a:ext cx="3416073" cy="608746"/>
            <a:chOff x="2036290" y="3244577"/>
            <a:chExt cx="4259941" cy="759124"/>
          </a:xfrm>
        </p:grpSpPr>
        <p:grpSp>
          <p:nvGrpSpPr>
            <p:cNvPr id="9" name="Group 8">
              <a:extLst>
                <a:ext uri="{FF2B5EF4-FFF2-40B4-BE49-F238E27FC236}">
                  <a16:creationId xmlns:a16="http://schemas.microsoft.com/office/drawing/2014/main" id="{F08071E0-BD33-EA85-CF5C-DBCBE352E5B2}"/>
                </a:ext>
              </a:extLst>
            </p:cNvPr>
            <p:cNvGrpSpPr/>
            <p:nvPr/>
          </p:nvGrpSpPr>
          <p:grpSpPr>
            <a:xfrm>
              <a:off x="2036290" y="3244577"/>
              <a:ext cx="4259941" cy="759124"/>
              <a:chOff x="6407873" y="852105"/>
              <a:chExt cx="4259941" cy="759124"/>
            </a:xfrm>
          </p:grpSpPr>
          <p:grpSp>
            <p:nvGrpSpPr>
              <p:cNvPr id="11" name="Group 10">
                <a:extLst>
                  <a:ext uri="{FF2B5EF4-FFF2-40B4-BE49-F238E27FC236}">
                    <a16:creationId xmlns:a16="http://schemas.microsoft.com/office/drawing/2014/main" id="{A4788924-9752-CEC1-5C97-7ED53471729C}"/>
                  </a:ext>
                </a:extLst>
              </p:cNvPr>
              <p:cNvGrpSpPr/>
              <p:nvPr/>
            </p:nvGrpSpPr>
            <p:grpSpPr>
              <a:xfrm flipH="1">
                <a:off x="6407873" y="852105"/>
                <a:ext cx="4259941" cy="759124"/>
                <a:chOff x="7660476" y="2680905"/>
                <a:chExt cx="4259941" cy="759124"/>
              </a:xfrm>
            </p:grpSpPr>
            <p:sp>
              <p:nvSpPr>
                <p:cNvPr id="13" name="Freeform: Shape 12">
                  <a:extLst>
                    <a:ext uri="{FF2B5EF4-FFF2-40B4-BE49-F238E27FC236}">
                      <a16:creationId xmlns:a16="http://schemas.microsoft.com/office/drawing/2014/main" id="{4798C718-59D9-E1C2-EA87-1313350C1110}"/>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0A59AF00-4C31-5057-17E0-62F922A5F0B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F9A64F3C-E038-2777-669A-9885AD92970C}"/>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12" name="TextBox 31">
                <a:extLst>
                  <a:ext uri="{FF2B5EF4-FFF2-40B4-BE49-F238E27FC236}">
                    <a16:creationId xmlns:a16="http://schemas.microsoft.com/office/drawing/2014/main" id="{BACF7BC3-37D7-A070-7AE4-C7DD16117A93}"/>
                  </a:ext>
                </a:extLst>
              </p:cNvPr>
              <p:cNvSpPr txBox="1"/>
              <p:nvPr/>
            </p:nvSpPr>
            <p:spPr>
              <a:xfrm>
                <a:off x="9804102" y="1022660"/>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08</a:t>
                </a:r>
              </a:p>
            </p:txBody>
          </p:sp>
        </p:grpSp>
        <p:sp>
          <p:nvSpPr>
            <p:cNvPr id="10" name="TextBox 9">
              <a:extLst>
                <a:ext uri="{FF2B5EF4-FFF2-40B4-BE49-F238E27FC236}">
                  <a16:creationId xmlns:a16="http://schemas.microsoft.com/office/drawing/2014/main" id="{EF0C5790-2C5C-0840-913B-1BFD1F41FCE3}"/>
                </a:ext>
              </a:extLst>
            </p:cNvPr>
            <p:cNvSpPr txBox="1"/>
            <p:nvPr/>
          </p:nvSpPr>
          <p:spPr>
            <a:xfrm>
              <a:off x="2197384" y="3364054"/>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القيادة والاتصال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1C529EBB-137F-C179-730C-4C278CC65138}"/>
              </a:ext>
            </a:extLst>
          </p:cNvPr>
          <p:cNvGrpSpPr/>
          <p:nvPr/>
        </p:nvGrpSpPr>
        <p:grpSpPr>
          <a:xfrm>
            <a:off x="4387963" y="3679218"/>
            <a:ext cx="3416073" cy="608746"/>
            <a:chOff x="2036290" y="4447076"/>
            <a:chExt cx="4259941" cy="759124"/>
          </a:xfrm>
        </p:grpSpPr>
        <p:grpSp>
          <p:nvGrpSpPr>
            <p:cNvPr id="17" name="Group 16">
              <a:extLst>
                <a:ext uri="{FF2B5EF4-FFF2-40B4-BE49-F238E27FC236}">
                  <a16:creationId xmlns:a16="http://schemas.microsoft.com/office/drawing/2014/main" id="{B312B27B-C66B-74E7-BECB-59559B5C7FBD}"/>
                </a:ext>
              </a:extLst>
            </p:cNvPr>
            <p:cNvGrpSpPr/>
            <p:nvPr/>
          </p:nvGrpSpPr>
          <p:grpSpPr>
            <a:xfrm>
              <a:off x="2036290" y="4447076"/>
              <a:ext cx="4259941" cy="759124"/>
              <a:chOff x="6407873" y="2054604"/>
              <a:chExt cx="4259941" cy="759124"/>
            </a:xfrm>
          </p:grpSpPr>
          <p:grpSp>
            <p:nvGrpSpPr>
              <p:cNvPr id="19" name="Group 18">
                <a:extLst>
                  <a:ext uri="{FF2B5EF4-FFF2-40B4-BE49-F238E27FC236}">
                    <a16:creationId xmlns:a16="http://schemas.microsoft.com/office/drawing/2014/main" id="{88897460-4D9B-7397-2C52-910064592258}"/>
                  </a:ext>
                </a:extLst>
              </p:cNvPr>
              <p:cNvGrpSpPr/>
              <p:nvPr/>
            </p:nvGrpSpPr>
            <p:grpSpPr>
              <a:xfrm flipH="1">
                <a:off x="6407873" y="2054604"/>
                <a:ext cx="4259941" cy="759124"/>
                <a:chOff x="7660476" y="2680905"/>
                <a:chExt cx="4259941" cy="759124"/>
              </a:xfrm>
            </p:grpSpPr>
            <p:sp>
              <p:nvSpPr>
                <p:cNvPr id="27" name="Freeform: Shape 26">
                  <a:extLst>
                    <a:ext uri="{FF2B5EF4-FFF2-40B4-BE49-F238E27FC236}">
                      <a16:creationId xmlns:a16="http://schemas.microsoft.com/office/drawing/2014/main" id="{62AF3B06-830C-FCB0-7BFB-C5AEEEEBD3F4}"/>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ACD537D3-93E2-21F2-E502-19571314D1B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6D6FDEEC-521E-E45B-71BE-0D7C7B2119F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26" name="TextBox 31">
                <a:extLst>
                  <a:ext uri="{FF2B5EF4-FFF2-40B4-BE49-F238E27FC236}">
                    <a16:creationId xmlns:a16="http://schemas.microsoft.com/office/drawing/2014/main" id="{8660E15D-4C3F-F5C2-E3CF-A1137EE754F5}"/>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09</a:t>
                </a:r>
              </a:p>
            </p:txBody>
          </p:sp>
        </p:grpSp>
        <p:sp>
          <p:nvSpPr>
            <p:cNvPr id="18" name="TextBox 17">
              <a:extLst>
                <a:ext uri="{FF2B5EF4-FFF2-40B4-BE49-F238E27FC236}">
                  <a16:creationId xmlns:a16="http://schemas.microsoft.com/office/drawing/2014/main" id="{0783DE84-EB05-550B-D1AD-195DFB68C783}"/>
                </a:ext>
              </a:extLst>
            </p:cNvPr>
            <p:cNvSpPr txBox="1"/>
            <p:nvPr/>
          </p:nvSpPr>
          <p:spPr>
            <a:xfrm>
              <a:off x="2259319" y="4515368"/>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التأثير على المؤسسة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38F1CB40-794A-9399-2419-784BCA94A1F8}"/>
              </a:ext>
            </a:extLst>
          </p:cNvPr>
          <p:cNvGrpSpPr/>
          <p:nvPr/>
        </p:nvGrpSpPr>
        <p:grpSpPr>
          <a:xfrm>
            <a:off x="4387963" y="4660464"/>
            <a:ext cx="3416073" cy="608746"/>
            <a:chOff x="2036290" y="5585762"/>
            <a:chExt cx="4259941" cy="759124"/>
          </a:xfrm>
        </p:grpSpPr>
        <p:grpSp>
          <p:nvGrpSpPr>
            <p:cNvPr id="31" name="Group 30">
              <a:extLst>
                <a:ext uri="{FF2B5EF4-FFF2-40B4-BE49-F238E27FC236}">
                  <a16:creationId xmlns:a16="http://schemas.microsoft.com/office/drawing/2014/main" id="{7E3E7288-4A4E-C0A4-205A-3E9CDE6275A1}"/>
                </a:ext>
              </a:extLst>
            </p:cNvPr>
            <p:cNvGrpSpPr/>
            <p:nvPr/>
          </p:nvGrpSpPr>
          <p:grpSpPr>
            <a:xfrm>
              <a:off x="2036290" y="5585762"/>
              <a:ext cx="4259941" cy="759124"/>
              <a:chOff x="6407873" y="4422023"/>
              <a:chExt cx="4259941" cy="759124"/>
            </a:xfrm>
          </p:grpSpPr>
          <p:grpSp>
            <p:nvGrpSpPr>
              <p:cNvPr id="33" name="Group 32">
                <a:extLst>
                  <a:ext uri="{FF2B5EF4-FFF2-40B4-BE49-F238E27FC236}">
                    <a16:creationId xmlns:a16="http://schemas.microsoft.com/office/drawing/2014/main" id="{136560BE-D954-DF2C-DC7F-21A9F5841550}"/>
                  </a:ext>
                </a:extLst>
              </p:cNvPr>
              <p:cNvGrpSpPr/>
              <p:nvPr/>
            </p:nvGrpSpPr>
            <p:grpSpPr>
              <a:xfrm flipH="1">
                <a:off x="6407873" y="4422023"/>
                <a:ext cx="4259941" cy="759124"/>
                <a:chOff x="7660476" y="2680905"/>
                <a:chExt cx="4259941" cy="759124"/>
              </a:xfrm>
            </p:grpSpPr>
            <p:sp>
              <p:nvSpPr>
                <p:cNvPr id="35" name="Freeform: Shape 34">
                  <a:extLst>
                    <a:ext uri="{FF2B5EF4-FFF2-40B4-BE49-F238E27FC236}">
                      <a16:creationId xmlns:a16="http://schemas.microsoft.com/office/drawing/2014/main" id="{B51D7DD8-A81D-938D-1C56-AA731D1DD84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606000BA-C5E2-61B7-D7D9-D9489818DE6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418415E2-72ED-5D99-D8C3-08D2EC41577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81EF6BE3-AACE-5524-8349-0206E4A9BC7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10</a:t>
                </a:r>
              </a:p>
            </p:txBody>
          </p:sp>
        </p:grpSp>
        <p:sp>
          <p:nvSpPr>
            <p:cNvPr id="32" name="TextBox 31">
              <a:extLst>
                <a:ext uri="{FF2B5EF4-FFF2-40B4-BE49-F238E27FC236}">
                  <a16:creationId xmlns:a16="http://schemas.microsoft.com/office/drawing/2014/main" id="{A6DE8C39-483C-4746-46E0-525B3AB4BEBB}"/>
                </a:ext>
              </a:extLst>
            </p:cNvPr>
            <p:cNvSpPr txBox="1"/>
            <p:nvPr/>
          </p:nvSpPr>
          <p:spPr>
            <a:xfrm>
              <a:off x="2259319" y="5714899"/>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مستوى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64257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العنوان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1C529EBB-137F-C179-730C-4C278CC65138}"/>
              </a:ext>
            </a:extLst>
          </p:cNvPr>
          <p:cNvGrpSpPr/>
          <p:nvPr/>
        </p:nvGrpSpPr>
        <p:grpSpPr>
          <a:xfrm>
            <a:off x="4387963" y="3679218"/>
            <a:ext cx="3416073" cy="608746"/>
            <a:chOff x="2036290" y="4447076"/>
            <a:chExt cx="4259941" cy="759124"/>
          </a:xfrm>
        </p:grpSpPr>
        <p:grpSp>
          <p:nvGrpSpPr>
            <p:cNvPr id="17" name="Group 16">
              <a:extLst>
                <a:ext uri="{FF2B5EF4-FFF2-40B4-BE49-F238E27FC236}">
                  <a16:creationId xmlns:a16="http://schemas.microsoft.com/office/drawing/2014/main" id="{B312B27B-C66B-74E7-BECB-59559B5C7FBD}"/>
                </a:ext>
              </a:extLst>
            </p:cNvPr>
            <p:cNvGrpSpPr/>
            <p:nvPr/>
          </p:nvGrpSpPr>
          <p:grpSpPr>
            <a:xfrm>
              <a:off x="2036290" y="4447076"/>
              <a:ext cx="4259941" cy="759124"/>
              <a:chOff x="6407873" y="2054604"/>
              <a:chExt cx="4259941" cy="759124"/>
            </a:xfrm>
          </p:grpSpPr>
          <p:grpSp>
            <p:nvGrpSpPr>
              <p:cNvPr id="19" name="Group 18">
                <a:extLst>
                  <a:ext uri="{FF2B5EF4-FFF2-40B4-BE49-F238E27FC236}">
                    <a16:creationId xmlns:a16="http://schemas.microsoft.com/office/drawing/2014/main" id="{88897460-4D9B-7397-2C52-910064592258}"/>
                  </a:ext>
                </a:extLst>
              </p:cNvPr>
              <p:cNvGrpSpPr/>
              <p:nvPr/>
            </p:nvGrpSpPr>
            <p:grpSpPr>
              <a:xfrm flipH="1">
                <a:off x="6407873" y="2054604"/>
                <a:ext cx="4259941" cy="759124"/>
                <a:chOff x="7660476" y="2680905"/>
                <a:chExt cx="4259941" cy="759124"/>
              </a:xfrm>
            </p:grpSpPr>
            <p:sp>
              <p:nvSpPr>
                <p:cNvPr id="27" name="Freeform: Shape 26">
                  <a:extLst>
                    <a:ext uri="{FF2B5EF4-FFF2-40B4-BE49-F238E27FC236}">
                      <a16:creationId xmlns:a16="http://schemas.microsoft.com/office/drawing/2014/main" id="{62AF3B06-830C-FCB0-7BFB-C5AEEEEBD3F4}"/>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ACD537D3-93E2-21F2-E502-19571314D1B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6D6FDEEC-521E-E45B-71BE-0D7C7B2119F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26" name="TextBox 31">
                <a:extLst>
                  <a:ext uri="{FF2B5EF4-FFF2-40B4-BE49-F238E27FC236}">
                    <a16:creationId xmlns:a16="http://schemas.microsoft.com/office/drawing/2014/main" id="{8660E15D-4C3F-F5C2-E3CF-A1137EE754F5}"/>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09</a:t>
                </a:r>
              </a:p>
            </p:txBody>
          </p:sp>
        </p:grpSp>
        <p:sp>
          <p:nvSpPr>
            <p:cNvPr id="18" name="TextBox 17">
              <a:extLst>
                <a:ext uri="{FF2B5EF4-FFF2-40B4-BE49-F238E27FC236}">
                  <a16:creationId xmlns:a16="http://schemas.microsoft.com/office/drawing/2014/main" id="{0783DE84-EB05-550B-D1AD-195DFB68C783}"/>
                </a:ext>
              </a:extLst>
            </p:cNvPr>
            <p:cNvSpPr txBox="1"/>
            <p:nvPr/>
          </p:nvSpPr>
          <p:spPr>
            <a:xfrm>
              <a:off x="2259319" y="4515368"/>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التأثير على المؤسسة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38F1CB40-794A-9399-2419-784BCA94A1F8}"/>
              </a:ext>
            </a:extLst>
          </p:cNvPr>
          <p:cNvGrpSpPr/>
          <p:nvPr/>
        </p:nvGrpSpPr>
        <p:grpSpPr>
          <a:xfrm>
            <a:off x="4387963" y="4660464"/>
            <a:ext cx="3416073" cy="608746"/>
            <a:chOff x="2036290" y="5585762"/>
            <a:chExt cx="4259941" cy="759124"/>
          </a:xfrm>
        </p:grpSpPr>
        <p:grpSp>
          <p:nvGrpSpPr>
            <p:cNvPr id="31" name="Group 30">
              <a:extLst>
                <a:ext uri="{FF2B5EF4-FFF2-40B4-BE49-F238E27FC236}">
                  <a16:creationId xmlns:a16="http://schemas.microsoft.com/office/drawing/2014/main" id="{7E3E7288-4A4E-C0A4-205A-3E9CDE6275A1}"/>
                </a:ext>
              </a:extLst>
            </p:cNvPr>
            <p:cNvGrpSpPr/>
            <p:nvPr/>
          </p:nvGrpSpPr>
          <p:grpSpPr>
            <a:xfrm>
              <a:off x="2036290" y="5585762"/>
              <a:ext cx="4259941" cy="759124"/>
              <a:chOff x="6407873" y="4422023"/>
              <a:chExt cx="4259941" cy="759124"/>
            </a:xfrm>
          </p:grpSpPr>
          <p:grpSp>
            <p:nvGrpSpPr>
              <p:cNvPr id="33" name="Group 32">
                <a:extLst>
                  <a:ext uri="{FF2B5EF4-FFF2-40B4-BE49-F238E27FC236}">
                    <a16:creationId xmlns:a16="http://schemas.microsoft.com/office/drawing/2014/main" id="{136560BE-D954-DF2C-DC7F-21A9F5841550}"/>
                  </a:ext>
                </a:extLst>
              </p:cNvPr>
              <p:cNvGrpSpPr/>
              <p:nvPr/>
            </p:nvGrpSpPr>
            <p:grpSpPr>
              <a:xfrm flipH="1">
                <a:off x="6407873" y="4422023"/>
                <a:ext cx="4259941" cy="759124"/>
                <a:chOff x="7660476" y="2680905"/>
                <a:chExt cx="4259941" cy="759124"/>
              </a:xfrm>
            </p:grpSpPr>
            <p:sp>
              <p:nvSpPr>
                <p:cNvPr id="35" name="Freeform: Shape 34">
                  <a:extLst>
                    <a:ext uri="{FF2B5EF4-FFF2-40B4-BE49-F238E27FC236}">
                      <a16:creationId xmlns:a16="http://schemas.microsoft.com/office/drawing/2014/main" id="{B51D7DD8-A81D-938D-1C56-AA731D1DD84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606000BA-C5E2-61B7-D7D9-D9489818DE6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418415E2-72ED-5D99-D8C3-08D2EC41577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81EF6BE3-AACE-5524-8349-0206E4A9BC7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10</a:t>
                </a:r>
              </a:p>
            </p:txBody>
          </p:sp>
        </p:grpSp>
        <p:sp>
          <p:nvSpPr>
            <p:cNvPr id="32" name="TextBox 31">
              <a:extLst>
                <a:ext uri="{FF2B5EF4-FFF2-40B4-BE49-F238E27FC236}">
                  <a16:creationId xmlns:a16="http://schemas.microsoft.com/office/drawing/2014/main" id="{A6DE8C39-483C-4746-46E0-525B3AB4BEBB}"/>
                </a:ext>
              </a:extLst>
            </p:cNvPr>
            <p:cNvSpPr txBox="1"/>
            <p:nvPr/>
          </p:nvSpPr>
          <p:spPr>
            <a:xfrm>
              <a:off x="2259319" y="5714899"/>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مستوى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E56EC3E9-49F3-3B4D-C71A-B56D0C6B5EB2}"/>
              </a:ext>
            </a:extLst>
          </p:cNvPr>
          <p:cNvGrpSpPr/>
          <p:nvPr/>
        </p:nvGrpSpPr>
        <p:grpSpPr>
          <a:xfrm>
            <a:off x="3852830" y="2557221"/>
            <a:ext cx="4486339" cy="799468"/>
            <a:chOff x="2036290" y="3244577"/>
            <a:chExt cx="4259941" cy="759124"/>
          </a:xfrm>
        </p:grpSpPr>
        <p:grpSp>
          <p:nvGrpSpPr>
            <p:cNvPr id="39" name="Group 38">
              <a:extLst>
                <a:ext uri="{FF2B5EF4-FFF2-40B4-BE49-F238E27FC236}">
                  <a16:creationId xmlns:a16="http://schemas.microsoft.com/office/drawing/2014/main" id="{674319B9-5A9F-974B-055C-F6283F77AFB0}"/>
                </a:ext>
              </a:extLst>
            </p:cNvPr>
            <p:cNvGrpSpPr/>
            <p:nvPr/>
          </p:nvGrpSpPr>
          <p:grpSpPr>
            <a:xfrm>
              <a:off x="2036290" y="3244577"/>
              <a:ext cx="4259941" cy="759124"/>
              <a:chOff x="6407873" y="852105"/>
              <a:chExt cx="4259941" cy="759124"/>
            </a:xfrm>
          </p:grpSpPr>
          <p:grpSp>
            <p:nvGrpSpPr>
              <p:cNvPr id="41" name="Group 40">
                <a:extLst>
                  <a:ext uri="{FF2B5EF4-FFF2-40B4-BE49-F238E27FC236}">
                    <a16:creationId xmlns:a16="http://schemas.microsoft.com/office/drawing/2014/main" id="{FB9F61A9-873B-F2A5-F49A-DA94477BE2B5}"/>
                  </a:ext>
                </a:extLst>
              </p:cNvPr>
              <p:cNvGrpSpPr/>
              <p:nvPr/>
            </p:nvGrpSpPr>
            <p:grpSpPr>
              <a:xfrm flipH="1">
                <a:off x="6407873" y="852105"/>
                <a:ext cx="4259941" cy="759124"/>
                <a:chOff x="7660476" y="2680905"/>
                <a:chExt cx="4259941" cy="759124"/>
              </a:xfrm>
            </p:grpSpPr>
            <p:sp>
              <p:nvSpPr>
                <p:cNvPr id="43" name="Freeform: Shape 42">
                  <a:extLst>
                    <a:ext uri="{FF2B5EF4-FFF2-40B4-BE49-F238E27FC236}">
                      <a16:creationId xmlns:a16="http://schemas.microsoft.com/office/drawing/2014/main" id="{4410A47A-F824-0B9F-A44A-33B66E26943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509CCD03-66A4-3535-A91B-7BE90F5E824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7A2BB611-8797-B25D-B1E0-671EE2D86C30}"/>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42" name="TextBox 31">
                <a:extLst>
                  <a:ext uri="{FF2B5EF4-FFF2-40B4-BE49-F238E27FC236}">
                    <a16:creationId xmlns:a16="http://schemas.microsoft.com/office/drawing/2014/main" id="{863BF23F-434B-94E7-2108-DF7A07B72DA5}"/>
                  </a:ext>
                </a:extLst>
              </p:cNvPr>
              <p:cNvSpPr txBox="1"/>
              <p:nvPr/>
            </p:nvSpPr>
            <p:spPr>
              <a:xfrm>
                <a:off x="9804102" y="1022660"/>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08</a:t>
                </a:r>
              </a:p>
            </p:txBody>
          </p:sp>
        </p:grpSp>
        <p:sp>
          <p:nvSpPr>
            <p:cNvPr id="40" name="TextBox 39">
              <a:extLst>
                <a:ext uri="{FF2B5EF4-FFF2-40B4-BE49-F238E27FC236}">
                  <a16:creationId xmlns:a16="http://schemas.microsoft.com/office/drawing/2014/main" id="{10046954-B84E-DB79-1081-94081707A268}"/>
                </a:ext>
              </a:extLst>
            </p:cNvPr>
            <p:cNvSpPr txBox="1"/>
            <p:nvPr/>
          </p:nvSpPr>
          <p:spPr>
            <a:xfrm>
              <a:off x="2197384" y="3364054"/>
              <a:ext cx="3022623" cy="542845"/>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القيادة والاتصال</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TextBox 45">
            <a:extLst>
              <a:ext uri="{FF2B5EF4-FFF2-40B4-BE49-F238E27FC236}">
                <a16:creationId xmlns:a16="http://schemas.microsoft.com/office/drawing/2014/main" id="{4914B794-54D2-FE7E-8DDC-0F345B3B4E92}"/>
              </a:ext>
            </a:extLst>
          </p:cNvPr>
          <p:cNvSpPr txBox="1"/>
          <p:nvPr/>
        </p:nvSpPr>
        <p:spPr>
          <a:xfrm>
            <a:off x="8485434" y="4282200"/>
            <a:ext cx="3457642" cy="1154162"/>
          </a:xfrm>
          <a:prstGeom prst="rect">
            <a:avLst/>
          </a:prstGeom>
          <a:noFill/>
        </p:spPr>
        <p:txBody>
          <a:bodyPr wrap="square">
            <a:spAutoFit/>
          </a:bodyPr>
          <a:lstStyle/>
          <a:p>
            <a:pPr marL="342900" lvl="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يتطلب قيادة تنفيذية تركز على التفاصيل اليومية والتوجيه المباشر.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28FF6449-F04B-4AA3-0B46-1C90F71C377C}"/>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id="{14FBA33F-092F-CC47-5F5E-22F05C1AA2F1}"/>
              </a:ext>
            </a:extLst>
          </p:cNvPr>
          <p:cNvSpPr txBox="1"/>
          <p:nvPr/>
        </p:nvSpPr>
        <p:spPr>
          <a:xfrm>
            <a:off x="692439" y="4189675"/>
            <a:ext cx="2957836" cy="1708160"/>
          </a:xfrm>
          <a:prstGeom prst="rect">
            <a:avLst/>
          </a:prstGeom>
          <a:noFill/>
        </p:spPr>
        <p:txBody>
          <a:bodyPr wrap="square">
            <a:spAutoFit/>
          </a:bodyPr>
          <a:lstStyle/>
          <a:p>
            <a:pPr marL="342900" lvl="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يتطلب قيادة استراتيجية تركز على التخطيط والتوجيه العام نحو الأهداف الكبرى.</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98401584-1159-8953-E79D-4BBCEBE65ADD}"/>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021853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العنوان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38F1CB40-794A-9399-2419-784BCA94A1F8}"/>
              </a:ext>
            </a:extLst>
          </p:cNvPr>
          <p:cNvGrpSpPr/>
          <p:nvPr/>
        </p:nvGrpSpPr>
        <p:grpSpPr>
          <a:xfrm>
            <a:off x="4387963" y="4660464"/>
            <a:ext cx="3416073" cy="608746"/>
            <a:chOff x="2036290" y="5585762"/>
            <a:chExt cx="4259941" cy="759124"/>
          </a:xfrm>
        </p:grpSpPr>
        <p:grpSp>
          <p:nvGrpSpPr>
            <p:cNvPr id="31" name="Group 30">
              <a:extLst>
                <a:ext uri="{FF2B5EF4-FFF2-40B4-BE49-F238E27FC236}">
                  <a16:creationId xmlns:a16="http://schemas.microsoft.com/office/drawing/2014/main" id="{7E3E7288-4A4E-C0A4-205A-3E9CDE6275A1}"/>
                </a:ext>
              </a:extLst>
            </p:cNvPr>
            <p:cNvGrpSpPr/>
            <p:nvPr/>
          </p:nvGrpSpPr>
          <p:grpSpPr>
            <a:xfrm>
              <a:off x="2036290" y="5585762"/>
              <a:ext cx="4259941" cy="759124"/>
              <a:chOff x="6407873" y="4422023"/>
              <a:chExt cx="4259941" cy="759124"/>
            </a:xfrm>
          </p:grpSpPr>
          <p:grpSp>
            <p:nvGrpSpPr>
              <p:cNvPr id="33" name="Group 32">
                <a:extLst>
                  <a:ext uri="{FF2B5EF4-FFF2-40B4-BE49-F238E27FC236}">
                    <a16:creationId xmlns:a16="http://schemas.microsoft.com/office/drawing/2014/main" id="{136560BE-D954-DF2C-DC7F-21A9F5841550}"/>
                  </a:ext>
                </a:extLst>
              </p:cNvPr>
              <p:cNvGrpSpPr/>
              <p:nvPr/>
            </p:nvGrpSpPr>
            <p:grpSpPr>
              <a:xfrm flipH="1">
                <a:off x="6407873" y="4422023"/>
                <a:ext cx="4259941" cy="759124"/>
                <a:chOff x="7660476" y="2680905"/>
                <a:chExt cx="4259941" cy="759124"/>
              </a:xfrm>
            </p:grpSpPr>
            <p:sp>
              <p:nvSpPr>
                <p:cNvPr id="35" name="Freeform: Shape 34">
                  <a:extLst>
                    <a:ext uri="{FF2B5EF4-FFF2-40B4-BE49-F238E27FC236}">
                      <a16:creationId xmlns:a16="http://schemas.microsoft.com/office/drawing/2014/main" id="{B51D7DD8-A81D-938D-1C56-AA731D1DD84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606000BA-C5E2-61B7-D7D9-D9489818DE6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418415E2-72ED-5D99-D8C3-08D2EC41577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81EF6BE3-AACE-5524-8349-0206E4A9BC7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10</a:t>
                </a:r>
              </a:p>
            </p:txBody>
          </p:sp>
        </p:grpSp>
        <p:sp>
          <p:nvSpPr>
            <p:cNvPr id="32" name="TextBox 31">
              <a:extLst>
                <a:ext uri="{FF2B5EF4-FFF2-40B4-BE49-F238E27FC236}">
                  <a16:creationId xmlns:a16="http://schemas.microsoft.com/office/drawing/2014/main" id="{A6DE8C39-483C-4746-46E0-525B3AB4BEBB}"/>
                </a:ext>
              </a:extLst>
            </p:cNvPr>
            <p:cNvSpPr txBox="1"/>
            <p:nvPr/>
          </p:nvSpPr>
          <p:spPr>
            <a:xfrm>
              <a:off x="2259319" y="5714899"/>
              <a:ext cx="3022623" cy="49942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مستوى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E56EC3E9-49F3-3B4D-C71A-B56D0C6B5EB2}"/>
              </a:ext>
            </a:extLst>
          </p:cNvPr>
          <p:cNvGrpSpPr/>
          <p:nvPr/>
        </p:nvGrpSpPr>
        <p:grpSpPr>
          <a:xfrm>
            <a:off x="4387771" y="2612523"/>
            <a:ext cx="3416073" cy="608746"/>
            <a:chOff x="2036290" y="3244577"/>
            <a:chExt cx="4259941" cy="759124"/>
          </a:xfrm>
        </p:grpSpPr>
        <p:grpSp>
          <p:nvGrpSpPr>
            <p:cNvPr id="39" name="Group 38">
              <a:extLst>
                <a:ext uri="{FF2B5EF4-FFF2-40B4-BE49-F238E27FC236}">
                  <a16:creationId xmlns:a16="http://schemas.microsoft.com/office/drawing/2014/main" id="{674319B9-5A9F-974B-055C-F6283F77AFB0}"/>
                </a:ext>
              </a:extLst>
            </p:cNvPr>
            <p:cNvGrpSpPr/>
            <p:nvPr/>
          </p:nvGrpSpPr>
          <p:grpSpPr>
            <a:xfrm>
              <a:off x="2036290" y="3244577"/>
              <a:ext cx="4259941" cy="759124"/>
              <a:chOff x="6407873" y="852105"/>
              <a:chExt cx="4259941" cy="759124"/>
            </a:xfrm>
          </p:grpSpPr>
          <p:grpSp>
            <p:nvGrpSpPr>
              <p:cNvPr id="41" name="Group 40">
                <a:extLst>
                  <a:ext uri="{FF2B5EF4-FFF2-40B4-BE49-F238E27FC236}">
                    <a16:creationId xmlns:a16="http://schemas.microsoft.com/office/drawing/2014/main" id="{FB9F61A9-873B-F2A5-F49A-DA94477BE2B5}"/>
                  </a:ext>
                </a:extLst>
              </p:cNvPr>
              <p:cNvGrpSpPr/>
              <p:nvPr/>
            </p:nvGrpSpPr>
            <p:grpSpPr>
              <a:xfrm flipH="1">
                <a:off x="6407873" y="852105"/>
                <a:ext cx="4259941" cy="759124"/>
                <a:chOff x="7660476" y="2680905"/>
                <a:chExt cx="4259941" cy="759124"/>
              </a:xfrm>
            </p:grpSpPr>
            <p:sp>
              <p:nvSpPr>
                <p:cNvPr id="43" name="Freeform: Shape 42">
                  <a:extLst>
                    <a:ext uri="{FF2B5EF4-FFF2-40B4-BE49-F238E27FC236}">
                      <a16:creationId xmlns:a16="http://schemas.microsoft.com/office/drawing/2014/main" id="{4410A47A-F824-0B9F-A44A-33B66E26943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509CCD03-66A4-3535-A91B-7BE90F5E824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7A2BB611-8797-B25D-B1E0-671EE2D86C30}"/>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42" name="TextBox 31">
                <a:extLst>
                  <a:ext uri="{FF2B5EF4-FFF2-40B4-BE49-F238E27FC236}">
                    <a16:creationId xmlns:a16="http://schemas.microsoft.com/office/drawing/2014/main" id="{863BF23F-434B-94E7-2108-DF7A07B72DA5}"/>
                  </a:ext>
                </a:extLst>
              </p:cNvPr>
              <p:cNvSpPr txBox="1"/>
              <p:nvPr/>
            </p:nvSpPr>
            <p:spPr>
              <a:xfrm>
                <a:off x="9804102" y="1022660"/>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08</a:t>
                </a:r>
              </a:p>
            </p:txBody>
          </p:sp>
        </p:grpSp>
        <p:sp>
          <p:nvSpPr>
            <p:cNvPr id="40" name="TextBox 39">
              <a:extLst>
                <a:ext uri="{FF2B5EF4-FFF2-40B4-BE49-F238E27FC236}">
                  <a16:creationId xmlns:a16="http://schemas.microsoft.com/office/drawing/2014/main" id="{10046954-B84E-DB79-1081-94081707A268}"/>
                </a:ext>
              </a:extLst>
            </p:cNvPr>
            <p:cNvSpPr txBox="1"/>
            <p:nvPr/>
          </p:nvSpPr>
          <p:spPr>
            <a:xfrm>
              <a:off x="2197384" y="3364054"/>
              <a:ext cx="3022623" cy="38028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القيادة والاتصال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TextBox 45">
            <a:extLst>
              <a:ext uri="{FF2B5EF4-FFF2-40B4-BE49-F238E27FC236}">
                <a16:creationId xmlns:a16="http://schemas.microsoft.com/office/drawing/2014/main" id="{4914B794-54D2-FE7E-8DDC-0F345B3B4E92}"/>
              </a:ext>
            </a:extLst>
          </p:cNvPr>
          <p:cNvSpPr txBox="1"/>
          <p:nvPr/>
        </p:nvSpPr>
        <p:spPr>
          <a:xfrm>
            <a:off x="8639474" y="4282200"/>
            <a:ext cx="3303601" cy="1708160"/>
          </a:xfrm>
          <a:prstGeom prst="rect">
            <a:avLst/>
          </a:prstGeom>
          <a:noFill/>
        </p:spPr>
        <p:txBody>
          <a:bodyPr wrap="square">
            <a:spAutoFit/>
          </a:bodyPr>
          <a:lstStyle/>
          <a:p>
            <a:pPr marL="34290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يؤثر بشكل مباشر على العمليات اليومية وربحية المؤسسة على المدى القصير.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28FF6449-F04B-4AA3-0B46-1C90F71C377C}"/>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id="{14FBA33F-092F-CC47-5F5E-22F05C1AA2F1}"/>
              </a:ext>
            </a:extLst>
          </p:cNvPr>
          <p:cNvSpPr txBox="1"/>
          <p:nvPr/>
        </p:nvSpPr>
        <p:spPr>
          <a:xfrm>
            <a:off x="692439" y="4189675"/>
            <a:ext cx="2957836" cy="1708160"/>
          </a:xfrm>
          <a:prstGeom prst="rect">
            <a:avLst/>
          </a:prstGeom>
          <a:noFill/>
        </p:spPr>
        <p:txBody>
          <a:bodyPr wrap="square">
            <a:spAutoFit/>
          </a:bodyPr>
          <a:lstStyle/>
          <a:p>
            <a:pPr marL="342900" indent="-432000" algn="ct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يؤثر على استدامة المؤسسة ونموها وتنافسيتها على المدى الطويل.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98401584-1159-8953-E79D-4BBCEBE65ADD}"/>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6" name="Group 15">
            <a:extLst>
              <a:ext uri="{FF2B5EF4-FFF2-40B4-BE49-F238E27FC236}">
                <a16:creationId xmlns:a16="http://schemas.microsoft.com/office/drawing/2014/main" id="{1C529EBB-137F-C179-730C-4C278CC65138}"/>
              </a:ext>
            </a:extLst>
          </p:cNvPr>
          <p:cNvGrpSpPr/>
          <p:nvPr/>
        </p:nvGrpSpPr>
        <p:grpSpPr>
          <a:xfrm>
            <a:off x="3838983" y="3624986"/>
            <a:ext cx="4478393" cy="798052"/>
            <a:chOff x="2036290" y="4447076"/>
            <a:chExt cx="4259941" cy="759124"/>
          </a:xfrm>
        </p:grpSpPr>
        <p:grpSp>
          <p:nvGrpSpPr>
            <p:cNvPr id="17" name="Group 16">
              <a:extLst>
                <a:ext uri="{FF2B5EF4-FFF2-40B4-BE49-F238E27FC236}">
                  <a16:creationId xmlns:a16="http://schemas.microsoft.com/office/drawing/2014/main" id="{B312B27B-C66B-74E7-BECB-59559B5C7FBD}"/>
                </a:ext>
              </a:extLst>
            </p:cNvPr>
            <p:cNvGrpSpPr/>
            <p:nvPr/>
          </p:nvGrpSpPr>
          <p:grpSpPr>
            <a:xfrm>
              <a:off x="2036290" y="4447076"/>
              <a:ext cx="4259941" cy="759124"/>
              <a:chOff x="6407873" y="2054604"/>
              <a:chExt cx="4259941" cy="759124"/>
            </a:xfrm>
          </p:grpSpPr>
          <p:grpSp>
            <p:nvGrpSpPr>
              <p:cNvPr id="19" name="Group 18">
                <a:extLst>
                  <a:ext uri="{FF2B5EF4-FFF2-40B4-BE49-F238E27FC236}">
                    <a16:creationId xmlns:a16="http://schemas.microsoft.com/office/drawing/2014/main" id="{88897460-4D9B-7397-2C52-910064592258}"/>
                  </a:ext>
                </a:extLst>
              </p:cNvPr>
              <p:cNvGrpSpPr/>
              <p:nvPr/>
            </p:nvGrpSpPr>
            <p:grpSpPr>
              <a:xfrm flipH="1">
                <a:off x="6407873" y="2054604"/>
                <a:ext cx="4259941" cy="759124"/>
                <a:chOff x="7660476" y="2680905"/>
                <a:chExt cx="4259941" cy="759124"/>
              </a:xfrm>
            </p:grpSpPr>
            <p:sp>
              <p:nvSpPr>
                <p:cNvPr id="27" name="Freeform: Shape 26">
                  <a:extLst>
                    <a:ext uri="{FF2B5EF4-FFF2-40B4-BE49-F238E27FC236}">
                      <a16:creationId xmlns:a16="http://schemas.microsoft.com/office/drawing/2014/main" id="{62AF3B06-830C-FCB0-7BFB-C5AEEEEBD3F4}"/>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ACD537D3-93E2-21F2-E502-19571314D1B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6D6FDEEC-521E-E45B-71BE-0D7C7B2119F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26" name="TextBox 31">
                <a:extLst>
                  <a:ext uri="{FF2B5EF4-FFF2-40B4-BE49-F238E27FC236}">
                    <a16:creationId xmlns:a16="http://schemas.microsoft.com/office/drawing/2014/main" id="{8660E15D-4C3F-F5C2-E3CF-A1137EE754F5}"/>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09</a:t>
                </a:r>
              </a:p>
            </p:txBody>
          </p:sp>
        </p:grpSp>
        <p:sp>
          <p:nvSpPr>
            <p:cNvPr id="18" name="TextBox 17">
              <a:extLst>
                <a:ext uri="{FF2B5EF4-FFF2-40B4-BE49-F238E27FC236}">
                  <a16:creationId xmlns:a16="http://schemas.microsoft.com/office/drawing/2014/main" id="{0783DE84-EB05-550B-D1AD-195DFB68C783}"/>
                </a:ext>
              </a:extLst>
            </p:cNvPr>
            <p:cNvSpPr txBox="1"/>
            <p:nvPr/>
          </p:nvSpPr>
          <p:spPr>
            <a:xfrm>
              <a:off x="2259319" y="4515368"/>
              <a:ext cx="3022623" cy="543808"/>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التأثير على المؤسسة</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88785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العنوان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38F1CB40-794A-9399-2419-784BCA94A1F8}"/>
              </a:ext>
            </a:extLst>
          </p:cNvPr>
          <p:cNvGrpSpPr/>
          <p:nvPr/>
        </p:nvGrpSpPr>
        <p:grpSpPr>
          <a:xfrm>
            <a:off x="3837439" y="4737254"/>
            <a:ext cx="4478387" cy="798051"/>
            <a:chOff x="2036290" y="5585762"/>
            <a:chExt cx="4259941" cy="759124"/>
          </a:xfrm>
        </p:grpSpPr>
        <p:grpSp>
          <p:nvGrpSpPr>
            <p:cNvPr id="31" name="Group 30">
              <a:extLst>
                <a:ext uri="{FF2B5EF4-FFF2-40B4-BE49-F238E27FC236}">
                  <a16:creationId xmlns:a16="http://schemas.microsoft.com/office/drawing/2014/main" id="{7E3E7288-4A4E-C0A4-205A-3E9CDE6275A1}"/>
                </a:ext>
              </a:extLst>
            </p:cNvPr>
            <p:cNvGrpSpPr/>
            <p:nvPr/>
          </p:nvGrpSpPr>
          <p:grpSpPr>
            <a:xfrm>
              <a:off x="2036290" y="5585762"/>
              <a:ext cx="4259941" cy="759124"/>
              <a:chOff x="6407873" y="4422023"/>
              <a:chExt cx="4259941" cy="759124"/>
            </a:xfrm>
          </p:grpSpPr>
          <p:grpSp>
            <p:nvGrpSpPr>
              <p:cNvPr id="33" name="Group 32">
                <a:extLst>
                  <a:ext uri="{FF2B5EF4-FFF2-40B4-BE49-F238E27FC236}">
                    <a16:creationId xmlns:a16="http://schemas.microsoft.com/office/drawing/2014/main" id="{136560BE-D954-DF2C-DC7F-21A9F5841550}"/>
                  </a:ext>
                </a:extLst>
              </p:cNvPr>
              <p:cNvGrpSpPr/>
              <p:nvPr/>
            </p:nvGrpSpPr>
            <p:grpSpPr>
              <a:xfrm flipH="1">
                <a:off x="6407873" y="4422023"/>
                <a:ext cx="4259941" cy="759124"/>
                <a:chOff x="7660476" y="2680905"/>
                <a:chExt cx="4259941" cy="759124"/>
              </a:xfrm>
            </p:grpSpPr>
            <p:sp>
              <p:nvSpPr>
                <p:cNvPr id="35" name="Freeform: Shape 34">
                  <a:extLst>
                    <a:ext uri="{FF2B5EF4-FFF2-40B4-BE49-F238E27FC236}">
                      <a16:creationId xmlns:a16="http://schemas.microsoft.com/office/drawing/2014/main" id="{B51D7DD8-A81D-938D-1C56-AA731D1DD84F}"/>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606000BA-C5E2-61B7-D7D9-D9489818DE68}"/>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6CB4B8"/>
                </a:solidFill>
                <a:ln w="1788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418415E2-72ED-5D99-D8C3-08D2EC41577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34" name="TextBox 31">
                <a:extLst>
                  <a:ext uri="{FF2B5EF4-FFF2-40B4-BE49-F238E27FC236}">
                    <a16:creationId xmlns:a16="http://schemas.microsoft.com/office/drawing/2014/main" id="{81EF6BE3-AACE-5524-8349-0206E4A9BC7F}"/>
                  </a:ext>
                </a:extLst>
              </p:cNvPr>
              <p:cNvSpPr txBox="1"/>
              <p:nvPr/>
            </p:nvSpPr>
            <p:spPr>
              <a:xfrm>
                <a:off x="9841398" y="4640002"/>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10</a:t>
                </a:r>
              </a:p>
            </p:txBody>
          </p:sp>
        </p:grpSp>
        <p:sp>
          <p:nvSpPr>
            <p:cNvPr id="32" name="TextBox 31">
              <a:extLst>
                <a:ext uri="{FF2B5EF4-FFF2-40B4-BE49-F238E27FC236}">
                  <a16:creationId xmlns:a16="http://schemas.microsoft.com/office/drawing/2014/main" id="{A6DE8C39-483C-4746-46E0-525B3AB4BEBB}"/>
                </a:ext>
              </a:extLst>
            </p:cNvPr>
            <p:cNvSpPr txBox="1"/>
            <p:nvPr/>
          </p:nvSpPr>
          <p:spPr>
            <a:xfrm>
              <a:off x="2259319" y="5714899"/>
              <a:ext cx="3022623" cy="543809"/>
            </a:xfrm>
            <a:prstGeom prst="rect">
              <a:avLst/>
            </a:prstGeom>
            <a:noFill/>
            <a:ln>
              <a:noFill/>
            </a:ln>
          </p:spPr>
          <p:txBody>
            <a:bodyPr wrap="square" rtlCol="0">
              <a:spAutoFit/>
            </a:bodyPr>
            <a:lstStyle/>
            <a:p>
              <a:pPr algn="ctr" rtl="1">
                <a:lnSpc>
                  <a:spcPct val="115000"/>
                </a:lnSpc>
              </a:pPr>
              <a:r>
                <a:rPr lang="ar-EG" sz="2800" b="1" dirty="0">
                  <a:latin typeface="Times New Roman" panose="02020603050405020304" pitchFamily="18" charset="0"/>
                  <a:ea typeface="Calibri" panose="020F0502020204030204" pitchFamily="34" charset="0"/>
                  <a:cs typeface="Adobe Arabic" panose="02040503050201020203" pitchFamily="18" charset="-78"/>
                </a:rPr>
                <a:t>مستوى الابتكار</a:t>
              </a:r>
              <a:endParaRPr lang="en-US" sz="28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E56EC3E9-49F3-3B4D-C71A-B56D0C6B5EB2}"/>
              </a:ext>
            </a:extLst>
          </p:cNvPr>
          <p:cNvGrpSpPr/>
          <p:nvPr/>
        </p:nvGrpSpPr>
        <p:grpSpPr>
          <a:xfrm>
            <a:off x="4387771" y="2612523"/>
            <a:ext cx="3416073" cy="608746"/>
            <a:chOff x="2036290" y="3244577"/>
            <a:chExt cx="4259941" cy="759124"/>
          </a:xfrm>
        </p:grpSpPr>
        <p:grpSp>
          <p:nvGrpSpPr>
            <p:cNvPr id="39" name="Group 38">
              <a:extLst>
                <a:ext uri="{FF2B5EF4-FFF2-40B4-BE49-F238E27FC236}">
                  <a16:creationId xmlns:a16="http://schemas.microsoft.com/office/drawing/2014/main" id="{674319B9-5A9F-974B-055C-F6283F77AFB0}"/>
                </a:ext>
              </a:extLst>
            </p:cNvPr>
            <p:cNvGrpSpPr/>
            <p:nvPr/>
          </p:nvGrpSpPr>
          <p:grpSpPr>
            <a:xfrm>
              <a:off x="2036290" y="3244577"/>
              <a:ext cx="4259941" cy="759124"/>
              <a:chOff x="6407873" y="852105"/>
              <a:chExt cx="4259941" cy="759124"/>
            </a:xfrm>
          </p:grpSpPr>
          <p:grpSp>
            <p:nvGrpSpPr>
              <p:cNvPr id="41" name="Group 40">
                <a:extLst>
                  <a:ext uri="{FF2B5EF4-FFF2-40B4-BE49-F238E27FC236}">
                    <a16:creationId xmlns:a16="http://schemas.microsoft.com/office/drawing/2014/main" id="{FB9F61A9-873B-F2A5-F49A-DA94477BE2B5}"/>
                  </a:ext>
                </a:extLst>
              </p:cNvPr>
              <p:cNvGrpSpPr/>
              <p:nvPr/>
            </p:nvGrpSpPr>
            <p:grpSpPr>
              <a:xfrm flipH="1">
                <a:off x="6407873" y="852105"/>
                <a:ext cx="4259941" cy="759124"/>
                <a:chOff x="7660476" y="2680905"/>
                <a:chExt cx="4259941" cy="759124"/>
              </a:xfrm>
            </p:grpSpPr>
            <p:sp>
              <p:nvSpPr>
                <p:cNvPr id="43" name="Freeform: Shape 42">
                  <a:extLst>
                    <a:ext uri="{FF2B5EF4-FFF2-40B4-BE49-F238E27FC236}">
                      <a16:creationId xmlns:a16="http://schemas.microsoft.com/office/drawing/2014/main" id="{4410A47A-F824-0B9F-A44A-33B66E26943D}"/>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509CCD03-66A4-3535-A91B-7BE90F5E824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3D8E92"/>
                </a:solidFill>
                <a:ln w="1788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7A2BB611-8797-B25D-B1E0-671EE2D86C30}"/>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42" name="TextBox 31">
                <a:extLst>
                  <a:ext uri="{FF2B5EF4-FFF2-40B4-BE49-F238E27FC236}">
                    <a16:creationId xmlns:a16="http://schemas.microsoft.com/office/drawing/2014/main" id="{863BF23F-434B-94E7-2108-DF7A07B72DA5}"/>
                  </a:ext>
                </a:extLst>
              </p:cNvPr>
              <p:cNvSpPr txBox="1"/>
              <p:nvPr/>
            </p:nvSpPr>
            <p:spPr>
              <a:xfrm>
                <a:off x="9804102" y="1022660"/>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08</a:t>
                </a:r>
              </a:p>
            </p:txBody>
          </p:sp>
        </p:grpSp>
        <p:sp>
          <p:nvSpPr>
            <p:cNvPr id="40" name="TextBox 39">
              <a:extLst>
                <a:ext uri="{FF2B5EF4-FFF2-40B4-BE49-F238E27FC236}">
                  <a16:creationId xmlns:a16="http://schemas.microsoft.com/office/drawing/2014/main" id="{10046954-B84E-DB79-1081-94081707A268}"/>
                </a:ext>
              </a:extLst>
            </p:cNvPr>
            <p:cNvSpPr txBox="1"/>
            <p:nvPr/>
          </p:nvSpPr>
          <p:spPr>
            <a:xfrm>
              <a:off x="2197384" y="3364054"/>
              <a:ext cx="3022623" cy="38028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القيادة والاتصال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6" name="TextBox 45">
            <a:extLst>
              <a:ext uri="{FF2B5EF4-FFF2-40B4-BE49-F238E27FC236}">
                <a16:creationId xmlns:a16="http://schemas.microsoft.com/office/drawing/2014/main" id="{4914B794-54D2-FE7E-8DDC-0F345B3B4E92}"/>
              </a:ext>
            </a:extLst>
          </p:cNvPr>
          <p:cNvSpPr txBox="1"/>
          <p:nvPr/>
        </p:nvSpPr>
        <p:spPr>
          <a:xfrm>
            <a:off x="8639474" y="4282200"/>
            <a:ext cx="3303601" cy="1154162"/>
          </a:xfrm>
          <a:prstGeom prst="rect">
            <a:avLst/>
          </a:prstGeom>
          <a:noFill/>
        </p:spPr>
        <p:txBody>
          <a:bodyPr wrap="square">
            <a:spAutoFit/>
          </a:bodyPr>
          <a:lstStyle/>
          <a:p>
            <a:pPr marL="342900" lvl="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يعتمد بشكل أكبر على تحسين العمليات القائمة بدلاً من الابتكار.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28FF6449-F04B-4AA3-0B46-1C90F71C377C}"/>
              </a:ext>
            </a:extLst>
          </p:cNvPr>
          <p:cNvSpPr txBox="1"/>
          <p:nvPr/>
        </p:nvSpPr>
        <p:spPr>
          <a:xfrm>
            <a:off x="8362504" y="3445321"/>
            <a:ext cx="3526790" cy="600164"/>
          </a:xfrm>
          <a:prstGeom prst="rect">
            <a:avLst/>
          </a:prstGeom>
          <a:noFill/>
        </p:spPr>
        <p:txBody>
          <a:bodyPr wrap="square">
            <a:spAutoFit/>
          </a:bodyPr>
          <a:lstStyle/>
          <a:p>
            <a:pPr lvl="0"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التشغيلي: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8" name="TextBox 47">
            <a:extLst>
              <a:ext uri="{FF2B5EF4-FFF2-40B4-BE49-F238E27FC236}">
                <a16:creationId xmlns:a16="http://schemas.microsoft.com/office/drawing/2014/main" id="{14FBA33F-092F-CC47-5F5E-22F05C1AA2F1}"/>
              </a:ext>
            </a:extLst>
          </p:cNvPr>
          <p:cNvSpPr txBox="1"/>
          <p:nvPr/>
        </p:nvSpPr>
        <p:spPr>
          <a:xfrm>
            <a:off x="398400" y="4282200"/>
            <a:ext cx="3277215" cy="1154162"/>
          </a:xfrm>
          <a:prstGeom prst="rect">
            <a:avLst/>
          </a:prstGeom>
          <a:noFill/>
        </p:spPr>
        <p:txBody>
          <a:bodyPr wrap="square">
            <a:spAutoFit/>
          </a:bodyPr>
          <a:lstStyle/>
          <a:p>
            <a:pPr marL="342900" lvl="0" indent="-432000" algn="ct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يتطلب الابتكار والتطوير لمواكبة التغيرات وتحقيق التميز.</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98401584-1159-8953-E79D-4BBCEBE65ADD}"/>
              </a:ext>
            </a:extLst>
          </p:cNvPr>
          <p:cNvSpPr txBox="1"/>
          <p:nvPr/>
        </p:nvSpPr>
        <p:spPr>
          <a:xfrm>
            <a:off x="373060" y="3445321"/>
            <a:ext cx="3526790" cy="600164"/>
          </a:xfrm>
          <a:prstGeom prst="rect">
            <a:avLst/>
          </a:prstGeom>
          <a:noFill/>
        </p:spPr>
        <p:txBody>
          <a:bodyPr wrap="square">
            <a:spAutoFit/>
          </a:bodyPr>
          <a:lstStyle/>
          <a:p>
            <a:pPr algn="ctr" rtl="1">
              <a:lnSpc>
                <a:spcPct val="150000"/>
              </a:lnSpc>
              <a:spcAft>
                <a:spcPts val="800"/>
              </a:spcAft>
              <a:buSzPct val="160000"/>
            </a:pPr>
            <a:r>
              <a:rPr lang="ar-SA" sz="2400" b="1"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الأداء الاستراتيجي</a:t>
            </a:r>
            <a:endParaRPr lang="en-US" sz="2400" b="1"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6" name="Group 15">
            <a:extLst>
              <a:ext uri="{FF2B5EF4-FFF2-40B4-BE49-F238E27FC236}">
                <a16:creationId xmlns:a16="http://schemas.microsoft.com/office/drawing/2014/main" id="{1C529EBB-137F-C179-730C-4C278CC65138}"/>
              </a:ext>
            </a:extLst>
          </p:cNvPr>
          <p:cNvGrpSpPr/>
          <p:nvPr/>
        </p:nvGrpSpPr>
        <p:grpSpPr>
          <a:xfrm>
            <a:off x="4387769" y="3580929"/>
            <a:ext cx="3416070" cy="608746"/>
            <a:chOff x="2036290" y="4447076"/>
            <a:chExt cx="4259941" cy="759124"/>
          </a:xfrm>
        </p:grpSpPr>
        <p:grpSp>
          <p:nvGrpSpPr>
            <p:cNvPr id="17" name="Group 16">
              <a:extLst>
                <a:ext uri="{FF2B5EF4-FFF2-40B4-BE49-F238E27FC236}">
                  <a16:creationId xmlns:a16="http://schemas.microsoft.com/office/drawing/2014/main" id="{B312B27B-C66B-74E7-BECB-59559B5C7FBD}"/>
                </a:ext>
              </a:extLst>
            </p:cNvPr>
            <p:cNvGrpSpPr/>
            <p:nvPr/>
          </p:nvGrpSpPr>
          <p:grpSpPr>
            <a:xfrm>
              <a:off x="2036290" y="4447076"/>
              <a:ext cx="4259941" cy="759124"/>
              <a:chOff x="6407873" y="2054604"/>
              <a:chExt cx="4259941" cy="759124"/>
            </a:xfrm>
          </p:grpSpPr>
          <p:grpSp>
            <p:nvGrpSpPr>
              <p:cNvPr id="19" name="Group 18">
                <a:extLst>
                  <a:ext uri="{FF2B5EF4-FFF2-40B4-BE49-F238E27FC236}">
                    <a16:creationId xmlns:a16="http://schemas.microsoft.com/office/drawing/2014/main" id="{88897460-4D9B-7397-2C52-910064592258}"/>
                  </a:ext>
                </a:extLst>
              </p:cNvPr>
              <p:cNvGrpSpPr/>
              <p:nvPr/>
            </p:nvGrpSpPr>
            <p:grpSpPr>
              <a:xfrm flipH="1">
                <a:off x="6407873" y="2054604"/>
                <a:ext cx="4259941" cy="759124"/>
                <a:chOff x="7660476" y="2680905"/>
                <a:chExt cx="4259941" cy="759124"/>
              </a:xfrm>
            </p:grpSpPr>
            <p:sp>
              <p:nvSpPr>
                <p:cNvPr id="27" name="Freeform: Shape 26">
                  <a:extLst>
                    <a:ext uri="{FF2B5EF4-FFF2-40B4-BE49-F238E27FC236}">
                      <a16:creationId xmlns:a16="http://schemas.microsoft.com/office/drawing/2014/main" id="{62AF3B06-830C-FCB0-7BFB-C5AEEEEBD3F4}"/>
                    </a:ext>
                  </a:extLst>
                </p:cNvPr>
                <p:cNvSpPr/>
                <p:nvPr/>
              </p:nvSpPr>
              <p:spPr>
                <a:xfrm>
                  <a:off x="8637260" y="2680905"/>
                  <a:ext cx="3283157" cy="759124"/>
                </a:xfrm>
                <a:custGeom>
                  <a:avLst/>
                  <a:gdLst>
                    <a:gd name="connsiteX0" fmla="*/ 3283157 w 3283157"/>
                    <a:gd name="connsiteY0" fmla="*/ 759125 h 759124"/>
                    <a:gd name="connsiteX1" fmla="*/ 0 w 3283157"/>
                    <a:gd name="connsiteY1" fmla="*/ 759125 h 759124"/>
                    <a:gd name="connsiteX2" fmla="*/ 0 w 3283157"/>
                    <a:gd name="connsiteY2" fmla="*/ 0 h 759124"/>
                    <a:gd name="connsiteX3" fmla="*/ 3283157 w 3283157"/>
                    <a:gd name="connsiteY3" fmla="*/ 0 h 759124"/>
                    <a:gd name="connsiteX4" fmla="*/ 2950045 w 3283157"/>
                    <a:gd name="connsiteY4" fmla="*/ 379652 h 759124"/>
                    <a:gd name="connsiteX5" fmla="*/ 3283157 w 3283157"/>
                    <a:gd name="connsiteY5" fmla="*/ 759125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3157" h="759124">
                      <a:moveTo>
                        <a:pt x="3283157" y="759125"/>
                      </a:moveTo>
                      <a:lnTo>
                        <a:pt x="0" y="759125"/>
                      </a:lnTo>
                      <a:lnTo>
                        <a:pt x="0" y="0"/>
                      </a:lnTo>
                      <a:lnTo>
                        <a:pt x="3283157" y="0"/>
                      </a:lnTo>
                      <a:lnTo>
                        <a:pt x="2950045" y="379652"/>
                      </a:lnTo>
                      <a:lnTo>
                        <a:pt x="3283157" y="759125"/>
                      </a:lnTo>
                      <a:close/>
                    </a:path>
                  </a:pathLst>
                </a:custGeom>
                <a:gradFill>
                  <a:gsLst>
                    <a:gs pos="0">
                      <a:srgbClr val="FFFFFF"/>
                    </a:gs>
                    <a:gs pos="55000">
                      <a:srgbClr val="FDFDFD"/>
                    </a:gs>
                    <a:gs pos="74000">
                      <a:srgbClr val="F6F6F6"/>
                    </a:gs>
                    <a:gs pos="88000">
                      <a:srgbClr val="EBEBEB"/>
                    </a:gs>
                    <a:gs pos="99000">
                      <a:srgbClr val="DADADA"/>
                    </a:gs>
                    <a:gs pos="0">
                      <a:srgbClr val="D9D9D9"/>
                    </a:gs>
                  </a:gsLst>
                  <a:lin ang="0" scaled="1"/>
                </a:gradFill>
                <a:ln w="17889"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ACD537D3-93E2-21F2-E502-19571314D1BA}"/>
                    </a:ext>
                  </a:extLst>
                </p:cNvPr>
                <p:cNvSpPr/>
                <p:nvPr/>
              </p:nvSpPr>
              <p:spPr>
                <a:xfrm>
                  <a:off x="7660476" y="2680905"/>
                  <a:ext cx="976963" cy="759124"/>
                </a:xfrm>
                <a:custGeom>
                  <a:avLst/>
                  <a:gdLst>
                    <a:gd name="connsiteX0" fmla="*/ 161634 w 976963"/>
                    <a:gd name="connsiteY0" fmla="*/ 0 h 759124"/>
                    <a:gd name="connsiteX1" fmla="*/ 976964 w 976963"/>
                    <a:gd name="connsiteY1" fmla="*/ 0 h 759124"/>
                    <a:gd name="connsiteX2" fmla="*/ 976964 w 976963"/>
                    <a:gd name="connsiteY2" fmla="*/ 759125 h 759124"/>
                    <a:gd name="connsiteX3" fmla="*/ 161634 w 976963"/>
                    <a:gd name="connsiteY3" fmla="*/ 759125 h 759124"/>
                    <a:gd name="connsiteX4" fmla="*/ 0 w 976963"/>
                    <a:gd name="connsiteY4" fmla="*/ 379652 h 759124"/>
                    <a:gd name="connsiteX5" fmla="*/ 161634 w 976963"/>
                    <a:gd name="connsiteY5" fmla="*/ 0 h 759124"/>
                    <a:gd name="connsiteX6" fmla="*/ 161634 w 976963"/>
                    <a:gd name="connsiteY6" fmla="*/ 0 h 75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963" h="759124">
                      <a:moveTo>
                        <a:pt x="161634" y="0"/>
                      </a:moveTo>
                      <a:lnTo>
                        <a:pt x="976964" y="0"/>
                      </a:lnTo>
                      <a:lnTo>
                        <a:pt x="976964" y="759125"/>
                      </a:lnTo>
                      <a:lnTo>
                        <a:pt x="161634" y="759125"/>
                      </a:lnTo>
                      <a:cubicBezTo>
                        <a:pt x="58353" y="659782"/>
                        <a:pt x="0" y="522849"/>
                        <a:pt x="0" y="379652"/>
                      </a:cubicBezTo>
                      <a:cubicBezTo>
                        <a:pt x="0" y="236455"/>
                        <a:pt x="58353" y="99343"/>
                        <a:pt x="161634" y="0"/>
                      </a:cubicBezTo>
                      <a:lnTo>
                        <a:pt x="161634" y="0"/>
                      </a:lnTo>
                      <a:close/>
                    </a:path>
                  </a:pathLst>
                </a:custGeom>
                <a:solidFill>
                  <a:srgbClr val="B0B0B0"/>
                </a:solidFill>
                <a:ln w="17889"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6D6FDEEC-521E-E45B-71BE-0D7C7B2119FD}"/>
                    </a:ext>
                  </a:extLst>
                </p:cNvPr>
                <p:cNvSpPr/>
                <p:nvPr/>
              </p:nvSpPr>
              <p:spPr>
                <a:xfrm>
                  <a:off x="8637260" y="2680905"/>
                  <a:ext cx="121896" cy="759124"/>
                </a:xfrm>
                <a:custGeom>
                  <a:avLst/>
                  <a:gdLst>
                    <a:gd name="connsiteX0" fmla="*/ 0 w 121896"/>
                    <a:gd name="connsiteY0" fmla="*/ 0 h 759124"/>
                    <a:gd name="connsiteX1" fmla="*/ 121897 w 121896"/>
                    <a:gd name="connsiteY1" fmla="*/ 0 h 759124"/>
                    <a:gd name="connsiteX2" fmla="*/ 121897 w 121896"/>
                    <a:gd name="connsiteY2" fmla="*/ 759125 h 759124"/>
                    <a:gd name="connsiteX3" fmla="*/ 0 w 121896"/>
                    <a:gd name="connsiteY3" fmla="*/ 759125 h 759124"/>
                  </a:gdLst>
                  <a:ahLst/>
                  <a:cxnLst>
                    <a:cxn ang="0">
                      <a:pos x="connsiteX0" y="connsiteY0"/>
                    </a:cxn>
                    <a:cxn ang="0">
                      <a:pos x="connsiteX1" y="connsiteY1"/>
                    </a:cxn>
                    <a:cxn ang="0">
                      <a:pos x="connsiteX2" y="connsiteY2"/>
                    </a:cxn>
                    <a:cxn ang="0">
                      <a:pos x="connsiteX3" y="connsiteY3"/>
                    </a:cxn>
                  </a:cxnLst>
                  <a:rect l="l" t="t" r="r" b="b"/>
                  <a:pathLst>
                    <a:path w="121896" h="759124">
                      <a:moveTo>
                        <a:pt x="0" y="0"/>
                      </a:moveTo>
                      <a:lnTo>
                        <a:pt x="121897" y="0"/>
                      </a:lnTo>
                      <a:lnTo>
                        <a:pt x="121897" y="759125"/>
                      </a:lnTo>
                      <a:lnTo>
                        <a:pt x="0" y="759125"/>
                      </a:lnTo>
                      <a:close/>
                    </a:path>
                  </a:pathLst>
                </a:custGeom>
                <a:solidFill>
                  <a:srgbClr val="E6E6E6"/>
                </a:solidFill>
                <a:ln w="17889" cap="flat">
                  <a:noFill/>
                  <a:prstDash val="solid"/>
                  <a:miter/>
                </a:ln>
              </p:spPr>
              <p:txBody>
                <a:bodyPr rtlCol="0" anchor="ctr"/>
                <a:lstStyle/>
                <a:p>
                  <a:endParaRPr lang="en-US" dirty="0"/>
                </a:p>
              </p:txBody>
            </p:sp>
          </p:grpSp>
          <p:sp>
            <p:nvSpPr>
              <p:cNvPr id="26" name="TextBox 31">
                <a:extLst>
                  <a:ext uri="{FF2B5EF4-FFF2-40B4-BE49-F238E27FC236}">
                    <a16:creationId xmlns:a16="http://schemas.microsoft.com/office/drawing/2014/main" id="{8660E15D-4C3F-F5C2-E3CF-A1137EE754F5}"/>
                  </a:ext>
                </a:extLst>
              </p:cNvPr>
              <p:cNvSpPr txBox="1"/>
              <p:nvPr/>
            </p:nvSpPr>
            <p:spPr>
              <a:xfrm>
                <a:off x="9886229" y="2272583"/>
                <a:ext cx="586205" cy="323165"/>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Arial" panose="020B0604020202020204" pitchFamily="34" charset="0"/>
                    <a:cs typeface="Arial" panose="020B0604020202020204" pitchFamily="34" charset="0"/>
                  </a:rPr>
                  <a:t>09</a:t>
                </a:r>
              </a:p>
            </p:txBody>
          </p:sp>
        </p:grpSp>
        <p:sp>
          <p:nvSpPr>
            <p:cNvPr id="18" name="TextBox 17">
              <a:extLst>
                <a:ext uri="{FF2B5EF4-FFF2-40B4-BE49-F238E27FC236}">
                  <a16:creationId xmlns:a16="http://schemas.microsoft.com/office/drawing/2014/main" id="{0783DE84-EB05-550B-D1AD-195DFB68C783}"/>
                </a:ext>
              </a:extLst>
            </p:cNvPr>
            <p:cNvSpPr txBox="1"/>
            <p:nvPr/>
          </p:nvSpPr>
          <p:spPr>
            <a:xfrm>
              <a:off x="2259319" y="4515368"/>
              <a:ext cx="3022623" cy="380958"/>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التأثير على المؤسسة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315816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anim calcmode="lin" valueType="num">
                                      <p:cBhvr>
                                        <p:cTn id="19" dur="1000" fill="hold"/>
                                        <p:tgtEl>
                                          <p:spTgt spid="49"/>
                                        </p:tgtEl>
                                        <p:attrNameLst>
                                          <p:attrName>ppt_x</p:attrName>
                                        </p:attrNameLst>
                                      </p:cBhvr>
                                      <p:tavLst>
                                        <p:tav tm="0">
                                          <p:val>
                                            <p:strVal val="#ppt_x"/>
                                          </p:val>
                                        </p:tav>
                                        <p:tav tm="100000">
                                          <p:val>
                                            <p:strVal val="#ppt_x"/>
                                          </p:val>
                                        </p:tav>
                                      </p:tavLst>
                                    </p:anim>
                                    <p:anim calcmode="lin" valueType="num">
                                      <p:cBhvr>
                                        <p:cTn id="20" dur="1000" fill="hold"/>
                                        <p:tgtEl>
                                          <p:spTgt spid="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لماذا يُركز الأداء الاستراتيجي على الأهداف طويلة الأمد مقارنةً بالأداء التشغيلي الذي يركز على الأهداف قصيرة الأمد؟</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640175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marL="0" lvl="1" algn="r" rtl="1">
              <a:lnSpc>
                <a:spcPct val="150000"/>
              </a:lnSpc>
              <a:buSzPct val="130000"/>
            </a:pPr>
            <a:r>
              <a:rPr lang="ar-SA" sz="2800" dirty="0">
                <a:latin typeface="Adobe Arabic" panose="02040503050201020203" pitchFamily="18" charset="-78"/>
                <a:cs typeface="Adobe Arabic" panose="02040503050201020203" pitchFamily="18" charset="-78"/>
              </a:rPr>
              <a:t>هناك عدة أسباب رئيسية لماذا يركز الأداء الاستراتيجي على الأهداف طويلة الأمد مقارنةً بالأداء التشغيلي الذي يركز على الأهداف قصيرة الأمد:</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614013"/>
            <a:ext cx="6741137" cy="26237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الرؤية والتوجّه الاستراتيجي: الأداء الاستراتيجي يهدف إلى تحقيق رؤية المنظمة وأهدافها الاستراتيجية طويلة الأمد. بينما الأداء التشغيلي يركز على تحقيق الأهداف التشغيلية اليومية والقصيرة الأجل.</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5976857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717752" y="2973023"/>
            <a:ext cx="6741137" cy="26237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الميزة التنافسية: الأداء الاستراتيجي يركز على بناء ميزة تنافسية مستدامة للمنظمة على المدى البعيد من خلال الابتكار والاستثمار في الموارد والقدرات. بينما الأداء التشغيلي يهدف إلى تحسين الكفاءة التشغيلية على المدى القصير.</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853054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717752" y="2973023"/>
            <a:ext cx="6741137" cy="26237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التخطيط والرقابة: الأداء الاستراتيجي يتطلب تخطيطاً وتفكيراً طويل الأمد ورقابة مستمرة على التقدم نحو الأهداف الاستراتيجية. بينما الأداء التشغيلي يتطلب تخطيطاً وتنفيذاً قصير الأجل مع رقابة مباشرة على العمليات اليومية.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3693032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541520" y="2134823"/>
            <a:ext cx="7085009"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إدارة المخاطر: الأداء الاستراتيجي يتعامل مع المخاطر والتحديات المعقدة على المدى البعيد مثل تغيرات السوق والتكنولوجيا. بينما الأداء التشغيلي يتعامل مع المخاطر التشغيلية اليومية والقابلة للتنبؤ بها.</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FD354F1A-C2DD-99AF-B7E7-706BCEA40317}"/>
              </a:ext>
            </a:extLst>
          </p:cNvPr>
          <p:cNvSpPr txBox="1"/>
          <p:nvPr/>
        </p:nvSpPr>
        <p:spPr>
          <a:xfrm>
            <a:off x="4541520" y="4284921"/>
            <a:ext cx="7085009"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القيمة المضافة: الأداء الاستراتيجي يؤدي إلى تحقيق قيمة مضافة طويلة الأمد للمنظمة والمساهمين. بينما الأداء التشغيلي يركز على تحقيق الكفاءة التشغيلية والإنتاجية على المدى القصير</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8339790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330E15-005C-EC53-51D5-4F209B165FB1}"/>
              </a:ext>
            </a:extLst>
          </p:cNvPr>
          <p:cNvSpPr txBox="1"/>
          <p:nvPr/>
        </p:nvSpPr>
        <p:spPr>
          <a:xfrm>
            <a:off x="901186" y="2590396"/>
            <a:ext cx="5958214" cy="2569934"/>
          </a:xfrm>
          <a:prstGeom prst="rect">
            <a:avLst/>
          </a:prstGeom>
          <a:noFill/>
        </p:spPr>
        <p:txBody>
          <a:bodyPr wrap="square">
            <a:spAutoFit/>
          </a:bodyPr>
          <a:lstStyle>
            <a:defPPr>
              <a:defRPr lang="en-US"/>
            </a:defPPr>
            <a:lvl1pPr algn="just" rtl="1">
              <a:lnSpc>
                <a:spcPct val="200000"/>
              </a:lnSpc>
              <a:defRPr>
                <a:solidFill>
                  <a:srgbClr val="000000"/>
                </a:solidFill>
                <a:effectLst/>
                <a:latin typeface="GE Dinar Two Medium" panose="020A0503020102020204" pitchFamily="18" charset="-78"/>
                <a:ea typeface="GE Dinar Two Medium" panose="020A0503020102020204" pitchFamily="18" charset="-78"/>
                <a:cs typeface="GE Dinar Two Medium" panose="020A0503020102020204" pitchFamily="18" charset="-78"/>
              </a:defRPr>
            </a:lvl1pPr>
          </a:lstStyle>
          <a:p>
            <a:r>
              <a:rPr lang="ar-SA" sz="2800" dirty="0">
                <a:latin typeface="Adobe Arabic" panose="02040503050201020203" pitchFamily="18" charset="-78"/>
                <a:cs typeface="Adobe Arabic" panose="02040503050201020203" pitchFamily="18" charset="-78"/>
              </a:rPr>
              <a:t>تمكين المشاركين من فهم وتطبيق مفاهيم وأدوات الأداء الاستراتيجي لتحسين أداء مؤسساتهم وتحقيق أهدافها الاستراتيجية.</a:t>
            </a:r>
            <a:endParaRPr lang="en-US" sz="2800" dirty="0">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63BC139C-967C-9615-F062-256E82240A3B}"/>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C4E636A0-3D97-3000-C2C0-340D186121AD}"/>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27AD411C-64EC-A0CA-03CD-711F571402A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B4A566CE-5ECE-693D-7BE8-D52AB82E1C82}"/>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C79B7D3D-5759-3847-1A4F-BA2C1D248B4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E2435CC3-A1EB-5922-6B41-694CE48E12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4" name="Arrow: Striped Right 13">
                  <a:extLst>
                    <a:ext uri="{FF2B5EF4-FFF2-40B4-BE49-F238E27FC236}">
                      <a16:creationId xmlns:a16="http://schemas.microsoft.com/office/drawing/2014/main" id="{7EEBF345-92BD-09FB-EDB7-14AD372626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60A465AA-B31C-DB70-E99D-81EF53F67D79}"/>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88581962-1919-4AB4-D374-8E5ED92341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8FDDAD91-4B83-17CD-5AE7-8C88520444E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1" name="Arrow: Striped Right 10">
                  <a:extLst>
                    <a:ext uri="{FF2B5EF4-FFF2-40B4-BE49-F238E27FC236}">
                      <a16:creationId xmlns:a16="http://schemas.microsoft.com/office/drawing/2014/main" id="{EB3525C4-766B-9F19-D4DF-A7B9C2D3BF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6EA64C39-20BF-442D-0551-E6839DE02BE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Freeform 34">
            <a:extLst>
              <a:ext uri="{FF2B5EF4-FFF2-40B4-BE49-F238E27FC236}">
                <a16:creationId xmlns:a16="http://schemas.microsoft.com/office/drawing/2014/main" id="{5D49CA81-EAE5-EE8E-BCA7-D4804E3B94E7}"/>
              </a:ext>
            </a:extLst>
          </p:cNvPr>
          <p:cNvSpPr>
            <a:spLocks/>
          </p:cNvSpPr>
          <p:nvPr/>
        </p:nvSpPr>
        <p:spPr bwMode="auto">
          <a:xfrm>
            <a:off x="7105758" y="193982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dirty="0"/>
          </a:p>
        </p:txBody>
      </p:sp>
      <p:sp>
        <p:nvSpPr>
          <p:cNvPr id="17" name="Freeform 38">
            <a:extLst>
              <a:ext uri="{FF2B5EF4-FFF2-40B4-BE49-F238E27FC236}">
                <a16:creationId xmlns:a16="http://schemas.microsoft.com/office/drawing/2014/main" id="{53298E8C-C20D-DF61-DAAC-45F18765AABA}"/>
              </a:ext>
            </a:extLst>
          </p:cNvPr>
          <p:cNvSpPr>
            <a:spLocks/>
          </p:cNvSpPr>
          <p:nvPr/>
        </p:nvSpPr>
        <p:spPr bwMode="auto">
          <a:xfrm>
            <a:off x="7831561" y="266890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dirty="0"/>
          </a:p>
        </p:txBody>
      </p:sp>
      <p:sp>
        <p:nvSpPr>
          <p:cNvPr id="18" name="Freeform 40">
            <a:extLst>
              <a:ext uri="{FF2B5EF4-FFF2-40B4-BE49-F238E27FC236}">
                <a16:creationId xmlns:a16="http://schemas.microsoft.com/office/drawing/2014/main" id="{6CBEC6C5-87FA-6379-7A07-6E7C725CDBF1}"/>
              </a:ext>
            </a:extLst>
          </p:cNvPr>
          <p:cNvSpPr>
            <a:spLocks/>
          </p:cNvSpPr>
          <p:nvPr/>
        </p:nvSpPr>
        <p:spPr bwMode="auto">
          <a:xfrm>
            <a:off x="8558629" y="339518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dirty="0"/>
          </a:p>
        </p:txBody>
      </p:sp>
      <p:grpSp>
        <p:nvGrpSpPr>
          <p:cNvPr id="31" name="Group 30">
            <a:extLst>
              <a:ext uri="{FF2B5EF4-FFF2-40B4-BE49-F238E27FC236}">
                <a16:creationId xmlns:a16="http://schemas.microsoft.com/office/drawing/2014/main" id="{7266A93E-72BB-D2D7-2623-9D66188FDF15}"/>
              </a:ext>
            </a:extLst>
          </p:cNvPr>
          <p:cNvGrpSpPr/>
          <p:nvPr/>
        </p:nvGrpSpPr>
        <p:grpSpPr>
          <a:xfrm rot="20909899">
            <a:off x="8919733" y="1769089"/>
            <a:ext cx="3155320" cy="2063417"/>
            <a:chOff x="6007100" y="1617663"/>
            <a:chExt cx="3578225" cy="2339975"/>
          </a:xfrm>
        </p:grpSpPr>
        <p:sp>
          <p:nvSpPr>
            <p:cNvPr id="2048" name="Google Shape;5245;p117">
              <a:extLst>
                <a:ext uri="{FF2B5EF4-FFF2-40B4-BE49-F238E27FC236}">
                  <a16:creationId xmlns:a16="http://schemas.microsoft.com/office/drawing/2014/main" id="{F1DD0A6C-A229-A5A9-7BB4-856D2AF2D06E}"/>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dirty="0"/>
            </a:p>
          </p:txBody>
        </p:sp>
        <p:sp>
          <p:nvSpPr>
            <p:cNvPr id="2049" name="Google Shape;5246;p117">
              <a:extLst>
                <a:ext uri="{FF2B5EF4-FFF2-40B4-BE49-F238E27FC236}">
                  <a16:creationId xmlns:a16="http://schemas.microsoft.com/office/drawing/2014/main" id="{90EE4DDE-1DE4-E835-203C-B6038C9B69BF}"/>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051" name="Google Shape;5247;p117">
              <a:extLst>
                <a:ext uri="{FF2B5EF4-FFF2-40B4-BE49-F238E27FC236}">
                  <a16:creationId xmlns:a16="http://schemas.microsoft.com/office/drawing/2014/main" id="{3EAE3309-1642-5B21-AE3F-5C3BB137D049}"/>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gr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50000">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50000">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0000">
                                          <p:cBhvr additive="base">
                                            <p:cTn id="24"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000" fill="hold"/>
                                            <p:tgtEl>
                                              <p:spTgt spid="31"/>
                                            </p:tgtEl>
                                            <p:attrNameLst>
                                              <p:attrName>ppt_x</p:attrName>
                                            </p:attrNameLst>
                                          </p:cBhvr>
                                          <p:tavLst>
                                            <p:tav tm="0">
                                              <p:val>
                                                <p:strVal val="1+#ppt_w/2"/>
                                              </p:val>
                                            </p:tav>
                                            <p:tav tm="100000">
                                              <p:val>
                                                <p:strVal val="#ppt_x"/>
                                              </p:val>
                                            </p:tav>
                                          </p:tavLst>
                                        </p:anim>
                                        <p:anim calcmode="lin" valueType="num">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7133418"/>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C62C14A-3769-903F-508C-1A008B2F5B1E}"/>
              </a:ext>
            </a:extLst>
          </p:cNvPr>
          <p:cNvGrpSpPr/>
          <p:nvPr/>
        </p:nvGrpSpPr>
        <p:grpSpPr>
          <a:xfrm>
            <a:off x="5916713" y="2694504"/>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7749895"/>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8366373"/>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9595264"/>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8978786"/>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10211741"/>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10828219"/>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2205161" y="3869799"/>
            <a:ext cx="7373389" cy="1154162"/>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يساعد المؤسسات على تحديد نقاط القوة التنافسية التي تميزها عن منافسيها، مثل الابتكار، جودة المنتجات أو الخدمات، أو الكفاءة التشغيلية.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002221" y="5080098"/>
            <a:ext cx="7575918" cy="1154162"/>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يتيح للمؤسسات تطوير استراتيجيات طويلة المدى تستند إلى تحليل شامل للسوق والمنافسين، مما يساعد في الاحتفاظ بالعملاء واكتساب عملاء جدد.</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0877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1000"/>
                                        <p:tgtEl>
                                          <p:spTgt spid="52"/>
                                        </p:tgtEl>
                                      </p:cBhvr>
                                    </p:animEffect>
                                    <p:anim calcmode="lin" valueType="num">
                                      <p:cBhvr>
                                        <p:cTn id="11" dur="1000" fill="hold"/>
                                        <p:tgtEl>
                                          <p:spTgt spid="52"/>
                                        </p:tgtEl>
                                        <p:attrNameLst>
                                          <p:attrName>ppt_x</p:attrName>
                                        </p:attrNameLst>
                                      </p:cBhvr>
                                      <p:tavLst>
                                        <p:tav tm="0">
                                          <p:val>
                                            <p:strVal val="#ppt_x"/>
                                          </p:val>
                                        </p:tav>
                                        <p:tav tm="100000">
                                          <p:val>
                                            <p:strVal val="#ppt_x"/>
                                          </p:val>
                                        </p:tav>
                                      </p:tavLst>
                                    </p:anim>
                                    <p:anim calcmode="lin" valueType="num">
                                      <p:cBhvr>
                                        <p:cTn id="12"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2703230"/>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C62C14A-3769-903F-508C-1A008B2F5B1E}"/>
              </a:ext>
            </a:extLst>
          </p:cNvPr>
          <p:cNvGrpSpPr/>
          <p:nvPr/>
        </p:nvGrpSpPr>
        <p:grpSpPr>
          <a:xfrm>
            <a:off x="5916713" y="2037564"/>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7749895"/>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8366373"/>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9595264"/>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8978786"/>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10211741"/>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10828219"/>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2205161" y="3869799"/>
            <a:ext cx="7373389"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يمكن للأداء الاستراتيجي تمكين المؤسسات من الاستجابة بسرعة وفعالية للتغيرات في البيئة الخارجية، مثل التقنيات الحديثة أو التحولات في طلب العملاء.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364827" y="5080098"/>
            <a:ext cx="7213311"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يضمن التكيّف المستمر بفضل التركيز على التخطيط المستقبلي واستشراف التحديات، مما يحافظ على قدرة المؤسسة على المنافسة.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654325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2485898"/>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CC62C14A-3769-903F-508C-1A008B2F5B1E}"/>
              </a:ext>
            </a:extLst>
          </p:cNvPr>
          <p:cNvGrpSpPr/>
          <p:nvPr/>
        </p:nvGrpSpPr>
        <p:grpSpPr>
          <a:xfrm>
            <a:off x="5916713" y="1820232"/>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3098311"/>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8366373"/>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9595264"/>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8978786"/>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10211741"/>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10828219"/>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1969920" y="4448039"/>
            <a:ext cx="771891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يساعد الأداء الاستراتيجي على دمج الأهداف الاستراتيجية مع العمليات التنفيذية، مما يؤدي إلى تحسين استخدام الموارد وتقليل الهدر.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137086" y="5658338"/>
            <a:ext cx="7551333"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التحسين المستمر في الأداء، مما يعزز الإنتاجية والجودة، ويزيد من رضا العملاء.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98772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C62C14A-3769-903F-508C-1A008B2F5B1E}"/>
              </a:ext>
            </a:extLst>
          </p:cNvPr>
          <p:cNvGrpSpPr/>
          <p:nvPr/>
        </p:nvGrpSpPr>
        <p:grpSpPr>
          <a:xfrm>
            <a:off x="5916713" y="-1868766"/>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1742079"/>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2354492"/>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3117237"/>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9595264"/>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8978786"/>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10211741"/>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10828219"/>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1969920" y="4448039"/>
            <a:ext cx="7718912"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يشجع المؤسسات على الاستثمار في البحث والتطوير والابتكار، مما يساعدها على تقديم منتجات أو خدمات جديدة تلبي احتياجات العملاء بشكل أفضل.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137086" y="5658338"/>
            <a:ext cx="7551333"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الابتكار الناتج عن الأداء الاستراتيجي يدعم التميز المؤسسي ويضع المؤسسة في موقع ريادي مقارنة بالمنافسين.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386794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C62C14A-3769-903F-508C-1A008B2F5B1E}"/>
              </a:ext>
            </a:extLst>
          </p:cNvPr>
          <p:cNvGrpSpPr/>
          <p:nvPr/>
        </p:nvGrpSpPr>
        <p:grpSpPr>
          <a:xfrm>
            <a:off x="5916713" y="-1868766"/>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1356736"/>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1737886"/>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1802389"/>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3162658"/>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2431428"/>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10211741"/>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10828219"/>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1969920" y="4448039"/>
            <a:ext cx="7718912"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يمكّن المؤسسات من دخول الأسواق الجديدة وتعزيز تنافسيتها على المستوى العالمي من خلال تطبيق استراتيجيات التوسع والنمو.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137086" y="5658338"/>
            <a:ext cx="7551333"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يضمن التحسين المستمر للعمليات والمنتجات لتلبية معايير الجودة العالمية.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0910321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C62C14A-3769-903F-508C-1A008B2F5B1E}"/>
              </a:ext>
            </a:extLst>
          </p:cNvPr>
          <p:cNvGrpSpPr/>
          <p:nvPr/>
        </p:nvGrpSpPr>
        <p:grpSpPr>
          <a:xfrm>
            <a:off x="5916713" y="-1868766"/>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1356736"/>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1737886"/>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1207650"/>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2509086"/>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1777856"/>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3037104"/>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10828219"/>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1969920" y="4448039"/>
            <a:ext cx="771891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يشجع على تطوير مهارات الموظفين وتحفيزهم من خلال برامج تدريبية وخطط تطوير مهني تتماشى مع الأهداف الاستراتيجية.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137086" y="5658338"/>
            <a:ext cx="7551333"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يساهم في زيادة الإنتاجية وتعزيز ثقافة العمل الجماعي، مما يدعم التميز المؤسسي.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009719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C62C14A-3769-903F-508C-1A008B2F5B1E}"/>
              </a:ext>
            </a:extLst>
          </p:cNvPr>
          <p:cNvGrpSpPr/>
          <p:nvPr/>
        </p:nvGrpSpPr>
        <p:grpSpPr>
          <a:xfrm>
            <a:off x="5916713" y="-1868766"/>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1356736"/>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1737886"/>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1207650"/>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1792676"/>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1703060"/>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2320694"/>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3062982"/>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11382372"/>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1969920" y="4354611"/>
            <a:ext cx="7718912"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من خلال تحقيق نتائج استراتيجية واضحة ومستدامة، يمكن للمؤسسات بناء سُمعة قوية في السوق كجهة موثوقة ومتميزة.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137086" y="5564910"/>
            <a:ext cx="7551333" cy="1154162"/>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يضمن أن المؤسسة قادرة على تقديم قيمة مستدامة لجميع أصحاب المصلحة (العملاء، الموظفين، المستثمرين، والمجتمع).</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106799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C62C14A-3769-903F-508C-1A008B2F5B1E}"/>
              </a:ext>
            </a:extLst>
          </p:cNvPr>
          <p:cNvGrpSpPr/>
          <p:nvPr/>
        </p:nvGrpSpPr>
        <p:grpSpPr>
          <a:xfrm>
            <a:off x="5916713" y="-1868766"/>
            <a:ext cx="3478591" cy="1108306"/>
            <a:chOff x="5952634" y="732517"/>
            <a:chExt cx="3940946" cy="1255616"/>
          </a:xfrm>
        </p:grpSpPr>
        <p:sp>
          <p:nvSpPr>
            <p:cNvPr id="21" name="Shape">
              <a:extLst>
                <a:ext uri="{FF2B5EF4-FFF2-40B4-BE49-F238E27FC236}">
                  <a16:creationId xmlns:a16="http://schemas.microsoft.com/office/drawing/2014/main" id="{EED72861-A8BC-6146-2171-AB8AEAA2A86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22" name="Shape">
              <a:extLst>
                <a:ext uri="{FF2B5EF4-FFF2-40B4-BE49-F238E27FC236}">
                  <a16:creationId xmlns:a16="http://schemas.microsoft.com/office/drawing/2014/main" id="{73CAB8F8-2D4C-A9EC-50A6-2A5757B82D3E}"/>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3" name="TextBox 22">
              <a:extLst>
                <a:ext uri="{FF2B5EF4-FFF2-40B4-BE49-F238E27FC236}">
                  <a16:creationId xmlns:a16="http://schemas.microsoft.com/office/drawing/2014/main" id="{5F38F901-A28C-B755-AF6A-0B2FC158CA63}"/>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ميزة تنافسية مستدامة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الأداء الاستراتيجي في تعزيز التنافسية والتميز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25A574-34EB-D1D5-0E2A-94063C333BB5}"/>
              </a:ext>
            </a:extLst>
          </p:cNvPr>
          <p:cNvGrpSpPr/>
          <p:nvPr/>
        </p:nvGrpSpPr>
        <p:grpSpPr>
          <a:xfrm>
            <a:off x="2613450" y="-1356736"/>
            <a:ext cx="3482550" cy="1108306"/>
            <a:chOff x="2210319" y="1430934"/>
            <a:chExt cx="3945432" cy="1255616"/>
          </a:xfrm>
        </p:grpSpPr>
        <p:sp>
          <p:nvSpPr>
            <p:cNvPr id="17" name="Shape">
              <a:extLst>
                <a:ext uri="{FF2B5EF4-FFF2-40B4-BE49-F238E27FC236}">
                  <a16:creationId xmlns:a16="http://schemas.microsoft.com/office/drawing/2014/main" id="{8D3AC5D9-F35A-920B-F97D-1FEA64828CF0}"/>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8" name="Shape">
              <a:extLst>
                <a:ext uri="{FF2B5EF4-FFF2-40B4-BE49-F238E27FC236}">
                  <a16:creationId xmlns:a16="http://schemas.microsoft.com/office/drawing/2014/main" id="{2833B174-CEED-76F7-1457-CA54F50908D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9" name="TextBox 18">
              <a:extLst>
                <a:ext uri="{FF2B5EF4-FFF2-40B4-BE49-F238E27FC236}">
                  <a16:creationId xmlns:a16="http://schemas.microsoft.com/office/drawing/2014/main" id="{173DA3C8-6C50-2672-A152-8476D6912B04}"/>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 والسوقية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ECBB72A3-8469-5550-BA0C-E62E6D5893BF}"/>
              </a:ext>
            </a:extLst>
          </p:cNvPr>
          <p:cNvGrpSpPr/>
          <p:nvPr/>
        </p:nvGrpSpPr>
        <p:grpSpPr>
          <a:xfrm>
            <a:off x="5912753" y="-1737886"/>
            <a:ext cx="3478591" cy="1108306"/>
            <a:chOff x="5948148" y="2129350"/>
            <a:chExt cx="3940946" cy="1255616"/>
          </a:xfrm>
        </p:grpSpPr>
        <p:sp>
          <p:nvSpPr>
            <p:cNvPr id="25" name="Shape">
              <a:extLst>
                <a:ext uri="{FF2B5EF4-FFF2-40B4-BE49-F238E27FC236}">
                  <a16:creationId xmlns:a16="http://schemas.microsoft.com/office/drawing/2014/main" id="{68085C9E-480B-5487-CF70-4E0B39A5132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26" name="Shape">
              <a:extLst>
                <a:ext uri="{FF2B5EF4-FFF2-40B4-BE49-F238E27FC236}">
                  <a16:creationId xmlns:a16="http://schemas.microsoft.com/office/drawing/2014/main" id="{2C267BE0-6BAE-0164-8E6C-F41D99B301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7" name="TextBox 26">
              <a:extLst>
                <a:ext uri="{FF2B5EF4-FFF2-40B4-BE49-F238E27FC236}">
                  <a16:creationId xmlns:a16="http://schemas.microsoft.com/office/drawing/2014/main" id="{035DC853-F353-C96F-EF52-2031193E30CD}"/>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الكفاءة والفعالية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B7022637-DE43-5692-172D-84427AD7C35E}"/>
              </a:ext>
            </a:extLst>
          </p:cNvPr>
          <p:cNvGrpSpPr/>
          <p:nvPr/>
        </p:nvGrpSpPr>
        <p:grpSpPr>
          <a:xfrm>
            <a:off x="2609490" y="-1207650"/>
            <a:ext cx="3482550" cy="1108306"/>
            <a:chOff x="2205833" y="2827767"/>
            <a:chExt cx="3945432" cy="1255616"/>
          </a:xfrm>
        </p:grpSpPr>
        <p:sp>
          <p:nvSpPr>
            <p:cNvPr id="29" name="Shape">
              <a:extLst>
                <a:ext uri="{FF2B5EF4-FFF2-40B4-BE49-F238E27FC236}">
                  <a16:creationId xmlns:a16="http://schemas.microsoft.com/office/drawing/2014/main" id="{319CF697-6215-6413-AC68-1A32D3D35862}"/>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30" name="Shape">
              <a:extLst>
                <a:ext uri="{FF2B5EF4-FFF2-40B4-BE49-F238E27FC236}">
                  <a16:creationId xmlns:a16="http://schemas.microsoft.com/office/drawing/2014/main" id="{4112A8CF-B712-34A3-12B3-613F6849C67E}"/>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1" name="TextBox 30">
              <a:extLst>
                <a:ext uri="{FF2B5EF4-FFF2-40B4-BE49-F238E27FC236}">
                  <a16:creationId xmlns:a16="http://schemas.microsoft.com/office/drawing/2014/main" id="{E98D0D1F-2832-F11E-D346-B32B1B8F88AF}"/>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دعم الابتكار والتطوير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90343D5A-7AFD-7FBF-3C40-D94E6E3CB184}"/>
              </a:ext>
            </a:extLst>
          </p:cNvPr>
          <p:cNvGrpSpPr/>
          <p:nvPr/>
        </p:nvGrpSpPr>
        <p:grpSpPr>
          <a:xfrm>
            <a:off x="2577429" y="-1362670"/>
            <a:ext cx="3482550" cy="1108306"/>
            <a:chOff x="2210319" y="1430934"/>
            <a:chExt cx="3945432" cy="1255616"/>
          </a:xfrm>
        </p:grpSpPr>
        <p:sp>
          <p:nvSpPr>
            <p:cNvPr id="33" name="Shape">
              <a:extLst>
                <a:ext uri="{FF2B5EF4-FFF2-40B4-BE49-F238E27FC236}">
                  <a16:creationId xmlns:a16="http://schemas.microsoft.com/office/drawing/2014/main" id="{D0D22C2A-E9A3-8952-597C-DDD87E3BDD0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34" name="Shape">
              <a:extLst>
                <a:ext uri="{FF2B5EF4-FFF2-40B4-BE49-F238E27FC236}">
                  <a16:creationId xmlns:a16="http://schemas.microsoft.com/office/drawing/2014/main" id="{1C3CEBF2-9D02-045D-04C6-D11BFB9D0330}"/>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5" name="TextBox 34">
              <a:extLst>
                <a:ext uri="{FF2B5EF4-FFF2-40B4-BE49-F238E27FC236}">
                  <a16:creationId xmlns:a16="http://schemas.microsoft.com/office/drawing/2014/main" id="{9B788275-9AAB-7440-58A6-B06E16A520F7}"/>
                </a:ext>
              </a:extLst>
            </p:cNvPr>
            <p:cNvSpPr txBox="1"/>
            <p:nvPr/>
          </p:nvSpPr>
          <p:spPr>
            <a:xfrm flipH="1">
              <a:off x="2227956" y="1446746"/>
              <a:ext cx="3896695" cy="465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القدرة التنافسية الدولية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E028438-613F-9793-D6CA-F2A66367FE05}"/>
              </a:ext>
            </a:extLst>
          </p:cNvPr>
          <p:cNvGrpSpPr/>
          <p:nvPr/>
        </p:nvGrpSpPr>
        <p:grpSpPr>
          <a:xfrm>
            <a:off x="5880692" y="-1703060"/>
            <a:ext cx="3478591" cy="1108306"/>
            <a:chOff x="5952634" y="732517"/>
            <a:chExt cx="3940946" cy="1255616"/>
          </a:xfrm>
        </p:grpSpPr>
        <p:sp>
          <p:nvSpPr>
            <p:cNvPr id="37" name="Shape">
              <a:extLst>
                <a:ext uri="{FF2B5EF4-FFF2-40B4-BE49-F238E27FC236}">
                  <a16:creationId xmlns:a16="http://schemas.microsoft.com/office/drawing/2014/main" id="{90D44C7C-C018-D5B4-31F0-71FC1E894942}"/>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38" name="Shape">
              <a:extLst>
                <a:ext uri="{FF2B5EF4-FFF2-40B4-BE49-F238E27FC236}">
                  <a16:creationId xmlns:a16="http://schemas.microsoft.com/office/drawing/2014/main" id="{37A2414C-2D50-613D-F5E5-AA32C14DCC16}"/>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9" name="TextBox 38">
              <a:extLst>
                <a:ext uri="{FF2B5EF4-FFF2-40B4-BE49-F238E27FC236}">
                  <a16:creationId xmlns:a16="http://schemas.microsoft.com/office/drawing/2014/main" id="{F96FBC0A-7CFE-E972-721C-043013AA6F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رضا العملاء وبناء علاقات قوية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EE67C095-97AE-DBB1-D649-08ABC636F7B0}"/>
              </a:ext>
            </a:extLst>
          </p:cNvPr>
          <p:cNvGrpSpPr/>
          <p:nvPr/>
        </p:nvGrpSpPr>
        <p:grpSpPr>
          <a:xfrm>
            <a:off x="5876732" y="1844512"/>
            <a:ext cx="3478591" cy="1108306"/>
            <a:chOff x="5948148" y="2129350"/>
            <a:chExt cx="3940946" cy="1255616"/>
          </a:xfrm>
        </p:grpSpPr>
        <p:sp>
          <p:nvSpPr>
            <p:cNvPr id="41" name="Shape">
              <a:extLst>
                <a:ext uri="{FF2B5EF4-FFF2-40B4-BE49-F238E27FC236}">
                  <a16:creationId xmlns:a16="http://schemas.microsoft.com/office/drawing/2014/main" id="{2581B51C-159B-765D-0704-53F62F44F1B4}"/>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42" name="Shape">
              <a:extLst>
                <a:ext uri="{FF2B5EF4-FFF2-40B4-BE49-F238E27FC236}">
                  <a16:creationId xmlns:a16="http://schemas.microsoft.com/office/drawing/2014/main" id="{23813B6F-C84E-6808-01A6-8A2CAB093604}"/>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3" name="TextBox 42">
              <a:extLst>
                <a:ext uri="{FF2B5EF4-FFF2-40B4-BE49-F238E27FC236}">
                  <a16:creationId xmlns:a16="http://schemas.microsoft.com/office/drawing/2014/main" id="{0F968747-9CA8-B33A-9250-3932DA548DD1}"/>
                </a:ext>
              </a:extLst>
            </p:cNvPr>
            <p:cNvSpPr txBox="1"/>
            <p:nvPr/>
          </p:nvSpPr>
          <p:spPr>
            <a:xfrm flipH="1">
              <a:off x="6050472" y="2181088"/>
              <a:ext cx="3736297" cy="453725"/>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تطوير رأس المال البشري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54279163-A7E6-B78F-8C5E-58D479AC3090}"/>
              </a:ext>
            </a:extLst>
          </p:cNvPr>
          <p:cNvGrpSpPr/>
          <p:nvPr/>
        </p:nvGrpSpPr>
        <p:grpSpPr>
          <a:xfrm>
            <a:off x="2573469" y="2586800"/>
            <a:ext cx="3482550" cy="1108306"/>
            <a:chOff x="2205833" y="2827767"/>
            <a:chExt cx="3945432" cy="1255616"/>
          </a:xfrm>
        </p:grpSpPr>
        <p:sp>
          <p:nvSpPr>
            <p:cNvPr id="45" name="Shape">
              <a:extLst>
                <a:ext uri="{FF2B5EF4-FFF2-40B4-BE49-F238E27FC236}">
                  <a16:creationId xmlns:a16="http://schemas.microsoft.com/office/drawing/2014/main" id="{BF813073-0356-8A9C-E50D-9D8E2E4F9577}"/>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46" name="Shape">
              <a:extLst>
                <a:ext uri="{FF2B5EF4-FFF2-40B4-BE49-F238E27FC236}">
                  <a16:creationId xmlns:a16="http://schemas.microsoft.com/office/drawing/2014/main" id="{7E357F4E-FD19-3205-78F3-C1615FC11BA9}"/>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7" name="TextBox 46">
              <a:extLst>
                <a:ext uri="{FF2B5EF4-FFF2-40B4-BE49-F238E27FC236}">
                  <a16:creationId xmlns:a16="http://schemas.microsoft.com/office/drawing/2014/main" id="{C9147B32-DD95-9085-B0DA-F02F826B912F}"/>
                </a:ext>
              </a:extLst>
            </p:cNvPr>
            <p:cNvSpPr txBox="1"/>
            <p:nvPr/>
          </p:nvSpPr>
          <p:spPr>
            <a:xfrm flipH="1">
              <a:off x="2410486" y="2853315"/>
              <a:ext cx="3324049" cy="465494"/>
            </a:xfrm>
            <a:prstGeom prst="rect">
              <a:avLst/>
            </a:prstGeom>
            <a:noFill/>
          </p:spPr>
          <p:txBody>
            <a:bodyPr wrap="square">
              <a:spAutoFit/>
            </a:bodyPr>
            <a:lstStyle/>
            <a:p>
              <a:pPr algn="ctr" rtl="1">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السُمعة المؤسسية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61461C4B-B8A6-CDDE-649E-CBB109FBC77B}"/>
              </a:ext>
            </a:extLst>
          </p:cNvPr>
          <p:cNvGrpSpPr/>
          <p:nvPr/>
        </p:nvGrpSpPr>
        <p:grpSpPr>
          <a:xfrm>
            <a:off x="5880691" y="3190167"/>
            <a:ext cx="3478591" cy="1108307"/>
            <a:chOff x="5948148" y="2129349"/>
            <a:chExt cx="3940946" cy="1255617"/>
          </a:xfrm>
        </p:grpSpPr>
        <p:sp>
          <p:nvSpPr>
            <p:cNvPr id="49" name="Shape">
              <a:extLst>
                <a:ext uri="{FF2B5EF4-FFF2-40B4-BE49-F238E27FC236}">
                  <a16:creationId xmlns:a16="http://schemas.microsoft.com/office/drawing/2014/main" id="{310926E2-F6A6-B6C3-D322-3CBACD9A4AB1}"/>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50" name="Shape">
              <a:extLst>
                <a:ext uri="{FF2B5EF4-FFF2-40B4-BE49-F238E27FC236}">
                  <a16:creationId xmlns:a16="http://schemas.microsoft.com/office/drawing/2014/main" id="{74E3C4F3-2DFB-C63C-5EB1-1AC65D71C788}"/>
                </a:ext>
              </a:extLst>
            </p:cNvPr>
            <p:cNvSpPr/>
            <p:nvPr/>
          </p:nvSpPr>
          <p:spPr>
            <a:xfrm>
              <a:off x="5948148" y="2129349"/>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1" name="TextBox 50">
              <a:extLst>
                <a:ext uri="{FF2B5EF4-FFF2-40B4-BE49-F238E27FC236}">
                  <a16:creationId xmlns:a16="http://schemas.microsoft.com/office/drawing/2014/main" id="{EF656CBA-E603-35D7-A091-9AC935DF01BA}"/>
                </a:ext>
              </a:extLst>
            </p:cNvPr>
            <p:cNvSpPr txBox="1"/>
            <p:nvPr/>
          </p:nvSpPr>
          <p:spPr>
            <a:xfrm flipH="1">
              <a:off x="6045986" y="2180556"/>
              <a:ext cx="3632492" cy="45372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زيادة الاستدامة المؤسسية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2" name="TextBox 51">
            <a:extLst>
              <a:ext uri="{FF2B5EF4-FFF2-40B4-BE49-F238E27FC236}">
                <a16:creationId xmlns:a16="http://schemas.microsoft.com/office/drawing/2014/main" id="{C7CE29E3-6A55-631C-75E0-A0B11575D86E}"/>
              </a:ext>
            </a:extLst>
          </p:cNvPr>
          <p:cNvSpPr txBox="1"/>
          <p:nvPr/>
        </p:nvSpPr>
        <p:spPr>
          <a:xfrm>
            <a:off x="1969920" y="4354611"/>
            <a:ext cx="7718912" cy="1799660"/>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Y"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الأداء الاستراتيجي يعزز استدامة المؤسسة عبر وضع خطط طويلة الأجل تراعي القضايا البيئية والاجتماعية والاقتصادية.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a:p>
            <a:pPr marL="342900" indent="-432000" algn="just" rtl="1">
              <a:lnSpc>
                <a:spcPct val="150000"/>
              </a:lnSpc>
              <a:spcAft>
                <a:spcPts val="800"/>
              </a:spcAft>
              <a:buSzPct val="160000"/>
              <a:buBlip>
                <a:blip r:embed="rId2"/>
              </a:buBlip>
            </a:pP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1DF19AAC-3D21-12EC-5777-7E2FEBAB5422}"/>
              </a:ext>
            </a:extLst>
          </p:cNvPr>
          <p:cNvSpPr txBox="1"/>
          <p:nvPr/>
        </p:nvSpPr>
        <p:spPr>
          <a:xfrm>
            <a:off x="2137086" y="5564910"/>
            <a:ext cx="7551333"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يمكن للمؤسسات التميز من خلال تبني ممارسات مسؤولة تسهم في بناء مستقبل مستدام، مما يعزز مكانتها التنافسية.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945537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8BE6BCAB-E8F9-FB10-31D5-C1F7CB77DC45}"/>
              </a:ext>
            </a:extLst>
          </p:cNvPr>
          <p:cNvSpPr txBox="1"/>
          <p:nvPr/>
        </p:nvSpPr>
        <p:spPr>
          <a:xfrm>
            <a:off x="4165713" y="3106275"/>
            <a:ext cx="7373389" cy="2262158"/>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تُعدّ الأهداف الاستراتيجية أحد المكونات الأساسية للأداء الاستراتيجي، حيث تُمثّل البوصلة التي توجّه المؤسسة نحو تحقيق رؤيتها ورسالتها. فهي تحدد النتائج التي تسعى المؤسسة للوصول إليها على المدى الطويل، وتعمل كإطار مرجعي لتوجيه القرارات وتخصيص الموارد. من دون أهداف استراتيجية واضحة، يصبح الأداء الاستراتيجي غير منظم وغير فعال..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00E6748B-4F47-043E-2C23-E9EF17777B3D}"/>
              </a:ext>
            </a:extLst>
          </p:cNvPr>
          <p:cNvSpPr txBox="1"/>
          <p:nvPr/>
        </p:nvSpPr>
        <p:spPr>
          <a:xfrm>
            <a:off x="6602370" y="1974956"/>
            <a:ext cx="610583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الأهداف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601281D6-4120-181B-BE44-87D86F214D5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922" b="89817" l="7925" r="89977">
                        <a14:foregroundMark x1="7925" y1="25065" x2="7925" y2="2506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41658" y="3821205"/>
            <a:ext cx="3403057" cy="3036795"/>
          </a:xfrm>
          <a:prstGeom prst="rect">
            <a:avLst/>
          </a:prstGeom>
          <a:noFill/>
          <a:ln>
            <a:noFill/>
          </a:ln>
        </p:spPr>
      </p:pic>
    </p:spTree>
    <p:extLst>
      <p:ext uri="{BB962C8B-B14F-4D97-AF65-F5344CB8AC3E}">
        <p14:creationId xmlns:p14="http://schemas.microsoft.com/office/powerpoint/2010/main" val="1647055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43187" y="675008"/>
            <a:ext cx="7705626" cy="968852"/>
            <a:chOff x="2243187" y="519096"/>
            <a:chExt cx="770562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43187" y="519096"/>
              <a:ext cx="770562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8BE6BCAB-E8F9-FB10-31D5-C1F7CB77DC45}"/>
              </a:ext>
            </a:extLst>
          </p:cNvPr>
          <p:cNvSpPr txBox="1"/>
          <p:nvPr/>
        </p:nvSpPr>
        <p:spPr>
          <a:xfrm>
            <a:off x="4165713" y="3106275"/>
            <a:ext cx="7373389" cy="2262158"/>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تُعدّ الأهداف الاستراتيجية أحد المكونات الأساسية للأداء الاستراتيجي، حيث تُمثّل البوصلة التي توجّه المؤسسة نحو تحقيق رؤيتها ورسالتها. فهي تحدد النتائج التي تسعى المؤسسة للوصول إليها على المدى الطويل، وتعمل كإطار مرجعي لتوجيه القرارات وتخصيص الموارد. من دون أهداف استراتيجية واضحة، يصبح الأداء الاستراتيجي غير منظم وغير فعال..</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00E6748B-4F47-043E-2C23-E9EF17777B3D}"/>
              </a:ext>
            </a:extLst>
          </p:cNvPr>
          <p:cNvSpPr txBox="1"/>
          <p:nvPr/>
        </p:nvSpPr>
        <p:spPr>
          <a:xfrm>
            <a:off x="6602370" y="1974956"/>
            <a:ext cx="610583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الأهداف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601281D6-4120-181B-BE44-87D86F214D5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22" b="89817" l="7925" r="89977">
                        <a14:foregroundMark x1="7925" y1="25065" x2="7925" y2="2506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41658" y="3821205"/>
            <a:ext cx="3403057" cy="3036795"/>
          </a:xfrm>
          <a:prstGeom prst="rect">
            <a:avLst/>
          </a:prstGeom>
          <a:noFill/>
          <a:ln>
            <a:noFill/>
          </a:ln>
        </p:spPr>
      </p:pic>
    </p:spTree>
    <p:extLst>
      <p:ext uri="{BB962C8B-B14F-4D97-AF65-F5344CB8AC3E}">
        <p14:creationId xmlns:p14="http://schemas.microsoft.com/office/powerpoint/2010/main" val="7207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المفاهيم الأساسية للأداء الاستراتيجي</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8671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مقدّمة إلى الأداء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6863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عناصر الأداء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55054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الأطر والنماذج المستخدمة في الأداء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الأهداف الاستراتيجية في الأداء الاستراتيجي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05381ECB-D84F-A19B-F60B-5DAF8E9EFEA9}"/>
              </a:ext>
            </a:extLst>
          </p:cNvPr>
          <p:cNvGrpSpPr/>
          <p:nvPr/>
        </p:nvGrpSpPr>
        <p:grpSpPr>
          <a:xfrm>
            <a:off x="5541535" y="2210005"/>
            <a:ext cx="3673670" cy="1158577"/>
            <a:chOff x="5468973" y="1971499"/>
            <a:chExt cx="3673670" cy="1158577"/>
          </a:xfrm>
        </p:grpSpPr>
        <p:sp>
          <p:nvSpPr>
            <p:cNvPr id="17" name="Rectangle 15">
              <a:extLst>
                <a:ext uri="{FF2B5EF4-FFF2-40B4-BE49-F238E27FC236}">
                  <a16:creationId xmlns:a16="http://schemas.microsoft.com/office/drawing/2014/main" id="{10A3222D-AC2F-8FC5-0567-DE897996FADE}"/>
                </a:ext>
              </a:extLst>
            </p:cNvPr>
            <p:cNvSpPr/>
            <p:nvPr/>
          </p:nvSpPr>
          <p:spPr>
            <a:xfrm rot="5400000">
              <a:off x="5952156" y="2366915"/>
              <a:ext cx="1156190" cy="370132"/>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0968 w 1258787"/>
                <a:gd name="connsiteY0" fmla="*/ 9340 h 380703"/>
                <a:gd name="connsiteX1" fmla="*/ 1258787 w 1258787"/>
                <a:gd name="connsiteY1" fmla="*/ 0 h 380703"/>
                <a:gd name="connsiteX2" fmla="*/ 894085 w 1258787"/>
                <a:gd name="connsiteY2" fmla="*/ 380703 h 380703"/>
                <a:gd name="connsiteX3" fmla="*/ 0 w 1258787"/>
                <a:gd name="connsiteY3" fmla="*/ 370132 h 380703"/>
                <a:gd name="connsiteX4" fmla="*/ 560968 w 1258787"/>
                <a:gd name="connsiteY4" fmla="*/ 9340 h 380703"/>
                <a:gd name="connsiteX0" fmla="*/ 560968 w 1258787"/>
                <a:gd name="connsiteY0" fmla="*/ 9340 h 370132"/>
                <a:gd name="connsiteX1" fmla="*/ 1258787 w 1258787"/>
                <a:gd name="connsiteY1" fmla="*/ 0 h 370132"/>
                <a:gd name="connsiteX2" fmla="*/ 924074 w 1258787"/>
                <a:gd name="connsiteY2" fmla="*/ 369686 h 370132"/>
                <a:gd name="connsiteX3" fmla="*/ 0 w 1258787"/>
                <a:gd name="connsiteY3" fmla="*/ 370132 h 370132"/>
                <a:gd name="connsiteX4" fmla="*/ 560968 w 1258787"/>
                <a:gd name="connsiteY4" fmla="*/ 9340 h 370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787" h="370132">
                  <a:moveTo>
                    <a:pt x="560968" y="9340"/>
                  </a:moveTo>
                  <a:lnTo>
                    <a:pt x="1258787" y="0"/>
                  </a:lnTo>
                  <a:lnTo>
                    <a:pt x="924074" y="369686"/>
                  </a:lnTo>
                  <a:lnTo>
                    <a:pt x="0" y="370132"/>
                  </a:lnTo>
                  <a:lnTo>
                    <a:pt x="560968" y="9340"/>
                  </a:lnTo>
                  <a:close/>
                </a:path>
              </a:pathLst>
            </a:cu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5">
              <a:extLst>
                <a:ext uri="{FF2B5EF4-FFF2-40B4-BE49-F238E27FC236}">
                  <a16:creationId xmlns:a16="http://schemas.microsoft.com/office/drawing/2014/main" id="{6B52E306-21E9-033B-DE13-B44789532FFC}"/>
                </a:ext>
              </a:extLst>
            </p:cNvPr>
            <p:cNvSpPr/>
            <p:nvPr/>
          </p:nvSpPr>
          <p:spPr>
            <a:xfrm rot="16200000" flipH="1">
              <a:off x="5084371" y="2358210"/>
              <a:ext cx="1150803" cy="38159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4115"/>
                <a:gd name="connsiteX1" fmla="*/ 1267786 w 1267786"/>
                <a:gd name="connsiteY1" fmla="*/ 0 h 384115"/>
                <a:gd name="connsiteX2" fmla="*/ 929089 w 1267786"/>
                <a:gd name="connsiteY2" fmla="*/ 384115 h 384115"/>
                <a:gd name="connsiteX3" fmla="*/ 0 w 1267786"/>
                <a:gd name="connsiteY3" fmla="*/ 370132 h 384115"/>
                <a:gd name="connsiteX4" fmla="*/ 569967 w 1267786"/>
                <a:gd name="connsiteY4" fmla="*/ 9340 h 384115"/>
                <a:gd name="connsiteX0" fmla="*/ 555105 w 1252924"/>
                <a:gd name="connsiteY0" fmla="*/ 9340 h 384115"/>
                <a:gd name="connsiteX1" fmla="*/ 1252924 w 1252924"/>
                <a:gd name="connsiteY1" fmla="*/ 0 h 384115"/>
                <a:gd name="connsiteX2" fmla="*/ 914227 w 1252924"/>
                <a:gd name="connsiteY2" fmla="*/ 384115 h 384115"/>
                <a:gd name="connsiteX3" fmla="*/ 0 w 1252924"/>
                <a:gd name="connsiteY3" fmla="*/ 380370 h 384115"/>
                <a:gd name="connsiteX4" fmla="*/ 555105 w 1252924"/>
                <a:gd name="connsiteY4" fmla="*/ 9340 h 384115"/>
                <a:gd name="connsiteX0" fmla="*/ 555105 w 1252924"/>
                <a:gd name="connsiteY0" fmla="*/ 2516 h 384115"/>
                <a:gd name="connsiteX1" fmla="*/ 1252924 w 1252924"/>
                <a:gd name="connsiteY1" fmla="*/ 0 h 384115"/>
                <a:gd name="connsiteX2" fmla="*/ 914227 w 1252924"/>
                <a:gd name="connsiteY2" fmla="*/ 384115 h 384115"/>
                <a:gd name="connsiteX3" fmla="*/ 0 w 1252924"/>
                <a:gd name="connsiteY3" fmla="*/ 380370 h 384115"/>
                <a:gd name="connsiteX4" fmla="*/ 555105 w 1252924"/>
                <a:gd name="connsiteY4" fmla="*/ 2516 h 384115"/>
                <a:gd name="connsiteX0" fmla="*/ 555105 w 1249926"/>
                <a:gd name="connsiteY0" fmla="*/ 0 h 381599"/>
                <a:gd name="connsiteX1" fmla="*/ 1249926 w 1249926"/>
                <a:gd name="connsiteY1" fmla="*/ 2993 h 381599"/>
                <a:gd name="connsiteX2" fmla="*/ 914227 w 1249926"/>
                <a:gd name="connsiteY2" fmla="*/ 381599 h 381599"/>
                <a:gd name="connsiteX3" fmla="*/ 0 w 1249926"/>
                <a:gd name="connsiteY3" fmla="*/ 377854 h 381599"/>
                <a:gd name="connsiteX4" fmla="*/ 555105 w 1249926"/>
                <a:gd name="connsiteY4" fmla="*/ 0 h 381599"/>
                <a:gd name="connsiteX0" fmla="*/ 546109 w 1240930"/>
                <a:gd name="connsiteY0" fmla="*/ 0 h 381599"/>
                <a:gd name="connsiteX1" fmla="*/ 1240930 w 1240930"/>
                <a:gd name="connsiteY1" fmla="*/ 2993 h 381599"/>
                <a:gd name="connsiteX2" fmla="*/ 905231 w 1240930"/>
                <a:gd name="connsiteY2" fmla="*/ 381599 h 381599"/>
                <a:gd name="connsiteX3" fmla="*/ 0 w 1240930"/>
                <a:gd name="connsiteY3" fmla="*/ 369592 h 381599"/>
                <a:gd name="connsiteX4" fmla="*/ 546109 w 1240930"/>
                <a:gd name="connsiteY4" fmla="*/ 0 h 381599"/>
                <a:gd name="connsiteX0" fmla="*/ 558101 w 1252922"/>
                <a:gd name="connsiteY0" fmla="*/ 0 h 381599"/>
                <a:gd name="connsiteX1" fmla="*/ 1252922 w 1252922"/>
                <a:gd name="connsiteY1" fmla="*/ 2993 h 381599"/>
                <a:gd name="connsiteX2" fmla="*/ 917223 w 1252922"/>
                <a:gd name="connsiteY2" fmla="*/ 381599 h 381599"/>
                <a:gd name="connsiteX3" fmla="*/ 0 w 1252922"/>
                <a:gd name="connsiteY3" fmla="*/ 375103 h 381599"/>
                <a:gd name="connsiteX4" fmla="*/ 558101 w 1252922"/>
                <a:gd name="connsiteY4" fmla="*/ 0 h 381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922" h="381599">
                  <a:moveTo>
                    <a:pt x="558101" y="0"/>
                  </a:moveTo>
                  <a:lnTo>
                    <a:pt x="1252922" y="2993"/>
                  </a:lnTo>
                  <a:lnTo>
                    <a:pt x="917223" y="381599"/>
                  </a:lnTo>
                  <a:lnTo>
                    <a:pt x="0" y="375103"/>
                  </a:lnTo>
                  <a:lnTo>
                    <a:pt x="558101" y="0"/>
                  </a:lnTo>
                  <a:close/>
                </a:path>
              </a:pathLst>
            </a:cu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AA852795-3A30-D942-B0F7-5716F280F7B9}"/>
                </a:ext>
              </a:extLst>
            </p:cNvPr>
            <p:cNvSpPr/>
            <p:nvPr/>
          </p:nvSpPr>
          <p:spPr>
            <a:xfrm rot="5400000">
              <a:off x="7535914" y="1654608"/>
              <a:ext cx="634879" cy="2295068"/>
            </a:xfrm>
            <a:prstGeom prst="rect">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7203725B-A8AE-B480-5639-60564F915530}"/>
                </a:ext>
              </a:extLst>
            </p:cNvPr>
            <p:cNvSpPr/>
            <p:nvPr/>
          </p:nvSpPr>
          <p:spPr>
            <a:xfrm rot="5400000">
              <a:off x="5672301" y="2143170"/>
              <a:ext cx="847397" cy="504056"/>
            </a:xfrm>
            <a:prstGeom prst="rect">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FFA8063-197C-B8A5-828C-BD094999D4D9}"/>
                </a:ext>
              </a:extLst>
            </p:cNvPr>
            <p:cNvSpPr txBox="1"/>
            <p:nvPr/>
          </p:nvSpPr>
          <p:spPr>
            <a:xfrm>
              <a:off x="6542775" y="2575312"/>
              <a:ext cx="2599868"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ترجمة الرؤية إلى نتائج ملموسة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7EC182E0-595C-3D4F-A9C9-3F1088CAB79E}"/>
                </a:ext>
              </a:extLst>
            </p:cNvPr>
            <p:cNvSpPr txBox="1"/>
            <p:nvPr/>
          </p:nvSpPr>
          <p:spPr>
            <a:xfrm>
              <a:off x="5687596" y="2297535"/>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23" name="Group 22">
            <a:extLst>
              <a:ext uri="{FF2B5EF4-FFF2-40B4-BE49-F238E27FC236}">
                <a16:creationId xmlns:a16="http://schemas.microsoft.com/office/drawing/2014/main" id="{7E1C79E5-AC56-6073-9716-8D368C7FB2C1}"/>
              </a:ext>
            </a:extLst>
          </p:cNvPr>
          <p:cNvGrpSpPr/>
          <p:nvPr/>
        </p:nvGrpSpPr>
        <p:grpSpPr>
          <a:xfrm>
            <a:off x="3126656" y="3051852"/>
            <a:ext cx="3660477" cy="950386"/>
            <a:chOff x="3054094" y="2813346"/>
            <a:chExt cx="3660477" cy="950386"/>
          </a:xfrm>
        </p:grpSpPr>
        <p:sp>
          <p:nvSpPr>
            <p:cNvPr id="24" name="Rectangle 23">
              <a:extLst>
                <a:ext uri="{FF2B5EF4-FFF2-40B4-BE49-F238E27FC236}">
                  <a16:creationId xmlns:a16="http://schemas.microsoft.com/office/drawing/2014/main" id="{3AF983AD-22EC-F0FF-5F77-95A0F2F1F87F}"/>
                </a:ext>
              </a:extLst>
            </p:cNvPr>
            <p:cNvSpPr/>
            <p:nvPr/>
          </p:nvSpPr>
          <p:spPr>
            <a:xfrm rot="16200000" flipH="1">
              <a:off x="3947004" y="2225711"/>
              <a:ext cx="634878" cy="2420697"/>
            </a:xfrm>
            <a:prstGeom prst="rect">
              <a:avLst/>
            </a:prstGeom>
            <a:solidFill>
              <a:schemeClr val="bg1">
                <a:lumMod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15">
              <a:extLst>
                <a:ext uri="{FF2B5EF4-FFF2-40B4-BE49-F238E27FC236}">
                  <a16:creationId xmlns:a16="http://schemas.microsoft.com/office/drawing/2014/main" id="{2B38385B-2CE6-A7DB-A301-D5C3193DBD73}"/>
                </a:ext>
              </a:extLst>
            </p:cNvPr>
            <p:cNvSpPr/>
            <p:nvPr/>
          </p:nvSpPr>
          <p:spPr>
            <a:xfrm rot="5400000">
              <a:off x="6062246" y="3104592"/>
              <a:ext cx="935168" cy="369483"/>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42154"/>
                <a:gd name="connsiteY0" fmla="*/ 3403 h 364194"/>
                <a:gd name="connsiteX1" fmla="*/ 1042154 w 1042154"/>
                <a:gd name="connsiteY1" fmla="*/ 0 h 364194"/>
                <a:gd name="connsiteX2" fmla="*/ 944648 w 1042154"/>
                <a:gd name="connsiteY2" fmla="*/ 356952 h 364194"/>
                <a:gd name="connsiteX3" fmla="*/ 0 w 1042154"/>
                <a:gd name="connsiteY3" fmla="*/ 364194 h 364194"/>
                <a:gd name="connsiteX4" fmla="*/ 344336 w 1042154"/>
                <a:gd name="connsiteY4" fmla="*/ 3403 h 364194"/>
                <a:gd name="connsiteX0" fmla="*/ 350274 w 1042154"/>
                <a:gd name="connsiteY0" fmla="*/ 0 h 366729"/>
                <a:gd name="connsiteX1" fmla="*/ 1042154 w 1042154"/>
                <a:gd name="connsiteY1" fmla="*/ 2535 h 366729"/>
                <a:gd name="connsiteX2" fmla="*/ 944648 w 1042154"/>
                <a:gd name="connsiteY2" fmla="*/ 359487 h 366729"/>
                <a:gd name="connsiteX3" fmla="*/ 0 w 1042154"/>
                <a:gd name="connsiteY3" fmla="*/ 366729 h 366729"/>
                <a:gd name="connsiteX4" fmla="*/ 350274 w 1042154"/>
                <a:gd name="connsiteY4" fmla="*/ 0 h 366729"/>
                <a:gd name="connsiteX0" fmla="*/ 350274 w 1054029"/>
                <a:gd name="connsiteY0" fmla="*/ 9340 h 376069"/>
                <a:gd name="connsiteX1" fmla="*/ 1054029 w 1054029"/>
                <a:gd name="connsiteY1" fmla="*/ 0 h 376069"/>
                <a:gd name="connsiteX2" fmla="*/ 944648 w 1054029"/>
                <a:gd name="connsiteY2" fmla="*/ 368827 h 376069"/>
                <a:gd name="connsiteX3" fmla="*/ 0 w 1054029"/>
                <a:gd name="connsiteY3" fmla="*/ 376069 h 376069"/>
                <a:gd name="connsiteX4" fmla="*/ 350274 w 1054029"/>
                <a:gd name="connsiteY4" fmla="*/ 9340 h 376069"/>
                <a:gd name="connsiteX0" fmla="*/ 350274 w 944648"/>
                <a:gd name="connsiteY0" fmla="*/ 0 h 366729"/>
                <a:gd name="connsiteX1" fmla="*/ 875899 w 944648"/>
                <a:gd name="connsiteY1" fmla="*/ 79725 h 366729"/>
                <a:gd name="connsiteX2" fmla="*/ 944648 w 944648"/>
                <a:gd name="connsiteY2" fmla="*/ 359487 h 366729"/>
                <a:gd name="connsiteX3" fmla="*/ 0 w 944648"/>
                <a:gd name="connsiteY3" fmla="*/ 366729 h 366729"/>
                <a:gd name="connsiteX4" fmla="*/ 350274 w 944648"/>
                <a:gd name="connsiteY4" fmla="*/ 0 h 366729"/>
                <a:gd name="connsiteX0" fmla="*/ 350274 w 1042153"/>
                <a:gd name="connsiteY0" fmla="*/ 0 h 366729"/>
                <a:gd name="connsiteX1" fmla="*/ 1042153 w 1042153"/>
                <a:gd name="connsiteY1" fmla="*/ 2535 h 366729"/>
                <a:gd name="connsiteX2" fmla="*/ 944648 w 1042153"/>
                <a:gd name="connsiteY2" fmla="*/ 359487 h 366729"/>
                <a:gd name="connsiteX3" fmla="*/ 0 w 1042153"/>
                <a:gd name="connsiteY3" fmla="*/ 366729 h 366729"/>
                <a:gd name="connsiteX4" fmla="*/ 350274 w 1042153"/>
                <a:gd name="connsiteY4" fmla="*/ 0 h 366729"/>
                <a:gd name="connsiteX0" fmla="*/ 350274 w 1042153"/>
                <a:gd name="connsiteY0" fmla="*/ 0 h 373135"/>
                <a:gd name="connsiteX1" fmla="*/ 1042153 w 1042153"/>
                <a:gd name="connsiteY1" fmla="*/ 2535 h 373135"/>
                <a:gd name="connsiteX2" fmla="*/ 937824 w 1042153"/>
                <a:gd name="connsiteY2" fmla="*/ 373135 h 373135"/>
                <a:gd name="connsiteX3" fmla="*/ 0 w 1042153"/>
                <a:gd name="connsiteY3" fmla="*/ 366729 h 373135"/>
                <a:gd name="connsiteX4" fmla="*/ 350274 w 1042153"/>
                <a:gd name="connsiteY4" fmla="*/ 0 h 373135"/>
                <a:gd name="connsiteX0" fmla="*/ 350274 w 1042153"/>
                <a:gd name="connsiteY0" fmla="*/ 0 h 379959"/>
                <a:gd name="connsiteX1" fmla="*/ 1042153 w 1042153"/>
                <a:gd name="connsiteY1" fmla="*/ 2535 h 379959"/>
                <a:gd name="connsiteX2" fmla="*/ 931000 w 1042153"/>
                <a:gd name="connsiteY2" fmla="*/ 379959 h 379959"/>
                <a:gd name="connsiteX3" fmla="*/ 0 w 1042153"/>
                <a:gd name="connsiteY3" fmla="*/ 366729 h 379959"/>
                <a:gd name="connsiteX4" fmla="*/ 350274 w 1042153"/>
                <a:gd name="connsiteY4" fmla="*/ 0 h 379959"/>
                <a:gd name="connsiteX0" fmla="*/ 329281 w 1021160"/>
                <a:gd name="connsiteY0" fmla="*/ 0 h 379959"/>
                <a:gd name="connsiteX1" fmla="*/ 1021160 w 1021160"/>
                <a:gd name="connsiteY1" fmla="*/ 2535 h 379959"/>
                <a:gd name="connsiteX2" fmla="*/ 910007 w 1021160"/>
                <a:gd name="connsiteY2" fmla="*/ 379959 h 379959"/>
                <a:gd name="connsiteX3" fmla="*/ 0 w 1021160"/>
                <a:gd name="connsiteY3" fmla="*/ 363975 h 379959"/>
                <a:gd name="connsiteX4" fmla="*/ 329281 w 1021160"/>
                <a:gd name="connsiteY4" fmla="*/ 0 h 379959"/>
                <a:gd name="connsiteX0" fmla="*/ 329278 w 1021157"/>
                <a:gd name="connsiteY0" fmla="*/ 0 h 379959"/>
                <a:gd name="connsiteX1" fmla="*/ 1021157 w 1021157"/>
                <a:gd name="connsiteY1" fmla="*/ 2535 h 379959"/>
                <a:gd name="connsiteX2" fmla="*/ 910004 w 1021157"/>
                <a:gd name="connsiteY2" fmla="*/ 379959 h 379959"/>
                <a:gd name="connsiteX3" fmla="*/ 0 w 1021157"/>
                <a:gd name="connsiteY3" fmla="*/ 363975 h 379959"/>
                <a:gd name="connsiteX4" fmla="*/ 329278 w 1021157"/>
                <a:gd name="connsiteY4" fmla="*/ 0 h 379959"/>
                <a:gd name="connsiteX0" fmla="*/ 329278 w 1021157"/>
                <a:gd name="connsiteY0" fmla="*/ 0 h 363975"/>
                <a:gd name="connsiteX1" fmla="*/ 1021157 w 1021157"/>
                <a:gd name="connsiteY1" fmla="*/ 2535 h 363975"/>
                <a:gd name="connsiteX2" fmla="*/ 921999 w 1021157"/>
                <a:gd name="connsiteY2" fmla="*/ 349662 h 363975"/>
                <a:gd name="connsiteX3" fmla="*/ 0 w 1021157"/>
                <a:gd name="connsiteY3" fmla="*/ 363975 h 363975"/>
                <a:gd name="connsiteX4" fmla="*/ 329278 w 1021157"/>
                <a:gd name="connsiteY4" fmla="*/ 0 h 363975"/>
                <a:gd name="connsiteX0" fmla="*/ 329278 w 1021157"/>
                <a:gd name="connsiteY0" fmla="*/ 0 h 366188"/>
                <a:gd name="connsiteX1" fmla="*/ 1021157 w 1021157"/>
                <a:gd name="connsiteY1" fmla="*/ 2535 h 366188"/>
                <a:gd name="connsiteX2" fmla="*/ 916002 w 1021157"/>
                <a:gd name="connsiteY2" fmla="*/ 366188 h 366188"/>
                <a:gd name="connsiteX3" fmla="*/ 0 w 1021157"/>
                <a:gd name="connsiteY3" fmla="*/ 363975 h 366188"/>
                <a:gd name="connsiteX4" fmla="*/ 329278 w 1021157"/>
                <a:gd name="connsiteY4" fmla="*/ 0 h 366188"/>
                <a:gd name="connsiteX0" fmla="*/ 311284 w 1003163"/>
                <a:gd name="connsiteY0" fmla="*/ 0 h 369483"/>
                <a:gd name="connsiteX1" fmla="*/ 1003163 w 1003163"/>
                <a:gd name="connsiteY1" fmla="*/ 2535 h 369483"/>
                <a:gd name="connsiteX2" fmla="*/ 898008 w 1003163"/>
                <a:gd name="connsiteY2" fmla="*/ 366188 h 369483"/>
                <a:gd name="connsiteX3" fmla="*/ 0 w 1003163"/>
                <a:gd name="connsiteY3" fmla="*/ 369483 h 369483"/>
                <a:gd name="connsiteX4" fmla="*/ 311284 w 1003163"/>
                <a:gd name="connsiteY4" fmla="*/ 0 h 369483"/>
                <a:gd name="connsiteX0" fmla="*/ 326274 w 1018153"/>
                <a:gd name="connsiteY0" fmla="*/ 0 h 369483"/>
                <a:gd name="connsiteX1" fmla="*/ 1018153 w 1018153"/>
                <a:gd name="connsiteY1" fmla="*/ 2535 h 369483"/>
                <a:gd name="connsiteX2" fmla="*/ 912998 w 1018153"/>
                <a:gd name="connsiteY2" fmla="*/ 366188 h 369483"/>
                <a:gd name="connsiteX3" fmla="*/ 0 w 1018153"/>
                <a:gd name="connsiteY3" fmla="*/ 369483 h 369483"/>
                <a:gd name="connsiteX4" fmla="*/ 326274 w 1018153"/>
                <a:gd name="connsiteY4" fmla="*/ 0 h 36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153" h="369483">
                  <a:moveTo>
                    <a:pt x="326274" y="0"/>
                  </a:moveTo>
                  <a:lnTo>
                    <a:pt x="1018153" y="2535"/>
                  </a:lnTo>
                  <a:lnTo>
                    <a:pt x="912998" y="366188"/>
                  </a:lnTo>
                  <a:lnTo>
                    <a:pt x="0" y="369483"/>
                  </a:lnTo>
                  <a:lnTo>
                    <a:pt x="326274" y="0"/>
                  </a:lnTo>
                  <a:close/>
                </a:path>
              </a:pathLst>
            </a:custGeom>
            <a:solidFill>
              <a:schemeClr val="bg1">
                <a:lumMod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15">
              <a:extLst>
                <a:ext uri="{FF2B5EF4-FFF2-40B4-BE49-F238E27FC236}">
                  <a16:creationId xmlns:a16="http://schemas.microsoft.com/office/drawing/2014/main" id="{C3765644-9279-B00F-455D-24F9F16315DE}"/>
                </a:ext>
              </a:extLst>
            </p:cNvPr>
            <p:cNvSpPr/>
            <p:nvPr/>
          </p:nvSpPr>
          <p:spPr>
            <a:xfrm rot="16200000" flipH="1">
              <a:off x="5182198" y="3098349"/>
              <a:ext cx="950386" cy="380380"/>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42154"/>
                <a:gd name="connsiteY0" fmla="*/ 3403 h 364194"/>
                <a:gd name="connsiteX1" fmla="*/ 1042154 w 1042154"/>
                <a:gd name="connsiteY1" fmla="*/ 0 h 364194"/>
                <a:gd name="connsiteX2" fmla="*/ 944648 w 1042154"/>
                <a:gd name="connsiteY2" fmla="*/ 356952 h 364194"/>
                <a:gd name="connsiteX3" fmla="*/ 0 w 1042154"/>
                <a:gd name="connsiteY3" fmla="*/ 364194 h 364194"/>
                <a:gd name="connsiteX4" fmla="*/ 344336 w 1042154"/>
                <a:gd name="connsiteY4" fmla="*/ 3403 h 364194"/>
                <a:gd name="connsiteX0" fmla="*/ 350274 w 1042154"/>
                <a:gd name="connsiteY0" fmla="*/ 0 h 366729"/>
                <a:gd name="connsiteX1" fmla="*/ 1042154 w 1042154"/>
                <a:gd name="connsiteY1" fmla="*/ 2535 h 366729"/>
                <a:gd name="connsiteX2" fmla="*/ 944648 w 1042154"/>
                <a:gd name="connsiteY2" fmla="*/ 359487 h 366729"/>
                <a:gd name="connsiteX3" fmla="*/ 0 w 1042154"/>
                <a:gd name="connsiteY3" fmla="*/ 366729 h 366729"/>
                <a:gd name="connsiteX4" fmla="*/ 350274 w 1042154"/>
                <a:gd name="connsiteY4" fmla="*/ 0 h 366729"/>
                <a:gd name="connsiteX0" fmla="*/ 350274 w 1054029"/>
                <a:gd name="connsiteY0" fmla="*/ 9340 h 376069"/>
                <a:gd name="connsiteX1" fmla="*/ 1054029 w 1054029"/>
                <a:gd name="connsiteY1" fmla="*/ 0 h 376069"/>
                <a:gd name="connsiteX2" fmla="*/ 944648 w 1054029"/>
                <a:gd name="connsiteY2" fmla="*/ 368827 h 376069"/>
                <a:gd name="connsiteX3" fmla="*/ 0 w 1054029"/>
                <a:gd name="connsiteY3" fmla="*/ 376069 h 376069"/>
                <a:gd name="connsiteX4" fmla="*/ 350274 w 1054029"/>
                <a:gd name="connsiteY4" fmla="*/ 9340 h 376069"/>
                <a:gd name="connsiteX0" fmla="*/ 350274 w 944648"/>
                <a:gd name="connsiteY0" fmla="*/ 0 h 366729"/>
                <a:gd name="connsiteX1" fmla="*/ 875899 w 944648"/>
                <a:gd name="connsiteY1" fmla="*/ 79725 h 366729"/>
                <a:gd name="connsiteX2" fmla="*/ 944648 w 944648"/>
                <a:gd name="connsiteY2" fmla="*/ 359487 h 366729"/>
                <a:gd name="connsiteX3" fmla="*/ 0 w 944648"/>
                <a:gd name="connsiteY3" fmla="*/ 366729 h 366729"/>
                <a:gd name="connsiteX4" fmla="*/ 350274 w 944648"/>
                <a:gd name="connsiteY4" fmla="*/ 0 h 366729"/>
                <a:gd name="connsiteX0" fmla="*/ 350274 w 1042153"/>
                <a:gd name="connsiteY0" fmla="*/ 0 h 366729"/>
                <a:gd name="connsiteX1" fmla="*/ 1042153 w 1042153"/>
                <a:gd name="connsiteY1" fmla="*/ 2535 h 366729"/>
                <a:gd name="connsiteX2" fmla="*/ 944648 w 1042153"/>
                <a:gd name="connsiteY2" fmla="*/ 359487 h 366729"/>
                <a:gd name="connsiteX3" fmla="*/ 0 w 1042153"/>
                <a:gd name="connsiteY3" fmla="*/ 366729 h 366729"/>
                <a:gd name="connsiteX4" fmla="*/ 350274 w 1042153"/>
                <a:gd name="connsiteY4" fmla="*/ 0 h 366729"/>
                <a:gd name="connsiteX0" fmla="*/ 350274 w 1042153"/>
                <a:gd name="connsiteY0" fmla="*/ 0 h 373135"/>
                <a:gd name="connsiteX1" fmla="*/ 1042153 w 1042153"/>
                <a:gd name="connsiteY1" fmla="*/ 2535 h 373135"/>
                <a:gd name="connsiteX2" fmla="*/ 937824 w 1042153"/>
                <a:gd name="connsiteY2" fmla="*/ 373135 h 373135"/>
                <a:gd name="connsiteX3" fmla="*/ 0 w 1042153"/>
                <a:gd name="connsiteY3" fmla="*/ 366729 h 373135"/>
                <a:gd name="connsiteX4" fmla="*/ 350274 w 1042153"/>
                <a:gd name="connsiteY4" fmla="*/ 0 h 373135"/>
                <a:gd name="connsiteX0" fmla="*/ 350274 w 1042153"/>
                <a:gd name="connsiteY0" fmla="*/ 0 h 379959"/>
                <a:gd name="connsiteX1" fmla="*/ 1042153 w 1042153"/>
                <a:gd name="connsiteY1" fmla="*/ 2535 h 379959"/>
                <a:gd name="connsiteX2" fmla="*/ 931000 w 1042153"/>
                <a:gd name="connsiteY2" fmla="*/ 379959 h 379959"/>
                <a:gd name="connsiteX3" fmla="*/ 0 w 1042153"/>
                <a:gd name="connsiteY3" fmla="*/ 366729 h 379959"/>
                <a:gd name="connsiteX4" fmla="*/ 350274 w 1042153"/>
                <a:gd name="connsiteY4" fmla="*/ 0 h 379959"/>
                <a:gd name="connsiteX0" fmla="*/ 342842 w 1034721"/>
                <a:gd name="connsiteY0" fmla="*/ 0 h 380380"/>
                <a:gd name="connsiteX1" fmla="*/ 1034721 w 1034721"/>
                <a:gd name="connsiteY1" fmla="*/ 2535 h 380380"/>
                <a:gd name="connsiteX2" fmla="*/ 923568 w 1034721"/>
                <a:gd name="connsiteY2" fmla="*/ 379959 h 380380"/>
                <a:gd name="connsiteX3" fmla="*/ 0 w 1034721"/>
                <a:gd name="connsiteY3" fmla="*/ 380380 h 380380"/>
                <a:gd name="connsiteX4" fmla="*/ 342842 w 1034721"/>
                <a:gd name="connsiteY4" fmla="*/ 0 h 380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721" h="380380">
                  <a:moveTo>
                    <a:pt x="342842" y="0"/>
                  </a:moveTo>
                  <a:lnTo>
                    <a:pt x="1034721" y="2535"/>
                  </a:lnTo>
                  <a:lnTo>
                    <a:pt x="923568" y="379959"/>
                  </a:lnTo>
                  <a:lnTo>
                    <a:pt x="0" y="380380"/>
                  </a:lnTo>
                  <a:lnTo>
                    <a:pt x="342842" y="0"/>
                  </a:lnTo>
                  <a:close/>
                </a:path>
              </a:pathLst>
            </a:custGeom>
            <a:gradFill flip="none" rotWithShape="1">
              <a:gsLst>
                <a:gs pos="0">
                  <a:srgbClr val="A5A5A5">
                    <a:lumMod val="80000"/>
                    <a:lumOff val="20000"/>
                  </a:srgbClr>
                </a:gs>
                <a:gs pos="68000">
                  <a:srgbClr val="A5A5A5">
                    <a:lumMod val="80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4E538F45-7C94-CA4F-C503-41CFB60CA581}"/>
                </a:ext>
              </a:extLst>
            </p:cNvPr>
            <p:cNvSpPr/>
            <p:nvPr/>
          </p:nvSpPr>
          <p:spPr>
            <a:xfrm rot="16200000" flipH="1">
              <a:off x="5672301" y="2989137"/>
              <a:ext cx="847396" cy="504056"/>
            </a:xfrm>
            <a:prstGeom prst="rect">
              <a:avLst/>
            </a:prstGeom>
            <a:solidFill>
              <a:schemeClr val="bg1">
                <a:lumMod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CEC9034D-7ED7-5039-AC99-627240E1E129}"/>
                </a:ext>
              </a:extLst>
            </p:cNvPr>
            <p:cNvSpPr txBox="1"/>
            <p:nvPr/>
          </p:nvSpPr>
          <p:spPr>
            <a:xfrm>
              <a:off x="3174520" y="3196315"/>
              <a:ext cx="2420697"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تحقيق التركيز والوضوح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907DCD65-098F-231F-817A-B5901DE46C45}"/>
                </a:ext>
              </a:extLst>
            </p:cNvPr>
            <p:cNvSpPr txBox="1"/>
            <p:nvPr/>
          </p:nvSpPr>
          <p:spPr>
            <a:xfrm>
              <a:off x="5687596" y="3112228"/>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30" name="Group 29">
            <a:extLst>
              <a:ext uri="{FF2B5EF4-FFF2-40B4-BE49-F238E27FC236}">
                <a16:creationId xmlns:a16="http://schemas.microsoft.com/office/drawing/2014/main" id="{F68835C0-3E47-5070-D8D2-048192534502}"/>
              </a:ext>
            </a:extLst>
          </p:cNvPr>
          <p:cNvGrpSpPr/>
          <p:nvPr/>
        </p:nvGrpSpPr>
        <p:grpSpPr>
          <a:xfrm>
            <a:off x="5538594" y="3889435"/>
            <a:ext cx="3839655" cy="851927"/>
            <a:chOff x="5466032" y="3650929"/>
            <a:chExt cx="3839655" cy="851927"/>
          </a:xfrm>
        </p:grpSpPr>
        <p:sp>
          <p:nvSpPr>
            <p:cNvPr id="31" name="Rectangle 30">
              <a:extLst>
                <a:ext uri="{FF2B5EF4-FFF2-40B4-BE49-F238E27FC236}">
                  <a16:creationId xmlns:a16="http://schemas.microsoft.com/office/drawing/2014/main" id="{DF99BFF9-FAE2-C108-2FCA-F0F9EFDB9260}"/>
                </a:ext>
              </a:extLst>
            </p:cNvPr>
            <p:cNvSpPr/>
            <p:nvPr/>
          </p:nvSpPr>
          <p:spPr>
            <a:xfrm rot="5400000">
              <a:off x="7688315" y="2774203"/>
              <a:ext cx="634878" cy="2599867"/>
            </a:xfrm>
            <a:prstGeom prst="rect">
              <a:avLst/>
            </a:prstGeom>
            <a:solidFill>
              <a:srgbClr val="9ACC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15">
              <a:extLst>
                <a:ext uri="{FF2B5EF4-FFF2-40B4-BE49-F238E27FC236}">
                  <a16:creationId xmlns:a16="http://schemas.microsoft.com/office/drawing/2014/main" id="{E76EF0A5-9E7E-6E42-4E0B-453CD50AF764}"/>
                </a:ext>
              </a:extLst>
            </p:cNvPr>
            <p:cNvSpPr/>
            <p:nvPr/>
          </p:nvSpPr>
          <p:spPr>
            <a:xfrm rot="5400000">
              <a:off x="6100784" y="3892000"/>
              <a:ext cx="848646" cy="366503"/>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920896"/>
                <a:gd name="connsiteY0" fmla="*/ 0 h 389175"/>
                <a:gd name="connsiteX1" fmla="*/ 810585 w 920896"/>
                <a:gd name="connsiteY1" fmla="*/ 2534 h 389175"/>
                <a:gd name="connsiteX2" fmla="*/ 920896 w 920896"/>
                <a:gd name="connsiteY2" fmla="*/ 389175 h 389175"/>
                <a:gd name="connsiteX3" fmla="*/ 0 w 920896"/>
                <a:gd name="connsiteY3" fmla="*/ 384541 h 389175"/>
                <a:gd name="connsiteX4" fmla="*/ 112766 w 920896"/>
                <a:gd name="connsiteY4" fmla="*/ 0 h 389175"/>
                <a:gd name="connsiteX0" fmla="*/ 112766 w 825893"/>
                <a:gd name="connsiteY0" fmla="*/ 0 h 384541"/>
                <a:gd name="connsiteX1" fmla="*/ 810585 w 825893"/>
                <a:gd name="connsiteY1" fmla="*/ 2534 h 384541"/>
                <a:gd name="connsiteX2" fmla="*/ 825893 w 825893"/>
                <a:gd name="connsiteY2" fmla="*/ 383238 h 384541"/>
                <a:gd name="connsiteX3" fmla="*/ 0 w 825893"/>
                <a:gd name="connsiteY3" fmla="*/ 384541 h 384541"/>
                <a:gd name="connsiteX4" fmla="*/ 112766 w 825893"/>
                <a:gd name="connsiteY4" fmla="*/ 0 h 384541"/>
                <a:gd name="connsiteX0" fmla="*/ 112766 w 914958"/>
                <a:gd name="connsiteY0" fmla="*/ 0 h 384541"/>
                <a:gd name="connsiteX1" fmla="*/ 810585 w 914958"/>
                <a:gd name="connsiteY1" fmla="*/ 2534 h 384541"/>
                <a:gd name="connsiteX2" fmla="*/ 914958 w 914958"/>
                <a:gd name="connsiteY2" fmla="*/ 377300 h 384541"/>
                <a:gd name="connsiteX3" fmla="*/ 0 w 914958"/>
                <a:gd name="connsiteY3" fmla="*/ 384541 h 384541"/>
                <a:gd name="connsiteX4" fmla="*/ 112766 w 914958"/>
                <a:gd name="connsiteY4" fmla="*/ 0 h 384541"/>
                <a:gd name="connsiteX0" fmla="*/ 112766 w 920956"/>
                <a:gd name="connsiteY0" fmla="*/ 0 h 384541"/>
                <a:gd name="connsiteX1" fmla="*/ 810585 w 920956"/>
                <a:gd name="connsiteY1" fmla="*/ 2534 h 384541"/>
                <a:gd name="connsiteX2" fmla="*/ 920956 w 920956"/>
                <a:gd name="connsiteY2" fmla="*/ 377300 h 384541"/>
                <a:gd name="connsiteX3" fmla="*/ 0 w 920956"/>
                <a:gd name="connsiteY3" fmla="*/ 384541 h 384541"/>
                <a:gd name="connsiteX4" fmla="*/ 112766 w 920956"/>
                <a:gd name="connsiteY4" fmla="*/ 0 h 384541"/>
                <a:gd name="connsiteX0" fmla="*/ 115762 w 923952"/>
                <a:gd name="connsiteY0" fmla="*/ 0 h 377300"/>
                <a:gd name="connsiteX1" fmla="*/ 813581 w 923952"/>
                <a:gd name="connsiteY1" fmla="*/ 2534 h 377300"/>
                <a:gd name="connsiteX2" fmla="*/ 923952 w 923952"/>
                <a:gd name="connsiteY2" fmla="*/ 377300 h 377300"/>
                <a:gd name="connsiteX3" fmla="*/ 0 w 923952"/>
                <a:gd name="connsiteY3" fmla="*/ 373525 h 377300"/>
                <a:gd name="connsiteX4" fmla="*/ 115762 w 923952"/>
                <a:gd name="connsiteY4" fmla="*/ 0 h 377300"/>
                <a:gd name="connsiteX0" fmla="*/ 118760 w 923952"/>
                <a:gd name="connsiteY0" fmla="*/ 220 h 374766"/>
                <a:gd name="connsiteX1" fmla="*/ 813581 w 923952"/>
                <a:gd name="connsiteY1" fmla="*/ 0 h 374766"/>
                <a:gd name="connsiteX2" fmla="*/ 923952 w 923952"/>
                <a:gd name="connsiteY2" fmla="*/ 374766 h 374766"/>
                <a:gd name="connsiteX3" fmla="*/ 0 w 923952"/>
                <a:gd name="connsiteY3" fmla="*/ 370991 h 374766"/>
                <a:gd name="connsiteX4" fmla="*/ 118760 w 923952"/>
                <a:gd name="connsiteY4" fmla="*/ 220 h 374766"/>
                <a:gd name="connsiteX0" fmla="*/ 118760 w 923952"/>
                <a:gd name="connsiteY0" fmla="*/ 0 h 374546"/>
                <a:gd name="connsiteX1" fmla="*/ 813581 w 923952"/>
                <a:gd name="connsiteY1" fmla="*/ 8043 h 374546"/>
                <a:gd name="connsiteX2" fmla="*/ 923952 w 923952"/>
                <a:gd name="connsiteY2" fmla="*/ 374546 h 374546"/>
                <a:gd name="connsiteX3" fmla="*/ 0 w 923952"/>
                <a:gd name="connsiteY3" fmla="*/ 370771 h 374546"/>
                <a:gd name="connsiteX4" fmla="*/ 118760 w 923952"/>
                <a:gd name="connsiteY4" fmla="*/ 0 h 374546"/>
                <a:gd name="connsiteX0" fmla="*/ 124757 w 923952"/>
                <a:gd name="connsiteY0" fmla="*/ 0 h 371792"/>
                <a:gd name="connsiteX1" fmla="*/ 813581 w 923952"/>
                <a:gd name="connsiteY1" fmla="*/ 5289 h 371792"/>
                <a:gd name="connsiteX2" fmla="*/ 923952 w 923952"/>
                <a:gd name="connsiteY2" fmla="*/ 371792 h 371792"/>
                <a:gd name="connsiteX3" fmla="*/ 0 w 923952"/>
                <a:gd name="connsiteY3" fmla="*/ 368017 h 371792"/>
                <a:gd name="connsiteX4" fmla="*/ 124757 w 923952"/>
                <a:gd name="connsiteY4" fmla="*/ 0 h 371792"/>
                <a:gd name="connsiteX0" fmla="*/ 112763 w 923952"/>
                <a:gd name="connsiteY0" fmla="*/ 220 h 366503"/>
                <a:gd name="connsiteX1" fmla="*/ 813581 w 923952"/>
                <a:gd name="connsiteY1" fmla="*/ 0 h 366503"/>
                <a:gd name="connsiteX2" fmla="*/ 923952 w 923952"/>
                <a:gd name="connsiteY2" fmla="*/ 366503 h 366503"/>
                <a:gd name="connsiteX3" fmla="*/ 0 w 923952"/>
                <a:gd name="connsiteY3" fmla="*/ 362728 h 366503"/>
                <a:gd name="connsiteX4" fmla="*/ 112763 w 923952"/>
                <a:gd name="connsiteY4" fmla="*/ 220 h 36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52" h="366503">
                  <a:moveTo>
                    <a:pt x="112763" y="220"/>
                  </a:moveTo>
                  <a:lnTo>
                    <a:pt x="813581" y="0"/>
                  </a:lnTo>
                  <a:lnTo>
                    <a:pt x="923952" y="366503"/>
                  </a:lnTo>
                  <a:lnTo>
                    <a:pt x="0" y="362728"/>
                  </a:lnTo>
                  <a:lnTo>
                    <a:pt x="112763" y="220"/>
                  </a:lnTo>
                  <a:close/>
                </a:path>
              </a:pathLst>
            </a:custGeom>
            <a:solidFill>
              <a:srgbClr val="9ACC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3" name="Rectangle 15">
              <a:extLst>
                <a:ext uri="{FF2B5EF4-FFF2-40B4-BE49-F238E27FC236}">
                  <a16:creationId xmlns:a16="http://schemas.microsoft.com/office/drawing/2014/main" id="{87B9CBF9-AF4E-E5D7-BDCE-2F50A5880FB2}"/>
                </a:ext>
              </a:extLst>
            </p:cNvPr>
            <p:cNvSpPr/>
            <p:nvPr/>
          </p:nvSpPr>
          <p:spPr>
            <a:xfrm rot="16200000" flipH="1">
              <a:off x="5239816" y="3886720"/>
              <a:ext cx="833561" cy="38112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920896"/>
                <a:gd name="connsiteY0" fmla="*/ 0 h 389175"/>
                <a:gd name="connsiteX1" fmla="*/ 810585 w 920896"/>
                <a:gd name="connsiteY1" fmla="*/ 2534 h 389175"/>
                <a:gd name="connsiteX2" fmla="*/ 920896 w 920896"/>
                <a:gd name="connsiteY2" fmla="*/ 389175 h 389175"/>
                <a:gd name="connsiteX3" fmla="*/ 0 w 920896"/>
                <a:gd name="connsiteY3" fmla="*/ 384541 h 389175"/>
                <a:gd name="connsiteX4" fmla="*/ 112766 w 920896"/>
                <a:gd name="connsiteY4" fmla="*/ 0 h 389175"/>
                <a:gd name="connsiteX0" fmla="*/ 112766 w 825893"/>
                <a:gd name="connsiteY0" fmla="*/ 0 h 384541"/>
                <a:gd name="connsiteX1" fmla="*/ 810585 w 825893"/>
                <a:gd name="connsiteY1" fmla="*/ 2534 h 384541"/>
                <a:gd name="connsiteX2" fmla="*/ 825893 w 825893"/>
                <a:gd name="connsiteY2" fmla="*/ 383238 h 384541"/>
                <a:gd name="connsiteX3" fmla="*/ 0 w 825893"/>
                <a:gd name="connsiteY3" fmla="*/ 384541 h 384541"/>
                <a:gd name="connsiteX4" fmla="*/ 112766 w 825893"/>
                <a:gd name="connsiteY4" fmla="*/ 0 h 384541"/>
                <a:gd name="connsiteX0" fmla="*/ 112766 w 914958"/>
                <a:gd name="connsiteY0" fmla="*/ 0 h 384541"/>
                <a:gd name="connsiteX1" fmla="*/ 810585 w 914958"/>
                <a:gd name="connsiteY1" fmla="*/ 2534 h 384541"/>
                <a:gd name="connsiteX2" fmla="*/ 914958 w 914958"/>
                <a:gd name="connsiteY2" fmla="*/ 377300 h 384541"/>
                <a:gd name="connsiteX3" fmla="*/ 0 w 914958"/>
                <a:gd name="connsiteY3" fmla="*/ 384541 h 384541"/>
                <a:gd name="connsiteX4" fmla="*/ 112766 w 914958"/>
                <a:gd name="connsiteY4" fmla="*/ 0 h 384541"/>
                <a:gd name="connsiteX0" fmla="*/ 105336 w 907528"/>
                <a:gd name="connsiteY0" fmla="*/ 0 h 384541"/>
                <a:gd name="connsiteX1" fmla="*/ 803155 w 907528"/>
                <a:gd name="connsiteY1" fmla="*/ 2534 h 384541"/>
                <a:gd name="connsiteX2" fmla="*/ 907528 w 907528"/>
                <a:gd name="connsiteY2" fmla="*/ 377300 h 384541"/>
                <a:gd name="connsiteX3" fmla="*/ 0 w 907528"/>
                <a:gd name="connsiteY3" fmla="*/ 384541 h 384541"/>
                <a:gd name="connsiteX4" fmla="*/ 105336 w 907528"/>
                <a:gd name="connsiteY4" fmla="*/ 0 h 384541"/>
                <a:gd name="connsiteX0" fmla="*/ 105336 w 907528"/>
                <a:gd name="connsiteY0" fmla="*/ 0 h 384541"/>
                <a:gd name="connsiteX1" fmla="*/ 803155 w 907528"/>
                <a:gd name="connsiteY1" fmla="*/ 2534 h 384541"/>
                <a:gd name="connsiteX2" fmla="*/ 907528 w 907528"/>
                <a:gd name="connsiteY2" fmla="*/ 380712 h 384541"/>
                <a:gd name="connsiteX3" fmla="*/ 0 w 907528"/>
                <a:gd name="connsiteY3" fmla="*/ 384541 h 384541"/>
                <a:gd name="connsiteX4" fmla="*/ 105336 w 907528"/>
                <a:gd name="connsiteY4" fmla="*/ 0 h 384541"/>
                <a:gd name="connsiteX0" fmla="*/ 105336 w 907528"/>
                <a:gd name="connsiteY0" fmla="*/ 0 h 384541"/>
                <a:gd name="connsiteX1" fmla="*/ 806870 w 907528"/>
                <a:gd name="connsiteY1" fmla="*/ 5946 h 384541"/>
                <a:gd name="connsiteX2" fmla="*/ 907528 w 907528"/>
                <a:gd name="connsiteY2" fmla="*/ 380712 h 384541"/>
                <a:gd name="connsiteX3" fmla="*/ 0 w 907528"/>
                <a:gd name="connsiteY3" fmla="*/ 384541 h 384541"/>
                <a:gd name="connsiteX4" fmla="*/ 105336 w 907528"/>
                <a:gd name="connsiteY4" fmla="*/ 0 h 384541"/>
                <a:gd name="connsiteX0" fmla="*/ 105336 w 907528"/>
                <a:gd name="connsiteY0" fmla="*/ 0 h 381129"/>
                <a:gd name="connsiteX1" fmla="*/ 806870 w 907528"/>
                <a:gd name="connsiteY1" fmla="*/ 2534 h 381129"/>
                <a:gd name="connsiteX2" fmla="*/ 907528 w 907528"/>
                <a:gd name="connsiteY2" fmla="*/ 377300 h 381129"/>
                <a:gd name="connsiteX3" fmla="*/ 0 w 907528"/>
                <a:gd name="connsiteY3" fmla="*/ 381129 h 381129"/>
                <a:gd name="connsiteX4" fmla="*/ 105336 w 907528"/>
                <a:gd name="connsiteY4" fmla="*/ 0 h 38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528" h="381129">
                  <a:moveTo>
                    <a:pt x="105336" y="0"/>
                  </a:moveTo>
                  <a:lnTo>
                    <a:pt x="806870" y="2534"/>
                  </a:lnTo>
                  <a:lnTo>
                    <a:pt x="907528" y="377300"/>
                  </a:lnTo>
                  <a:lnTo>
                    <a:pt x="0" y="381129"/>
                  </a:lnTo>
                  <a:lnTo>
                    <a:pt x="105336" y="0"/>
                  </a:lnTo>
                  <a:close/>
                </a:path>
              </a:pathLst>
            </a:custGeom>
            <a:solidFill>
              <a:srgbClr val="9ACC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0455B849-63B6-4E2C-AAE3-249FA150418E}"/>
                </a:ext>
              </a:extLst>
            </p:cNvPr>
            <p:cNvSpPr/>
            <p:nvPr/>
          </p:nvSpPr>
          <p:spPr>
            <a:xfrm rot="5400000">
              <a:off x="5672301" y="3827130"/>
              <a:ext cx="847397" cy="504056"/>
            </a:xfrm>
            <a:prstGeom prst="rect">
              <a:avLst/>
            </a:prstGeom>
            <a:solidFill>
              <a:srgbClr val="9ACC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C12A0288-F781-902C-8BC5-7BCCC2A551B0}"/>
                </a:ext>
              </a:extLst>
            </p:cNvPr>
            <p:cNvSpPr txBox="1"/>
            <p:nvPr/>
          </p:nvSpPr>
          <p:spPr>
            <a:xfrm>
              <a:off x="6946849" y="3900192"/>
              <a:ext cx="1847210"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الأداء والتقدم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29B960F9-D1E5-5063-99BC-15D42B613B30}"/>
                </a:ext>
              </a:extLst>
            </p:cNvPr>
            <p:cNvSpPr txBox="1"/>
            <p:nvPr/>
          </p:nvSpPr>
          <p:spPr>
            <a:xfrm>
              <a:off x="5687596" y="3884838"/>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03</a:t>
              </a:r>
            </a:p>
          </p:txBody>
        </p:sp>
      </p:grpSp>
      <p:grpSp>
        <p:nvGrpSpPr>
          <p:cNvPr id="37" name="Group 36">
            <a:extLst>
              <a:ext uri="{FF2B5EF4-FFF2-40B4-BE49-F238E27FC236}">
                <a16:creationId xmlns:a16="http://schemas.microsoft.com/office/drawing/2014/main" id="{84803D5C-A116-CC24-94D4-15B34980FF47}"/>
              </a:ext>
            </a:extLst>
          </p:cNvPr>
          <p:cNvGrpSpPr/>
          <p:nvPr/>
        </p:nvGrpSpPr>
        <p:grpSpPr>
          <a:xfrm>
            <a:off x="2387600" y="4629575"/>
            <a:ext cx="4401956" cy="957394"/>
            <a:chOff x="2315038" y="4391069"/>
            <a:chExt cx="4401956" cy="957394"/>
          </a:xfrm>
        </p:grpSpPr>
        <p:sp>
          <p:nvSpPr>
            <p:cNvPr id="38" name="Rectangle 37">
              <a:extLst>
                <a:ext uri="{FF2B5EF4-FFF2-40B4-BE49-F238E27FC236}">
                  <a16:creationId xmlns:a16="http://schemas.microsoft.com/office/drawing/2014/main" id="{1E682346-8078-E68E-F835-A2C12AE83A2B}"/>
                </a:ext>
              </a:extLst>
            </p:cNvPr>
            <p:cNvSpPr/>
            <p:nvPr/>
          </p:nvSpPr>
          <p:spPr>
            <a:xfrm rot="16200000" flipH="1">
              <a:off x="3583368" y="3131448"/>
              <a:ext cx="634878" cy="3171538"/>
            </a:xfrm>
            <a:prstGeom prst="rect">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9" name="Rectangle 15">
              <a:extLst>
                <a:ext uri="{FF2B5EF4-FFF2-40B4-BE49-F238E27FC236}">
                  <a16:creationId xmlns:a16="http://schemas.microsoft.com/office/drawing/2014/main" id="{49822260-553E-47F2-735D-023BF20BF029}"/>
                </a:ext>
              </a:extLst>
            </p:cNvPr>
            <p:cNvSpPr/>
            <p:nvPr/>
          </p:nvSpPr>
          <p:spPr>
            <a:xfrm rot="5400000">
              <a:off x="6053420" y="4682404"/>
              <a:ext cx="954910" cy="37223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00990 w 1045638"/>
                <a:gd name="connsiteY3" fmla="*/ 366729 h 371362"/>
                <a:gd name="connsiteX4" fmla="*/ 0 w 1045638"/>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15983 w 1045638"/>
                <a:gd name="connsiteY3" fmla="*/ 361221 h 371362"/>
                <a:gd name="connsiteX4" fmla="*/ 0 w 1045638"/>
                <a:gd name="connsiteY4" fmla="*/ 0 h 371362"/>
                <a:gd name="connsiteX0" fmla="*/ 0 w 1030645"/>
                <a:gd name="connsiteY0" fmla="*/ 0 h 376871"/>
                <a:gd name="connsiteX1" fmla="*/ 682826 w 1030645"/>
                <a:gd name="connsiteY1" fmla="*/ 8043 h 376871"/>
                <a:gd name="connsiteX2" fmla="*/ 1030645 w 1030645"/>
                <a:gd name="connsiteY2" fmla="*/ 376871 h 376871"/>
                <a:gd name="connsiteX3" fmla="*/ 100990 w 1030645"/>
                <a:gd name="connsiteY3" fmla="*/ 366730 h 376871"/>
                <a:gd name="connsiteX4" fmla="*/ 0 w 1030645"/>
                <a:gd name="connsiteY4" fmla="*/ 0 h 376871"/>
                <a:gd name="connsiteX0" fmla="*/ 0 w 1045638"/>
                <a:gd name="connsiteY0" fmla="*/ 0 h 382380"/>
                <a:gd name="connsiteX1" fmla="*/ 697819 w 1045638"/>
                <a:gd name="connsiteY1" fmla="*/ 13552 h 382380"/>
                <a:gd name="connsiteX2" fmla="*/ 1045638 w 1045638"/>
                <a:gd name="connsiteY2" fmla="*/ 382380 h 382380"/>
                <a:gd name="connsiteX3" fmla="*/ 115983 w 1045638"/>
                <a:gd name="connsiteY3" fmla="*/ 372239 h 382380"/>
                <a:gd name="connsiteX4" fmla="*/ 0 w 1045638"/>
                <a:gd name="connsiteY4" fmla="*/ 0 h 382380"/>
                <a:gd name="connsiteX0" fmla="*/ 0 w 1045638"/>
                <a:gd name="connsiteY0" fmla="*/ 0 h 382380"/>
                <a:gd name="connsiteX1" fmla="*/ 697819 w 1045638"/>
                <a:gd name="connsiteY1" fmla="*/ 13552 h 382380"/>
                <a:gd name="connsiteX2" fmla="*/ 1045638 w 1045638"/>
                <a:gd name="connsiteY2" fmla="*/ 382380 h 382380"/>
                <a:gd name="connsiteX3" fmla="*/ 115983 w 1045638"/>
                <a:gd name="connsiteY3" fmla="*/ 372239 h 382380"/>
                <a:gd name="connsiteX4" fmla="*/ 0 w 1045638"/>
                <a:gd name="connsiteY4" fmla="*/ 0 h 382380"/>
                <a:gd name="connsiteX0" fmla="*/ 0 w 1045638"/>
                <a:gd name="connsiteY0" fmla="*/ 0 h 382380"/>
                <a:gd name="connsiteX1" fmla="*/ 697819 w 1045638"/>
                <a:gd name="connsiteY1" fmla="*/ 13552 h 382380"/>
                <a:gd name="connsiteX2" fmla="*/ 1045638 w 1045638"/>
                <a:gd name="connsiteY2" fmla="*/ 382380 h 382380"/>
                <a:gd name="connsiteX3" fmla="*/ 112985 w 1045638"/>
                <a:gd name="connsiteY3" fmla="*/ 372239 h 382380"/>
                <a:gd name="connsiteX4" fmla="*/ 0 w 1045638"/>
                <a:gd name="connsiteY4" fmla="*/ 0 h 382380"/>
                <a:gd name="connsiteX0" fmla="*/ 0 w 1027646"/>
                <a:gd name="connsiteY0" fmla="*/ 0 h 372239"/>
                <a:gd name="connsiteX1" fmla="*/ 697819 w 1027646"/>
                <a:gd name="connsiteY1" fmla="*/ 13552 h 372239"/>
                <a:gd name="connsiteX2" fmla="*/ 1027646 w 1027646"/>
                <a:gd name="connsiteY2" fmla="*/ 365855 h 372239"/>
                <a:gd name="connsiteX3" fmla="*/ 112985 w 1027646"/>
                <a:gd name="connsiteY3" fmla="*/ 372239 h 372239"/>
                <a:gd name="connsiteX4" fmla="*/ 0 w 1027646"/>
                <a:gd name="connsiteY4" fmla="*/ 0 h 372239"/>
                <a:gd name="connsiteX0" fmla="*/ 0 w 1030647"/>
                <a:gd name="connsiteY0" fmla="*/ 0 h 372239"/>
                <a:gd name="connsiteX1" fmla="*/ 697819 w 1030647"/>
                <a:gd name="connsiteY1" fmla="*/ 13552 h 372239"/>
                <a:gd name="connsiteX2" fmla="*/ 1030647 w 1030647"/>
                <a:gd name="connsiteY2" fmla="*/ 371363 h 372239"/>
                <a:gd name="connsiteX3" fmla="*/ 112985 w 1030647"/>
                <a:gd name="connsiteY3" fmla="*/ 372239 h 372239"/>
                <a:gd name="connsiteX4" fmla="*/ 0 w 1030647"/>
                <a:gd name="connsiteY4" fmla="*/ 0 h 372239"/>
                <a:gd name="connsiteX0" fmla="*/ 0 w 1039647"/>
                <a:gd name="connsiteY0" fmla="*/ 0 h 372239"/>
                <a:gd name="connsiteX1" fmla="*/ 697819 w 1039647"/>
                <a:gd name="connsiteY1" fmla="*/ 13552 h 372239"/>
                <a:gd name="connsiteX2" fmla="*/ 1039646 w 1039647"/>
                <a:gd name="connsiteY2" fmla="*/ 371363 h 372239"/>
                <a:gd name="connsiteX3" fmla="*/ 112985 w 1039647"/>
                <a:gd name="connsiteY3" fmla="*/ 372239 h 372239"/>
                <a:gd name="connsiteX4" fmla="*/ 0 w 1039647"/>
                <a:gd name="connsiteY4" fmla="*/ 0 h 372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647" h="372239">
                  <a:moveTo>
                    <a:pt x="0" y="0"/>
                  </a:moveTo>
                  <a:lnTo>
                    <a:pt x="697819" y="13552"/>
                  </a:lnTo>
                  <a:lnTo>
                    <a:pt x="1039646" y="371363"/>
                  </a:lnTo>
                  <a:lnTo>
                    <a:pt x="112985" y="372239"/>
                  </a:lnTo>
                  <a:lnTo>
                    <a:pt x="0" y="0"/>
                  </a:ln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0" name="Rectangle 15">
              <a:extLst>
                <a:ext uri="{FF2B5EF4-FFF2-40B4-BE49-F238E27FC236}">
                  <a16:creationId xmlns:a16="http://schemas.microsoft.com/office/drawing/2014/main" id="{E1768F9B-679F-8B37-698F-5A71CE164186}"/>
                </a:ext>
              </a:extLst>
            </p:cNvPr>
            <p:cNvSpPr/>
            <p:nvPr/>
          </p:nvSpPr>
          <p:spPr>
            <a:xfrm rot="16200000" flipH="1">
              <a:off x="5192561" y="4679824"/>
              <a:ext cx="932332" cy="3768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00990 w 1045638"/>
                <a:gd name="connsiteY3" fmla="*/ 366729 h 371362"/>
                <a:gd name="connsiteX4" fmla="*/ 0 w 1045638"/>
                <a:gd name="connsiteY4" fmla="*/ 0 h 371362"/>
                <a:gd name="connsiteX0" fmla="*/ 0 w 1027064"/>
                <a:gd name="connsiteY0" fmla="*/ 0 h 371362"/>
                <a:gd name="connsiteX1" fmla="*/ 697819 w 1027064"/>
                <a:gd name="connsiteY1" fmla="*/ 2534 h 371362"/>
                <a:gd name="connsiteX2" fmla="*/ 1027064 w 1027064"/>
                <a:gd name="connsiteY2" fmla="*/ 371362 h 371362"/>
                <a:gd name="connsiteX3" fmla="*/ 100990 w 1027064"/>
                <a:gd name="connsiteY3" fmla="*/ 366729 h 371362"/>
                <a:gd name="connsiteX4" fmla="*/ 0 w 1027064"/>
                <a:gd name="connsiteY4" fmla="*/ 0 h 371362"/>
                <a:gd name="connsiteX0" fmla="*/ 0 w 1027064"/>
                <a:gd name="connsiteY0" fmla="*/ 0 h 371362"/>
                <a:gd name="connsiteX1" fmla="*/ 700818 w 1027064"/>
                <a:gd name="connsiteY1" fmla="*/ 2534 h 371362"/>
                <a:gd name="connsiteX2" fmla="*/ 1027064 w 1027064"/>
                <a:gd name="connsiteY2" fmla="*/ 371362 h 371362"/>
                <a:gd name="connsiteX3" fmla="*/ 100990 w 1027064"/>
                <a:gd name="connsiteY3" fmla="*/ 366729 h 371362"/>
                <a:gd name="connsiteX4" fmla="*/ 0 w 1027064"/>
                <a:gd name="connsiteY4" fmla="*/ 0 h 371362"/>
                <a:gd name="connsiteX0" fmla="*/ 0 w 1021066"/>
                <a:gd name="connsiteY0" fmla="*/ 220 h 368828"/>
                <a:gd name="connsiteX1" fmla="*/ 694820 w 1021066"/>
                <a:gd name="connsiteY1" fmla="*/ 0 h 368828"/>
                <a:gd name="connsiteX2" fmla="*/ 1021066 w 1021066"/>
                <a:gd name="connsiteY2" fmla="*/ 368828 h 368828"/>
                <a:gd name="connsiteX3" fmla="*/ 94992 w 1021066"/>
                <a:gd name="connsiteY3" fmla="*/ 364195 h 368828"/>
                <a:gd name="connsiteX4" fmla="*/ 0 w 1021066"/>
                <a:gd name="connsiteY4" fmla="*/ 220 h 368828"/>
                <a:gd name="connsiteX0" fmla="*/ 0 w 1012067"/>
                <a:gd name="connsiteY0" fmla="*/ 0 h 371360"/>
                <a:gd name="connsiteX1" fmla="*/ 685821 w 1012067"/>
                <a:gd name="connsiteY1" fmla="*/ 2532 h 371360"/>
                <a:gd name="connsiteX2" fmla="*/ 1012067 w 1012067"/>
                <a:gd name="connsiteY2" fmla="*/ 371360 h 371360"/>
                <a:gd name="connsiteX3" fmla="*/ 85993 w 1012067"/>
                <a:gd name="connsiteY3" fmla="*/ 366727 h 371360"/>
                <a:gd name="connsiteX4" fmla="*/ 0 w 1012067"/>
                <a:gd name="connsiteY4" fmla="*/ 0 h 371360"/>
                <a:gd name="connsiteX0" fmla="*/ 0 w 1012067"/>
                <a:gd name="connsiteY0" fmla="*/ 220 h 371580"/>
                <a:gd name="connsiteX1" fmla="*/ 685824 w 1012067"/>
                <a:gd name="connsiteY1" fmla="*/ 0 h 371580"/>
                <a:gd name="connsiteX2" fmla="*/ 1012067 w 1012067"/>
                <a:gd name="connsiteY2" fmla="*/ 371580 h 371580"/>
                <a:gd name="connsiteX3" fmla="*/ 85993 w 1012067"/>
                <a:gd name="connsiteY3" fmla="*/ 366947 h 371580"/>
                <a:gd name="connsiteX4" fmla="*/ 0 w 1012067"/>
                <a:gd name="connsiteY4" fmla="*/ 220 h 371580"/>
                <a:gd name="connsiteX0" fmla="*/ 0 w 1015064"/>
                <a:gd name="connsiteY0" fmla="*/ 0 h 376866"/>
                <a:gd name="connsiteX1" fmla="*/ 688821 w 1015064"/>
                <a:gd name="connsiteY1" fmla="*/ 5286 h 376866"/>
                <a:gd name="connsiteX2" fmla="*/ 1015064 w 1015064"/>
                <a:gd name="connsiteY2" fmla="*/ 376866 h 376866"/>
                <a:gd name="connsiteX3" fmla="*/ 88990 w 1015064"/>
                <a:gd name="connsiteY3" fmla="*/ 372233 h 376866"/>
                <a:gd name="connsiteX4" fmla="*/ 0 w 1015064"/>
                <a:gd name="connsiteY4" fmla="*/ 0 h 376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064" h="376866">
                  <a:moveTo>
                    <a:pt x="0" y="0"/>
                  </a:moveTo>
                  <a:lnTo>
                    <a:pt x="688821" y="5286"/>
                  </a:lnTo>
                  <a:lnTo>
                    <a:pt x="1015064" y="376866"/>
                  </a:lnTo>
                  <a:lnTo>
                    <a:pt x="88990" y="372233"/>
                  </a:lnTo>
                  <a:lnTo>
                    <a:pt x="0" y="0"/>
                  </a:ln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638E52BC-4581-F0AD-5C25-12FC39025DC6}"/>
                </a:ext>
              </a:extLst>
            </p:cNvPr>
            <p:cNvSpPr/>
            <p:nvPr/>
          </p:nvSpPr>
          <p:spPr>
            <a:xfrm rot="16200000" flipH="1">
              <a:off x="5672301" y="4672737"/>
              <a:ext cx="847397" cy="504056"/>
            </a:xfrm>
            <a:prstGeom prst="rect">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9F9B1EA7-463C-EC29-D98B-AE9F62967AD6}"/>
                </a:ext>
              </a:extLst>
            </p:cNvPr>
            <p:cNvSpPr txBox="1"/>
            <p:nvPr/>
          </p:nvSpPr>
          <p:spPr>
            <a:xfrm>
              <a:off x="2415246" y="4494065"/>
              <a:ext cx="2902955"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تعزيز التواصل الداخلي والخارجي  </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3" name="TextBox 42">
              <a:extLst>
                <a:ext uri="{FF2B5EF4-FFF2-40B4-BE49-F238E27FC236}">
                  <a16:creationId xmlns:a16="http://schemas.microsoft.com/office/drawing/2014/main" id="{E9BAFA3D-CAC4-6540-EA46-984AE10E9BCA}"/>
                </a:ext>
              </a:extLst>
            </p:cNvPr>
            <p:cNvSpPr txBox="1"/>
            <p:nvPr/>
          </p:nvSpPr>
          <p:spPr>
            <a:xfrm>
              <a:off x="5687596" y="4711723"/>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44" name="Group 43">
            <a:extLst>
              <a:ext uri="{FF2B5EF4-FFF2-40B4-BE49-F238E27FC236}">
                <a16:creationId xmlns:a16="http://schemas.microsoft.com/office/drawing/2014/main" id="{EFDC5213-632B-B90F-344B-2730E7F9A0A2}"/>
              </a:ext>
            </a:extLst>
          </p:cNvPr>
          <p:cNvGrpSpPr/>
          <p:nvPr/>
        </p:nvGrpSpPr>
        <p:grpSpPr>
          <a:xfrm>
            <a:off x="5547056" y="5264751"/>
            <a:ext cx="4399272" cy="1156748"/>
            <a:chOff x="5474494" y="5026245"/>
            <a:chExt cx="4399272" cy="1156748"/>
          </a:xfrm>
        </p:grpSpPr>
        <p:sp>
          <p:nvSpPr>
            <p:cNvPr id="45" name="Rectangle 15">
              <a:extLst>
                <a:ext uri="{FF2B5EF4-FFF2-40B4-BE49-F238E27FC236}">
                  <a16:creationId xmlns:a16="http://schemas.microsoft.com/office/drawing/2014/main" id="{D3D7FD4F-F62B-3D5D-CC1B-0B0B3CEC1632}"/>
                </a:ext>
              </a:extLst>
            </p:cNvPr>
            <p:cNvSpPr/>
            <p:nvPr/>
          </p:nvSpPr>
          <p:spPr>
            <a:xfrm rot="5400000">
              <a:off x="5942572" y="5418286"/>
              <a:ext cx="1156748" cy="3726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259394"/>
                <a:gd name="connsiteY0" fmla="*/ 0 h 366729"/>
                <a:gd name="connsiteX1" fmla="*/ 697819 w 1259394"/>
                <a:gd name="connsiteY1" fmla="*/ 2534 h 366729"/>
                <a:gd name="connsiteX2" fmla="*/ 1259394 w 1259394"/>
                <a:gd name="connsiteY2" fmla="*/ 365424 h 366729"/>
                <a:gd name="connsiteX3" fmla="*/ 100990 w 1259394"/>
                <a:gd name="connsiteY3" fmla="*/ 366729 h 366729"/>
                <a:gd name="connsiteX4" fmla="*/ 0 w 1259394"/>
                <a:gd name="connsiteY4" fmla="*/ 0 h 366729"/>
                <a:gd name="connsiteX0" fmla="*/ 0 w 1259394"/>
                <a:gd name="connsiteY0" fmla="*/ 0 h 372666"/>
                <a:gd name="connsiteX1" fmla="*/ 697819 w 1259394"/>
                <a:gd name="connsiteY1" fmla="*/ 2534 h 372666"/>
                <a:gd name="connsiteX2" fmla="*/ 1259394 w 1259394"/>
                <a:gd name="connsiteY2" fmla="*/ 365424 h 372666"/>
                <a:gd name="connsiteX3" fmla="*/ 350372 w 1259394"/>
                <a:gd name="connsiteY3" fmla="*/ 372666 h 372666"/>
                <a:gd name="connsiteX4" fmla="*/ 0 w 1259394"/>
                <a:gd name="connsiteY4" fmla="*/ 0 h 37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394" h="372666">
                  <a:moveTo>
                    <a:pt x="0" y="0"/>
                  </a:moveTo>
                  <a:lnTo>
                    <a:pt x="697819" y="2534"/>
                  </a:lnTo>
                  <a:lnTo>
                    <a:pt x="1259394" y="365424"/>
                  </a:lnTo>
                  <a:lnTo>
                    <a:pt x="350372" y="372666"/>
                  </a:lnTo>
                  <a:lnTo>
                    <a:pt x="0" y="0"/>
                  </a:lnTo>
                  <a:close/>
                </a:path>
              </a:pathLst>
            </a:cu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6" name="Rectangle 15">
              <a:extLst>
                <a:ext uri="{FF2B5EF4-FFF2-40B4-BE49-F238E27FC236}">
                  <a16:creationId xmlns:a16="http://schemas.microsoft.com/office/drawing/2014/main" id="{1319258B-D4AA-C97B-0BDA-7BF8667E12A4}"/>
                </a:ext>
              </a:extLst>
            </p:cNvPr>
            <p:cNvSpPr/>
            <p:nvPr/>
          </p:nvSpPr>
          <p:spPr>
            <a:xfrm rot="16200000" flipH="1">
              <a:off x="5082453" y="5418286"/>
              <a:ext cx="1156748" cy="3726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259394"/>
                <a:gd name="connsiteY0" fmla="*/ 0 h 366729"/>
                <a:gd name="connsiteX1" fmla="*/ 697819 w 1259394"/>
                <a:gd name="connsiteY1" fmla="*/ 2534 h 366729"/>
                <a:gd name="connsiteX2" fmla="*/ 1259394 w 1259394"/>
                <a:gd name="connsiteY2" fmla="*/ 365424 h 366729"/>
                <a:gd name="connsiteX3" fmla="*/ 100990 w 1259394"/>
                <a:gd name="connsiteY3" fmla="*/ 366729 h 366729"/>
                <a:gd name="connsiteX4" fmla="*/ 0 w 1259394"/>
                <a:gd name="connsiteY4" fmla="*/ 0 h 366729"/>
                <a:gd name="connsiteX0" fmla="*/ 0 w 1259394"/>
                <a:gd name="connsiteY0" fmla="*/ 0 h 372666"/>
                <a:gd name="connsiteX1" fmla="*/ 697819 w 1259394"/>
                <a:gd name="connsiteY1" fmla="*/ 2534 h 372666"/>
                <a:gd name="connsiteX2" fmla="*/ 1259394 w 1259394"/>
                <a:gd name="connsiteY2" fmla="*/ 365424 h 372666"/>
                <a:gd name="connsiteX3" fmla="*/ 350372 w 1259394"/>
                <a:gd name="connsiteY3" fmla="*/ 372666 h 372666"/>
                <a:gd name="connsiteX4" fmla="*/ 0 w 1259394"/>
                <a:gd name="connsiteY4" fmla="*/ 0 h 372666"/>
                <a:gd name="connsiteX0" fmla="*/ 0 w 1259394"/>
                <a:gd name="connsiteY0" fmla="*/ 0 h 372666"/>
                <a:gd name="connsiteX1" fmla="*/ 697819 w 1259394"/>
                <a:gd name="connsiteY1" fmla="*/ 2534 h 372666"/>
                <a:gd name="connsiteX2" fmla="*/ 1259394 w 1259394"/>
                <a:gd name="connsiteY2" fmla="*/ 365424 h 372666"/>
                <a:gd name="connsiteX3" fmla="*/ 335513 w 1259394"/>
                <a:gd name="connsiteY3" fmla="*/ 372666 h 372666"/>
                <a:gd name="connsiteX4" fmla="*/ 0 w 1259394"/>
                <a:gd name="connsiteY4" fmla="*/ 0 h 372666"/>
                <a:gd name="connsiteX0" fmla="*/ 0 w 1259394"/>
                <a:gd name="connsiteY0" fmla="*/ 0 h 372666"/>
                <a:gd name="connsiteX1" fmla="*/ 697819 w 1259394"/>
                <a:gd name="connsiteY1" fmla="*/ 2534 h 372666"/>
                <a:gd name="connsiteX2" fmla="*/ 1259394 w 1259394"/>
                <a:gd name="connsiteY2" fmla="*/ 372248 h 372666"/>
                <a:gd name="connsiteX3" fmla="*/ 335513 w 1259394"/>
                <a:gd name="connsiteY3" fmla="*/ 372666 h 372666"/>
                <a:gd name="connsiteX4" fmla="*/ 0 w 1259394"/>
                <a:gd name="connsiteY4" fmla="*/ 0 h 37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394" h="372666">
                  <a:moveTo>
                    <a:pt x="0" y="0"/>
                  </a:moveTo>
                  <a:lnTo>
                    <a:pt x="697819" y="2534"/>
                  </a:lnTo>
                  <a:lnTo>
                    <a:pt x="1259394" y="372248"/>
                  </a:lnTo>
                  <a:lnTo>
                    <a:pt x="335513" y="372666"/>
                  </a:lnTo>
                  <a:lnTo>
                    <a:pt x="0" y="0"/>
                  </a:lnTo>
                  <a:close/>
                </a:path>
              </a:pathLst>
            </a:cu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3D1B84C0-6BE7-268C-C0A9-B7C602ACE429}"/>
                </a:ext>
              </a:extLst>
            </p:cNvPr>
            <p:cNvSpPr/>
            <p:nvPr/>
          </p:nvSpPr>
          <p:spPr>
            <a:xfrm rot="5400000">
              <a:off x="7972353" y="3760130"/>
              <a:ext cx="634880" cy="3167946"/>
            </a:xfrm>
            <a:prstGeom prst="rect">
              <a:avLst/>
            </a:pr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272FF6A5-CE64-B892-42F0-C84BBF807E71}"/>
                </a:ext>
              </a:extLst>
            </p:cNvPr>
            <p:cNvSpPr/>
            <p:nvPr/>
          </p:nvSpPr>
          <p:spPr>
            <a:xfrm rot="5400000">
              <a:off x="5672301" y="5507266"/>
              <a:ext cx="847397" cy="504056"/>
            </a:xfrm>
            <a:prstGeom prst="rect">
              <a:avLst/>
            </a:prstGeom>
            <a:solidFill>
              <a:srgbClr val="BDBD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7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9" name="TextBox 48">
              <a:extLst>
                <a:ext uri="{FF2B5EF4-FFF2-40B4-BE49-F238E27FC236}">
                  <a16:creationId xmlns:a16="http://schemas.microsoft.com/office/drawing/2014/main" id="{1C3A7808-6281-EB34-E1C4-7D0E0C0479DE}"/>
                </a:ext>
              </a:extLst>
            </p:cNvPr>
            <p:cNvSpPr txBox="1"/>
            <p:nvPr/>
          </p:nvSpPr>
          <p:spPr>
            <a:xfrm>
              <a:off x="6700760" y="5160028"/>
              <a:ext cx="1883229"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التكيّف والمرونة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0" name="TextBox 49">
              <a:extLst>
                <a:ext uri="{FF2B5EF4-FFF2-40B4-BE49-F238E27FC236}">
                  <a16:creationId xmlns:a16="http://schemas.microsoft.com/office/drawing/2014/main" id="{6703E191-BAF1-239E-31CD-617C9F4659D3}"/>
                </a:ext>
              </a:extLst>
            </p:cNvPr>
            <p:cNvSpPr txBox="1"/>
            <p:nvPr/>
          </p:nvSpPr>
          <p:spPr>
            <a:xfrm>
              <a:off x="5687596" y="5550157"/>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05</a:t>
              </a:r>
            </a:p>
          </p:txBody>
        </p:sp>
      </p:grpSp>
    </p:spTree>
    <p:extLst>
      <p:ext uri="{BB962C8B-B14F-4D97-AF65-F5344CB8AC3E}">
        <p14:creationId xmlns:p14="http://schemas.microsoft.com/office/powerpoint/2010/main" val="362935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righ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right)">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خصائص الأهداف الاستراتيجية الفعّالة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1043ABAC-DD30-539A-633F-5306220F47EC}"/>
              </a:ext>
            </a:extLst>
          </p:cNvPr>
          <p:cNvGrpSpPr/>
          <p:nvPr/>
        </p:nvGrpSpPr>
        <p:grpSpPr>
          <a:xfrm>
            <a:off x="8072132" y="2876647"/>
            <a:ext cx="2723174" cy="2491786"/>
            <a:chOff x="7953979" y="1915504"/>
            <a:chExt cx="2723174" cy="2491786"/>
          </a:xfrm>
        </p:grpSpPr>
        <p:grpSp>
          <p:nvGrpSpPr>
            <p:cNvPr id="16" name="Group 15">
              <a:extLst>
                <a:ext uri="{FF2B5EF4-FFF2-40B4-BE49-F238E27FC236}">
                  <a16:creationId xmlns:a16="http://schemas.microsoft.com/office/drawing/2014/main" id="{E04230EA-B1C7-5718-CB08-767807AF19C3}"/>
                </a:ext>
              </a:extLst>
            </p:cNvPr>
            <p:cNvGrpSpPr/>
            <p:nvPr/>
          </p:nvGrpSpPr>
          <p:grpSpPr>
            <a:xfrm>
              <a:off x="7953979" y="1915504"/>
              <a:ext cx="2031700" cy="1955134"/>
              <a:chOff x="8494442" y="1625227"/>
              <a:chExt cx="2708933" cy="2606845"/>
            </a:xfrm>
            <a:solidFill>
              <a:srgbClr val="2E6D70"/>
            </a:solidFill>
          </p:grpSpPr>
          <p:sp>
            <p:nvSpPr>
              <p:cNvPr id="52" name="Freeform: Shape 51">
                <a:extLst>
                  <a:ext uri="{FF2B5EF4-FFF2-40B4-BE49-F238E27FC236}">
                    <a16:creationId xmlns:a16="http://schemas.microsoft.com/office/drawing/2014/main" id="{16CCF8CA-9D65-F949-679B-3AA78F43E573}"/>
                  </a:ext>
                </a:extLst>
              </p:cNvPr>
              <p:cNvSpPr/>
              <p:nvPr/>
            </p:nvSpPr>
            <p:spPr>
              <a:xfrm>
                <a:off x="8593278"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235153"/>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53" name="Freeform: Shape 52">
                <a:extLst>
                  <a:ext uri="{FF2B5EF4-FFF2-40B4-BE49-F238E27FC236}">
                    <a16:creationId xmlns:a16="http://schemas.microsoft.com/office/drawing/2014/main" id="{2A479E64-DA57-E0E7-6A80-FD4BB237F135}"/>
                  </a:ext>
                </a:extLst>
              </p:cNvPr>
              <p:cNvSpPr/>
              <p:nvPr/>
            </p:nvSpPr>
            <p:spPr>
              <a:xfrm>
                <a:off x="8494442"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grp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54" name="Freeform: Shape 53">
                <a:extLst>
                  <a:ext uri="{FF2B5EF4-FFF2-40B4-BE49-F238E27FC236}">
                    <a16:creationId xmlns:a16="http://schemas.microsoft.com/office/drawing/2014/main" id="{E548DED7-1C3A-D45C-7B6F-AFCC4BB2864A}"/>
                  </a:ext>
                </a:extLst>
              </p:cNvPr>
              <p:cNvSpPr/>
              <p:nvPr/>
            </p:nvSpPr>
            <p:spPr>
              <a:xfrm>
                <a:off x="9428493"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grp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55" name="TextBox 54">
                <a:extLst>
                  <a:ext uri="{FF2B5EF4-FFF2-40B4-BE49-F238E27FC236}">
                    <a16:creationId xmlns:a16="http://schemas.microsoft.com/office/drawing/2014/main" id="{DDFA0B04-98EB-6479-81F5-B12F74C67836}"/>
                  </a:ext>
                </a:extLst>
              </p:cNvPr>
              <p:cNvSpPr txBox="1"/>
              <p:nvPr/>
            </p:nvSpPr>
            <p:spPr>
              <a:xfrm>
                <a:off x="10337746" y="3493403"/>
                <a:ext cx="767732" cy="738664"/>
              </a:xfrm>
              <a:prstGeom prst="rect">
                <a:avLst/>
              </a:prstGeom>
              <a:grpFill/>
            </p:spPr>
            <p:txBody>
              <a:bodyPr wrap="none" rtlCol="0" anchor="b">
                <a:spAutoFit/>
              </a:bodyPr>
              <a:lstStyle/>
              <a:p>
                <a:pPr algn="ctr">
                  <a:defRPr/>
                </a:pPr>
                <a:r>
                  <a:rPr lang="en-US" sz="3000" b="1" kern="0" dirty="0">
                    <a:solidFill>
                      <a:prstClr val="white"/>
                    </a:solidFill>
                    <a:latin typeface="Calibri" panose="020F0502020204030204"/>
                  </a:rPr>
                  <a:t>01</a:t>
                </a:r>
              </a:p>
            </p:txBody>
          </p:sp>
        </p:grpSp>
        <p:sp>
          <p:nvSpPr>
            <p:cNvPr id="51" name="TextBox 50">
              <a:extLst>
                <a:ext uri="{FF2B5EF4-FFF2-40B4-BE49-F238E27FC236}">
                  <a16:creationId xmlns:a16="http://schemas.microsoft.com/office/drawing/2014/main" id="{38F12BC6-8558-EC86-9B40-803BBCAA7297}"/>
                </a:ext>
              </a:extLst>
            </p:cNvPr>
            <p:cNvSpPr txBox="1"/>
            <p:nvPr/>
          </p:nvSpPr>
          <p:spPr>
            <a:xfrm>
              <a:off x="8790522" y="4006796"/>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الوضوح والدقة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6" name="Group 55">
            <a:extLst>
              <a:ext uri="{FF2B5EF4-FFF2-40B4-BE49-F238E27FC236}">
                <a16:creationId xmlns:a16="http://schemas.microsoft.com/office/drawing/2014/main" id="{21C0FAFA-5211-C1BB-9A8F-DC50C57F2BDE}"/>
              </a:ext>
            </a:extLst>
          </p:cNvPr>
          <p:cNvGrpSpPr/>
          <p:nvPr/>
        </p:nvGrpSpPr>
        <p:grpSpPr>
          <a:xfrm>
            <a:off x="6639111" y="2876647"/>
            <a:ext cx="2773395" cy="2491786"/>
            <a:chOff x="6520958" y="1915504"/>
            <a:chExt cx="2773395" cy="2491786"/>
          </a:xfrm>
        </p:grpSpPr>
        <p:grpSp>
          <p:nvGrpSpPr>
            <p:cNvPr id="57" name="Group 56">
              <a:extLst>
                <a:ext uri="{FF2B5EF4-FFF2-40B4-BE49-F238E27FC236}">
                  <a16:creationId xmlns:a16="http://schemas.microsoft.com/office/drawing/2014/main" id="{2FDA92D0-CB6D-2DD1-5933-88C53BD604FF}"/>
                </a:ext>
              </a:extLst>
            </p:cNvPr>
            <p:cNvGrpSpPr/>
            <p:nvPr/>
          </p:nvGrpSpPr>
          <p:grpSpPr>
            <a:xfrm>
              <a:off x="6520958" y="1915504"/>
              <a:ext cx="2031700" cy="1955134"/>
              <a:chOff x="6583748" y="1625227"/>
              <a:chExt cx="2708933" cy="2606845"/>
            </a:xfrm>
          </p:grpSpPr>
          <p:sp>
            <p:nvSpPr>
              <p:cNvPr id="59" name="Freeform: Shape 58">
                <a:extLst>
                  <a:ext uri="{FF2B5EF4-FFF2-40B4-BE49-F238E27FC236}">
                    <a16:creationId xmlns:a16="http://schemas.microsoft.com/office/drawing/2014/main" id="{4AAAB1E0-77DA-4F17-0062-1C834E4A8CA6}"/>
                  </a:ext>
                </a:extLst>
              </p:cNvPr>
              <p:cNvSpPr/>
              <p:nvPr/>
            </p:nvSpPr>
            <p:spPr>
              <a:xfrm>
                <a:off x="6682584"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37679"/>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60" name="Freeform: Shape 59">
                <a:extLst>
                  <a:ext uri="{FF2B5EF4-FFF2-40B4-BE49-F238E27FC236}">
                    <a16:creationId xmlns:a16="http://schemas.microsoft.com/office/drawing/2014/main" id="{100B3F3D-1348-D42C-AAA0-70A361604A23}"/>
                  </a:ext>
                </a:extLst>
              </p:cNvPr>
              <p:cNvSpPr/>
              <p:nvPr/>
            </p:nvSpPr>
            <p:spPr>
              <a:xfrm>
                <a:off x="6583748"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2E6D70"/>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61" name="Freeform: Shape 60">
                <a:extLst>
                  <a:ext uri="{FF2B5EF4-FFF2-40B4-BE49-F238E27FC236}">
                    <a16:creationId xmlns:a16="http://schemas.microsoft.com/office/drawing/2014/main" id="{7C8706E5-0987-9379-7A8A-7DBFC369E801}"/>
                  </a:ext>
                </a:extLst>
              </p:cNvPr>
              <p:cNvSpPr/>
              <p:nvPr/>
            </p:nvSpPr>
            <p:spPr>
              <a:xfrm>
                <a:off x="7517799"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3D8E92"/>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62" name="TextBox 61">
                <a:extLst>
                  <a:ext uri="{FF2B5EF4-FFF2-40B4-BE49-F238E27FC236}">
                    <a16:creationId xmlns:a16="http://schemas.microsoft.com/office/drawing/2014/main" id="{F2B3197B-BB54-B420-92DE-BB20C7749698}"/>
                  </a:ext>
                </a:extLst>
              </p:cNvPr>
              <p:cNvSpPr txBox="1"/>
              <p:nvPr/>
            </p:nvSpPr>
            <p:spPr>
              <a:xfrm>
                <a:off x="8427052"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02</a:t>
                </a:r>
              </a:p>
            </p:txBody>
          </p:sp>
        </p:grpSp>
        <p:sp>
          <p:nvSpPr>
            <p:cNvPr id="58" name="TextBox 57">
              <a:extLst>
                <a:ext uri="{FF2B5EF4-FFF2-40B4-BE49-F238E27FC236}">
                  <a16:creationId xmlns:a16="http://schemas.microsoft.com/office/drawing/2014/main" id="{4605FD43-FE4F-D822-8901-F48D3195A28A}"/>
                </a:ext>
              </a:extLst>
            </p:cNvPr>
            <p:cNvSpPr txBox="1"/>
            <p:nvPr/>
          </p:nvSpPr>
          <p:spPr>
            <a:xfrm>
              <a:off x="7407722" y="4006796"/>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الارتباط بالرؤية والرسالة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3" name="Group 62">
            <a:extLst>
              <a:ext uri="{FF2B5EF4-FFF2-40B4-BE49-F238E27FC236}">
                <a16:creationId xmlns:a16="http://schemas.microsoft.com/office/drawing/2014/main" id="{3B4C5FEA-F0A1-3E77-698B-B3554E71C86C}"/>
              </a:ext>
            </a:extLst>
          </p:cNvPr>
          <p:cNvGrpSpPr/>
          <p:nvPr/>
        </p:nvGrpSpPr>
        <p:grpSpPr>
          <a:xfrm>
            <a:off x="5206091" y="2876647"/>
            <a:ext cx="2773394" cy="2491786"/>
            <a:chOff x="5087938" y="1915504"/>
            <a:chExt cx="2773394" cy="2491786"/>
          </a:xfrm>
        </p:grpSpPr>
        <p:grpSp>
          <p:nvGrpSpPr>
            <p:cNvPr id="64" name="Group 63">
              <a:extLst>
                <a:ext uri="{FF2B5EF4-FFF2-40B4-BE49-F238E27FC236}">
                  <a16:creationId xmlns:a16="http://schemas.microsoft.com/office/drawing/2014/main" id="{10219D22-DFE3-0FB3-AFEA-ED1F0790ACEA}"/>
                </a:ext>
              </a:extLst>
            </p:cNvPr>
            <p:cNvGrpSpPr/>
            <p:nvPr/>
          </p:nvGrpSpPr>
          <p:grpSpPr>
            <a:xfrm>
              <a:off x="5087938" y="1915504"/>
              <a:ext cx="2031700" cy="1955134"/>
              <a:chOff x="4673054" y="1625227"/>
              <a:chExt cx="2708933" cy="2606845"/>
            </a:xfrm>
          </p:grpSpPr>
          <p:sp>
            <p:nvSpPr>
              <p:cNvPr id="66" name="Freeform: Shape 65">
                <a:extLst>
                  <a:ext uri="{FF2B5EF4-FFF2-40B4-BE49-F238E27FC236}">
                    <a16:creationId xmlns:a16="http://schemas.microsoft.com/office/drawing/2014/main" id="{0D588CD5-DEC6-52E6-F076-710A7C99E11E}"/>
                  </a:ext>
                </a:extLst>
              </p:cNvPr>
              <p:cNvSpPr/>
              <p:nvPr/>
            </p:nvSpPr>
            <p:spPr>
              <a:xfrm>
                <a:off x="4771890"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ysClr val="window" lastClr="FFFFFF">
                  <a:lumMod val="65000"/>
                </a:sys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67" name="Freeform: Shape 66">
                <a:extLst>
                  <a:ext uri="{FF2B5EF4-FFF2-40B4-BE49-F238E27FC236}">
                    <a16:creationId xmlns:a16="http://schemas.microsoft.com/office/drawing/2014/main" id="{B54F1A4E-5CC7-86C0-72EF-6B4565208257}"/>
                  </a:ext>
                </a:extLst>
              </p:cNvPr>
              <p:cNvSpPr/>
              <p:nvPr/>
            </p:nvSpPr>
            <p:spPr>
              <a:xfrm>
                <a:off x="5607105"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ysClr val="window" lastClr="FFFFFF">
                  <a:lumMod val="75000"/>
                </a:sys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68" name="TextBox 67">
                <a:extLst>
                  <a:ext uri="{FF2B5EF4-FFF2-40B4-BE49-F238E27FC236}">
                    <a16:creationId xmlns:a16="http://schemas.microsoft.com/office/drawing/2014/main" id="{01746C5E-0F9C-6FDF-EA4A-B338163CED52}"/>
                  </a:ext>
                </a:extLst>
              </p:cNvPr>
              <p:cNvSpPr txBox="1"/>
              <p:nvPr/>
            </p:nvSpPr>
            <p:spPr>
              <a:xfrm>
                <a:off x="6516358" y="3493403"/>
                <a:ext cx="767732" cy="738664"/>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latin typeface="Calibri" panose="020F0502020204030204"/>
                  </a:rPr>
                  <a:t>03</a:t>
                </a:r>
              </a:p>
            </p:txBody>
          </p:sp>
          <p:sp>
            <p:nvSpPr>
              <p:cNvPr id="69" name="Freeform: Shape 68">
                <a:extLst>
                  <a:ext uri="{FF2B5EF4-FFF2-40B4-BE49-F238E27FC236}">
                    <a16:creationId xmlns:a16="http://schemas.microsoft.com/office/drawing/2014/main" id="{F3E30660-C36E-A6F9-065E-70925EDF4A1C}"/>
                  </a:ext>
                </a:extLst>
              </p:cNvPr>
              <p:cNvSpPr/>
              <p:nvPr/>
            </p:nvSpPr>
            <p:spPr>
              <a:xfrm>
                <a:off x="4673054"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E7E6E6">
                  <a:lumMod val="75000"/>
                </a:srgb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grpSp>
        <p:sp>
          <p:nvSpPr>
            <p:cNvPr id="65" name="TextBox 64">
              <a:extLst>
                <a:ext uri="{FF2B5EF4-FFF2-40B4-BE49-F238E27FC236}">
                  <a16:creationId xmlns:a16="http://schemas.microsoft.com/office/drawing/2014/main" id="{EA7B4A6A-295E-667E-2D42-0AE143C73B0C}"/>
                </a:ext>
              </a:extLst>
            </p:cNvPr>
            <p:cNvSpPr txBox="1"/>
            <p:nvPr/>
          </p:nvSpPr>
          <p:spPr>
            <a:xfrm>
              <a:off x="5974701" y="4006796"/>
              <a:ext cx="1886631" cy="400494"/>
            </a:xfrm>
            <a:prstGeom prst="rect">
              <a:avLst/>
            </a:prstGeom>
            <a:noFill/>
          </p:spPr>
          <p:txBody>
            <a:bodyPr wrap="square">
              <a:spAutoFit/>
            </a:bodyPr>
            <a:lstStyle/>
            <a:p>
              <a:pPr algn="ctr">
                <a:lnSpc>
                  <a:spcPct val="115000"/>
                </a:lnSpc>
                <a:spcAft>
                  <a:spcPts val="800"/>
                </a:spcAft>
                <a:defRPr/>
              </a:pPr>
              <a:r>
                <a:rPr lang="ar-EG"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القابلية للقياس  </a:t>
              </a:r>
              <a:endParaRPr lang="en-US"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D7540EAD-EFEB-0842-0FA3-BA1449CBC505}"/>
              </a:ext>
            </a:extLst>
          </p:cNvPr>
          <p:cNvGrpSpPr/>
          <p:nvPr/>
        </p:nvGrpSpPr>
        <p:grpSpPr>
          <a:xfrm>
            <a:off x="3773070" y="2876647"/>
            <a:ext cx="2823615" cy="2491786"/>
            <a:chOff x="3654917" y="1915504"/>
            <a:chExt cx="2823615" cy="2491786"/>
          </a:xfrm>
        </p:grpSpPr>
        <p:grpSp>
          <p:nvGrpSpPr>
            <p:cNvPr id="71" name="Group 70">
              <a:extLst>
                <a:ext uri="{FF2B5EF4-FFF2-40B4-BE49-F238E27FC236}">
                  <a16:creationId xmlns:a16="http://schemas.microsoft.com/office/drawing/2014/main" id="{5C7371B7-C983-D7E7-71A5-5DC85CBC6D41}"/>
                </a:ext>
              </a:extLst>
            </p:cNvPr>
            <p:cNvGrpSpPr/>
            <p:nvPr/>
          </p:nvGrpSpPr>
          <p:grpSpPr>
            <a:xfrm>
              <a:off x="3654917" y="1915504"/>
              <a:ext cx="2031700" cy="1955134"/>
              <a:chOff x="2762360" y="1625227"/>
              <a:chExt cx="2708933" cy="2606845"/>
            </a:xfrm>
          </p:grpSpPr>
          <p:sp>
            <p:nvSpPr>
              <p:cNvPr id="73" name="Freeform: Shape 72">
                <a:extLst>
                  <a:ext uri="{FF2B5EF4-FFF2-40B4-BE49-F238E27FC236}">
                    <a16:creationId xmlns:a16="http://schemas.microsoft.com/office/drawing/2014/main" id="{78443580-6EB4-66B2-B634-6EB5F46698B0}"/>
                  </a:ext>
                </a:extLst>
              </p:cNvPr>
              <p:cNvSpPr/>
              <p:nvPr/>
            </p:nvSpPr>
            <p:spPr>
              <a:xfrm>
                <a:off x="2861196"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FFC000">
                  <a:lumMod val="75000"/>
                </a:srgb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74" name="Freeform: Shape 73">
                <a:extLst>
                  <a:ext uri="{FF2B5EF4-FFF2-40B4-BE49-F238E27FC236}">
                    <a16:creationId xmlns:a16="http://schemas.microsoft.com/office/drawing/2014/main" id="{E201009A-21FC-D499-D048-516569B43F51}"/>
                  </a:ext>
                </a:extLst>
              </p:cNvPr>
              <p:cNvSpPr/>
              <p:nvPr/>
            </p:nvSpPr>
            <p:spPr>
              <a:xfrm>
                <a:off x="2762360"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FFBF3F"/>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75" name="Freeform: Shape 74">
                <a:extLst>
                  <a:ext uri="{FF2B5EF4-FFF2-40B4-BE49-F238E27FC236}">
                    <a16:creationId xmlns:a16="http://schemas.microsoft.com/office/drawing/2014/main" id="{1BB9CDF1-F21C-A466-5FC9-DFC3C7EA8F28}"/>
                  </a:ext>
                </a:extLst>
              </p:cNvPr>
              <p:cNvSpPr/>
              <p:nvPr/>
            </p:nvSpPr>
            <p:spPr>
              <a:xfrm>
                <a:off x="3696411"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FFCC66"/>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76" name="TextBox 75">
                <a:extLst>
                  <a:ext uri="{FF2B5EF4-FFF2-40B4-BE49-F238E27FC236}">
                    <a16:creationId xmlns:a16="http://schemas.microsoft.com/office/drawing/2014/main" id="{EFC75BD9-CD7C-D8BA-345F-6CB110294F1B}"/>
                  </a:ext>
                </a:extLst>
              </p:cNvPr>
              <p:cNvSpPr txBox="1"/>
              <p:nvPr/>
            </p:nvSpPr>
            <p:spPr>
              <a:xfrm>
                <a:off x="4605664" y="3493403"/>
                <a:ext cx="767732" cy="738664"/>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latin typeface="Calibri" panose="020F0502020204030204"/>
                  </a:rPr>
                  <a:t>04</a:t>
                </a:r>
              </a:p>
            </p:txBody>
          </p:sp>
        </p:grpSp>
        <p:sp>
          <p:nvSpPr>
            <p:cNvPr id="72" name="TextBox 71">
              <a:extLst>
                <a:ext uri="{FF2B5EF4-FFF2-40B4-BE49-F238E27FC236}">
                  <a16:creationId xmlns:a16="http://schemas.microsoft.com/office/drawing/2014/main" id="{14184123-BFA1-A637-2516-4F04217A5994}"/>
                </a:ext>
              </a:extLst>
            </p:cNvPr>
            <p:cNvSpPr txBox="1"/>
            <p:nvPr/>
          </p:nvSpPr>
          <p:spPr>
            <a:xfrm>
              <a:off x="4591901" y="4006796"/>
              <a:ext cx="1886631" cy="400494"/>
            </a:xfrm>
            <a:prstGeom prst="rect">
              <a:avLst/>
            </a:prstGeom>
            <a:noFill/>
          </p:spPr>
          <p:txBody>
            <a:bodyPr wrap="square">
              <a:spAutoFit/>
            </a:bodyPr>
            <a:lstStyle/>
            <a:p>
              <a:pPr algn="ctr">
                <a:lnSpc>
                  <a:spcPct val="115000"/>
                </a:lnSpc>
                <a:spcAft>
                  <a:spcPts val="800"/>
                </a:spcAft>
                <a:defRPr/>
              </a:pPr>
              <a:r>
                <a:rPr lang="ar-EG"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الواقعية والقابلية للتحقيق  </a:t>
              </a:r>
              <a:endParaRPr lang="en-US"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7" name="Group 76">
            <a:extLst>
              <a:ext uri="{FF2B5EF4-FFF2-40B4-BE49-F238E27FC236}">
                <a16:creationId xmlns:a16="http://schemas.microsoft.com/office/drawing/2014/main" id="{906AD52B-1F31-C716-69F4-AFC57432378C}"/>
              </a:ext>
            </a:extLst>
          </p:cNvPr>
          <p:cNvGrpSpPr/>
          <p:nvPr/>
        </p:nvGrpSpPr>
        <p:grpSpPr>
          <a:xfrm>
            <a:off x="2340050" y="2876647"/>
            <a:ext cx="2627849" cy="2491786"/>
            <a:chOff x="2221897" y="1915504"/>
            <a:chExt cx="2627849" cy="2491786"/>
          </a:xfrm>
        </p:grpSpPr>
        <p:grpSp>
          <p:nvGrpSpPr>
            <p:cNvPr id="78" name="Group 77">
              <a:extLst>
                <a:ext uri="{FF2B5EF4-FFF2-40B4-BE49-F238E27FC236}">
                  <a16:creationId xmlns:a16="http://schemas.microsoft.com/office/drawing/2014/main" id="{980DCB4A-96A2-17FE-6BEF-E00B1D5B8DF9}"/>
                </a:ext>
              </a:extLst>
            </p:cNvPr>
            <p:cNvGrpSpPr/>
            <p:nvPr/>
          </p:nvGrpSpPr>
          <p:grpSpPr>
            <a:xfrm>
              <a:off x="2221897" y="1915504"/>
              <a:ext cx="2031700" cy="1955134"/>
              <a:chOff x="851666" y="1625227"/>
              <a:chExt cx="2708933" cy="2606845"/>
            </a:xfrm>
          </p:grpSpPr>
          <p:sp>
            <p:nvSpPr>
              <p:cNvPr id="80" name="Freeform: Shape 79">
                <a:extLst>
                  <a:ext uri="{FF2B5EF4-FFF2-40B4-BE49-F238E27FC236}">
                    <a16:creationId xmlns:a16="http://schemas.microsoft.com/office/drawing/2014/main" id="{56309A1D-3B01-610F-B612-E0BDDE762E87}"/>
                  </a:ext>
                </a:extLst>
              </p:cNvPr>
              <p:cNvSpPr/>
              <p:nvPr/>
            </p:nvSpPr>
            <p:spPr>
              <a:xfrm>
                <a:off x="950502"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D8E92"/>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81" name="Freeform: Shape 80">
                <a:extLst>
                  <a:ext uri="{FF2B5EF4-FFF2-40B4-BE49-F238E27FC236}">
                    <a16:creationId xmlns:a16="http://schemas.microsoft.com/office/drawing/2014/main" id="{BC8AAF00-2078-7ABD-1ADC-88B7E845594C}"/>
                  </a:ext>
                </a:extLst>
              </p:cNvPr>
              <p:cNvSpPr/>
              <p:nvPr/>
            </p:nvSpPr>
            <p:spPr>
              <a:xfrm>
                <a:off x="851666"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6CB4B8"/>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82" name="Freeform: Shape 81">
                <a:extLst>
                  <a:ext uri="{FF2B5EF4-FFF2-40B4-BE49-F238E27FC236}">
                    <a16:creationId xmlns:a16="http://schemas.microsoft.com/office/drawing/2014/main" id="{4EC13E1C-3947-CB23-B4FE-73F5D772923E}"/>
                  </a:ext>
                </a:extLst>
              </p:cNvPr>
              <p:cNvSpPr/>
              <p:nvPr/>
            </p:nvSpPr>
            <p:spPr>
              <a:xfrm>
                <a:off x="1785717"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9ACCCE"/>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83" name="TextBox 82">
                <a:extLst>
                  <a:ext uri="{FF2B5EF4-FFF2-40B4-BE49-F238E27FC236}">
                    <a16:creationId xmlns:a16="http://schemas.microsoft.com/office/drawing/2014/main" id="{4F36FE8F-03F0-58D7-DC15-5898B678C8E6}"/>
                  </a:ext>
                </a:extLst>
              </p:cNvPr>
              <p:cNvSpPr txBox="1"/>
              <p:nvPr/>
            </p:nvSpPr>
            <p:spPr>
              <a:xfrm>
                <a:off x="2694970"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05</a:t>
                </a:r>
              </a:p>
            </p:txBody>
          </p:sp>
        </p:grpSp>
        <p:sp>
          <p:nvSpPr>
            <p:cNvPr id="79" name="TextBox 78">
              <a:extLst>
                <a:ext uri="{FF2B5EF4-FFF2-40B4-BE49-F238E27FC236}">
                  <a16:creationId xmlns:a16="http://schemas.microsoft.com/office/drawing/2014/main" id="{0252B4AC-D981-800F-B065-374E8899D713}"/>
                </a:ext>
              </a:extLst>
            </p:cNvPr>
            <p:cNvSpPr txBox="1"/>
            <p:nvPr/>
          </p:nvSpPr>
          <p:spPr>
            <a:xfrm>
              <a:off x="2963115" y="4006796"/>
              <a:ext cx="1886631"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التوقيت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8077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1000"/>
                                        <p:tgtEl>
                                          <p:spTgt spid="56"/>
                                        </p:tgtEl>
                                      </p:cBhvr>
                                    </p:animEffect>
                                    <p:anim calcmode="lin" valueType="num">
                                      <p:cBhvr>
                                        <p:cTn id="15" dur="1000" fill="hold"/>
                                        <p:tgtEl>
                                          <p:spTgt spid="56"/>
                                        </p:tgtEl>
                                        <p:attrNameLst>
                                          <p:attrName>ppt_x</p:attrName>
                                        </p:attrNameLst>
                                      </p:cBhvr>
                                      <p:tavLst>
                                        <p:tav tm="0">
                                          <p:val>
                                            <p:strVal val="#ppt_x"/>
                                          </p:val>
                                        </p:tav>
                                        <p:tav tm="100000">
                                          <p:val>
                                            <p:strVal val="#ppt_x"/>
                                          </p:val>
                                        </p:tav>
                                      </p:tavLst>
                                    </p:anim>
                                    <p:anim calcmode="lin" valueType="num">
                                      <p:cBhvr>
                                        <p:cTn id="1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1000"/>
                                        <p:tgtEl>
                                          <p:spTgt spid="63"/>
                                        </p:tgtEl>
                                      </p:cBhvr>
                                    </p:animEffect>
                                    <p:anim calcmode="lin" valueType="num">
                                      <p:cBhvr>
                                        <p:cTn id="22" dur="1000" fill="hold"/>
                                        <p:tgtEl>
                                          <p:spTgt spid="63"/>
                                        </p:tgtEl>
                                        <p:attrNameLst>
                                          <p:attrName>ppt_x</p:attrName>
                                        </p:attrNameLst>
                                      </p:cBhvr>
                                      <p:tavLst>
                                        <p:tav tm="0">
                                          <p:val>
                                            <p:strVal val="#ppt_x"/>
                                          </p:val>
                                        </p:tav>
                                        <p:tav tm="100000">
                                          <p:val>
                                            <p:strVal val="#ppt_x"/>
                                          </p:val>
                                        </p:tav>
                                      </p:tavLst>
                                    </p:anim>
                                    <p:anim calcmode="lin" valueType="num">
                                      <p:cBhvr>
                                        <p:cTn id="2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anim calcmode="lin" valueType="num">
                                      <p:cBhvr>
                                        <p:cTn id="36" dur="1000" fill="hold"/>
                                        <p:tgtEl>
                                          <p:spTgt spid="77"/>
                                        </p:tgtEl>
                                        <p:attrNameLst>
                                          <p:attrName>ppt_x</p:attrName>
                                        </p:attrNameLst>
                                      </p:cBhvr>
                                      <p:tavLst>
                                        <p:tav tm="0">
                                          <p:val>
                                            <p:strVal val="#ppt_x"/>
                                          </p:val>
                                        </p:tav>
                                        <p:tav tm="100000">
                                          <p:val>
                                            <p:strVal val="#ppt_x"/>
                                          </p:val>
                                        </p:tav>
                                      </p:tavLst>
                                    </p:anim>
                                    <p:anim calcmode="lin" valueType="num">
                                      <p:cBhvr>
                                        <p:cTn id="3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الأهداف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0" name="Group 79">
            <a:extLst>
              <a:ext uri="{FF2B5EF4-FFF2-40B4-BE49-F238E27FC236}">
                <a16:creationId xmlns:a16="http://schemas.microsoft.com/office/drawing/2014/main" id="{FC421CA7-C7C8-BFFE-5DD9-8D2A8B2B66D7}"/>
              </a:ext>
            </a:extLst>
          </p:cNvPr>
          <p:cNvGrpSpPr/>
          <p:nvPr/>
        </p:nvGrpSpPr>
        <p:grpSpPr>
          <a:xfrm>
            <a:off x="6096000" y="2629659"/>
            <a:ext cx="3789202" cy="774541"/>
            <a:chOff x="6096000" y="2629659"/>
            <a:chExt cx="3789202" cy="774541"/>
          </a:xfrm>
        </p:grpSpPr>
        <p:grpSp>
          <p:nvGrpSpPr>
            <p:cNvPr id="54" name="Group 53">
              <a:extLst>
                <a:ext uri="{FF2B5EF4-FFF2-40B4-BE49-F238E27FC236}">
                  <a16:creationId xmlns:a16="http://schemas.microsoft.com/office/drawing/2014/main" id="{0C956BDA-A8D0-9BF9-743D-F5104AE1702B}"/>
                </a:ext>
              </a:extLst>
            </p:cNvPr>
            <p:cNvGrpSpPr/>
            <p:nvPr/>
          </p:nvGrpSpPr>
          <p:grpSpPr>
            <a:xfrm>
              <a:off x="6096000" y="2629659"/>
              <a:ext cx="3789202" cy="774541"/>
              <a:chOff x="6140765" y="2289000"/>
              <a:chExt cx="3789202" cy="774541"/>
            </a:xfrm>
          </p:grpSpPr>
          <p:sp>
            <p:nvSpPr>
              <p:cNvPr id="55" name="Shape">
                <a:extLst>
                  <a:ext uri="{FF2B5EF4-FFF2-40B4-BE49-F238E27FC236}">
                    <a16:creationId xmlns:a16="http://schemas.microsoft.com/office/drawing/2014/main" id="{C368D352-8EBC-1DE4-EDAA-457F22369F84}"/>
                  </a:ext>
                </a:extLst>
              </p:cNvPr>
              <p:cNvSpPr/>
              <p:nvPr/>
            </p:nvSpPr>
            <p:spPr>
              <a:xfrm>
                <a:off x="6140765" y="2296997"/>
                <a:ext cx="1915732" cy="766544"/>
              </a:xfrm>
              <a:custGeom>
                <a:avLst/>
                <a:gdLst/>
                <a:ahLst/>
                <a:cxnLst>
                  <a:cxn ang="0">
                    <a:pos x="wd2" y="hd2"/>
                  </a:cxn>
                  <a:cxn ang="5400000">
                    <a:pos x="wd2" y="hd2"/>
                  </a:cxn>
                  <a:cxn ang="10800000">
                    <a:pos x="wd2" y="hd2"/>
                  </a:cxn>
                  <a:cxn ang="16200000">
                    <a:pos x="wd2" y="hd2"/>
                  </a:cxn>
                </a:cxnLst>
                <a:rect l="0" t="0" r="r" b="b"/>
                <a:pathLst>
                  <a:path w="21586" h="21600" extrusionOk="0">
                    <a:moveTo>
                      <a:pt x="17289" y="21600"/>
                    </a:moveTo>
                    <a:lnTo>
                      <a:pt x="0" y="21600"/>
                    </a:lnTo>
                    <a:lnTo>
                      <a:pt x="0" y="0"/>
                    </a:lnTo>
                    <a:lnTo>
                      <a:pt x="17274" y="0"/>
                    </a:lnTo>
                    <a:cubicBezTo>
                      <a:pt x="19653" y="0"/>
                      <a:pt x="21586" y="4832"/>
                      <a:pt x="21586" y="10782"/>
                    </a:cubicBezTo>
                    <a:lnTo>
                      <a:pt x="21586" y="10782"/>
                    </a:lnTo>
                    <a:cubicBezTo>
                      <a:pt x="21600" y="16768"/>
                      <a:pt x="19668" y="21600"/>
                      <a:pt x="17289" y="21600"/>
                    </a:cubicBezTo>
                    <a:close/>
                  </a:path>
                </a:pathLst>
              </a:custGeom>
              <a:solidFill>
                <a:srgbClr val="168489"/>
              </a:solidFill>
              <a:ln w="12700">
                <a:miter lim="400000"/>
              </a:ln>
            </p:spPr>
            <p:txBody>
              <a:bodyPr lIns="28575" tIns="28575" rIns="28575" bIns="28575" anchor="ctr"/>
              <a:lstStyle/>
              <a:p>
                <a:pPr>
                  <a:defRPr sz="3000">
                    <a:solidFill>
                      <a:srgbClr val="FFFFFF"/>
                    </a:solidFill>
                  </a:defRPr>
                </a:pPr>
                <a:endParaRPr sz="2250" dirty="0">
                  <a:solidFill>
                    <a:srgbClr val="FFFFFF"/>
                  </a:solidFill>
                  <a:latin typeface="Calibri" panose="020F0502020204030204"/>
                </a:endParaRPr>
              </a:p>
            </p:txBody>
          </p:sp>
          <p:sp>
            <p:nvSpPr>
              <p:cNvPr id="56" name="TextBox 55">
                <a:extLst>
                  <a:ext uri="{FF2B5EF4-FFF2-40B4-BE49-F238E27FC236}">
                    <a16:creationId xmlns:a16="http://schemas.microsoft.com/office/drawing/2014/main" id="{E7AE9A4B-0619-F8B6-9585-253D49CA1343}"/>
                  </a:ext>
                </a:extLst>
              </p:cNvPr>
              <p:cNvSpPr txBox="1"/>
              <p:nvPr/>
            </p:nvSpPr>
            <p:spPr>
              <a:xfrm>
                <a:off x="8100643" y="2289000"/>
                <a:ext cx="1829324" cy="410882"/>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أهداف النمو والتوسع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75" name="TextBox 74">
              <a:extLst>
                <a:ext uri="{FF2B5EF4-FFF2-40B4-BE49-F238E27FC236}">
                  <a16:creationId xmlns:a16="http://schemas.microsoft.com/office/drawing/2014/main" id="{56A15EA1-5E87-BC54-4967-3F17F1D43CC8}"/>
                </a:ext>
              </a:extLst>
            </p:cNvPr>
            <p:cNvSpPr txBox="1"/>
            <p:nvPr/>
          </p:nvSpPr>
          <p:spPr>
            <a:xfrm>
              <a:off x="7189185" y="2835100"/>
              <a:ext cx="783331" cy="400494"/>
            </a:xfrm>
            <a:prstGeom prst="rect">
              <a:avLst/>
            </a:prstGeom>
            <a:noFill/>
          </p:spPr>
          <p:txBody>
            <a:bodyPr wrap="square">
              <a:spAutoFit/>
            </a:bodyPr>
            <a:lstStyle/>
            <a:p>
              <a:pPr algn="ctr">
                <a:lnSpc>
                  <a:spcPct val="115000"/>
                </a:lnSpc>
              </a:pPr>
              <a:r>
                <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81" name="Group 80">
            <a:extLst>
              <a:ext uri="{FF2B5EF4-FFF2-40B4-BE49-F238E27FC236}">
                <a16:creationId xmlns:a16="http://schemas.microsoft.com/office/drawing/2014/main" id="{D5574E20-00EF-9CD7-B548-7D7D79A2DAD4}"/>
              </a:ext>
            </a:extLst>
          </p:cNvPr>
          <p:cNvGrpSpPr/>
          <p:nvPr/>
        </p:nvGrpSpPr>
        <p:grpSpPr>
          <a:xfrm>
            <a:off x="6096000" y="3507858"/>
            <a:ext cx="3789202" cy="766544"/>
            <a:chOff x="6096000" y="3507858"/>
            <a:chExt cx="3789202" cy="766544"/>
          </a:xfrm>
        </p:grpSpPr>
        <p:grpSp>
          <p:nvGrpSpPr>
            <p:cNvPr id="51" name="Group 50">
              <a:extLst>
                <a:ext uri="{FF2B5EF4-FFF2-40B4-BE49-F238E27FC236}">
                  <a16:creationId xmlns:a16="http://schemas.microsoft.com/office/drawing/2014/main" id="{C13430CC-F506-4CA4-2EC0-5D6F55BD71B1}"/>
                </a:ext>
              </a:extLst>
            </p:cNvPr>
            <p:cNvGrpSpPr/>
            <p:nvPr/>
          </p:nvGrpSpPr>
          <p:grpSpPr>
            <a:xfrm>
              <a:off x="6096000" y="3507858"/>
              <a:ext cx="3789202" cy="766544"/>
              <a:chOff x="6140765" y="3167199"/>
              <a:chExt cx="3789202" cy="766544"/>
            </a:xfrm>
          </p:grpSpPr>
          <p:sp>
            <p:nvSpPr>
              <p:cNvPr id="52" name="Shape">
                <a:extLst>
                  <a:ext uri="{FF2B5EF4-FFF2-40B4-BE49-F238E27FC236}">
                    <a16:creationId xmlns:a16="http://schemas.microsoft.com/office/drawing/2014/main" id="{23B30CF6-E238-DA96-73B1-8E270A90987D}"/>
                  </a:ext>
                </a:extLst>
              </p:cNvPr>
              <p:cNvSpPr/>
              <p:nvPr/>
            </p:nvSpPr>
            <p:spPr>
              <a:xfrm>
                <a:off x="6140765" y="3167199"/>
                <a:ext cx="1915732" cy="766544"/>
              </a:xfrm>
              <a:custGeom>
                <a:avLst/>
                <a:gdLst/>
                <a:ahLst/>
                <a:cxnLst>
                  <a:cxn ang="0">
                    <a:pos x="wd2" y="hd2"/>
                  </a:cxn>
                  <a:cxn ang="5400000">
                    <a:pos x="wd2" y="hd2"/>
                  </a:cxn>
                  <a:cxn ang="10800000">
                    <a:pos x="wd2" y="hd2"/>
                  </a:cxn>
                  <a:cxn ang="16200000">
                    <a:pos x="wd2" y="hd2"/>
                  </a:cxn>
                </a:cxnLst>
                <a:rect l="0" t="0" r="r" b="b"/>
                <a:pathLst>
                  <a:path w="21586" h="21600" extrusionOk="0">
                    <a:moveTo>
                      <a:pt x="17289" y="21600"/>
                    </a:moveTo>
                    <a:lnTo>
                      <a:pt x="0" y="21600"/>
                    </a:lnTo>
                    <a:lnTo>
                      <a:pt x="0" y="0"/>
                    </a:lnTo>
                    <a:lnTo>
                      <a:pt x="17274" y="0"/>
                    </a:lnTo>
                    <a:cubicBezTo>
                      <a:pt x="19653" y="0"/>
                      <a:pt x="21586" y="4832"/>
                      <a:pt x="21586" y="10782"/>
                    </a:cubicBezTo>
                    <a:lnTo>
                      <a:pt x="21586" y="10782"/>
                    </a:lnTo>
                    <a:cubicBezTo>
                      <a:pt x="21600" y="16768"/>
                      <a:pt x="19668" y="21600"/>
                      <a:pt x="17289" y="21600"/>
                    </a:cubicBezTo>
                    <a:close/>
                  </a:path>
                </a:pathLst>
              </a:custGeom>
              <a:solidFill>
                <a:srgbClr val="9CA5B2"/>
              </a:solidFill>
              <a:ln w="12700">
                <a:miter lim="400000"/>
              </a:ln>
            </p:spPr>
            <p:txBody>
              <a:bodyPr lIns="28575" tIns="28575" rIns="28575" bIns="28575" anchor="ctr"/>
              <a:lstStyle/>
              <a:p>
                <a:pPr>
                  <a:defRPr sz="3000">
                    <a:solidFill>
                      <a:srgbClr val="FFFFFF"/>
                    </a:solidFill>
                  </a:defRPr>
                </a:pPr>
                <a:endParaRPr sz="2250" dirty="0">
                  <a:solidFill>
                    <a:srgbClr val="FFFFFF"/>
                  </a:solidFill>
                  <a:latin typeface="Calibri" panose="020F0502020204030204"/>
                </a:endParaRPr>
              </a:p>
            </p:txBody>
          </p:sp>
          <p:sp>
            <p:nvSpPr>
              <p:cNvPr id="53" name="TextBox 52">
                <a:extLst>
                  <a:ext uri="{FF2B5EF4-FFF2-40B4-BE49-F238E27FC236}">
                    <a16:creationId xmlns:a16="http://schemas.microsoft.com/office/drawing/2014/main" id="{B5754EA5-80B5-E7C9-4552-2171AF168BB9}"/>
                  </a:ext>
                </a:extLst>
              </p:cNvPr>
              <p:cNvSpPr txBox="1"/>
              <p:nvPr/>
            </p:nvSpPr>
            <p:spPr>
              <a:xfrm>
                <a:off x="8100643" y="3238667"/>
                <a:ext cx="1829324" cy="410882"/>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أهداف الابتكار والتطوير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76" name="TextBox 75">
              <a:extLst>
                <a:ext uri="{FF2B5EF4-FFF2-40B4-BE49-F238E27FC236}">
                  <a16:creationId xmlns:a16="http://schemas.microsoft.com/office/drawing/2014/main" id="{95413EEB-6E36-DD3C-6869-DCF755F25134}"/>
                </a:ext>
              </a:extLst>
            </p:cNvPr>
            <p:cNvSpPr txBox="1"/>
            <p:nvPr/>
          </p:nvSpPr>
          <p:spPr>
            <a:xfrm>
              <a:off x="7189185" y="3647276"/>
              <a:ext cx="783331" cy="400494"/>
            </a:xfrm>
            <a:prstGeom prst="rect">
              <a:avLst/>
            </a:prstGeom>
            <a:noFill/>
          </p:spPr>
          <p:txBody>
            <a:bodyPr wrap="square">
              <a:spAutoFit/>
            </a:bodyPr>
            <a:lstStyle/>
            <a:p>
              <a:pPr algn="ctr">
                <a:lnSpc>
                  <a:spcPct val="115000"/>
                </a:lnSpc>
              </a:pPr>
              <a:r>
                <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03</a:t>
              </a:r>
            </a:p>
          </p:txBody>
        </p:sp>
      </p:grpSp>
      <p:grpSp>
        <p:nvGrpSpPr>
          <p:cNvPr id="82" name="Group 81">
            <a:extLst>
              <a:ext uri="{FF2B5EF4-FFF2-40B4-BE49-F238E27FC236}">
                <a16:creationId xmlns:a16="http://schemas.microsoft.com/office/drawing/2014/main" id="{0DD2AD52-3889-6871-B4CD-028CA0DD79FA}"/>
              </a:ext>
            </a:extLst>
          </p:cNvPr>
          <p:cNvGrpSpPr/>
          <p:nvPr/>
        </p:nvGrpSpPr>
        <p:grpSpPr>
          <a:xfrm>
            <a:off x="6096000" y="4356107"/>
            <a:ext cx="3789202" cy="774541"/>
            <a:chOff x="6096000" y="4356107"/>
            <a:chExt cx="3789202" cy="774541"/>
          </a:xfrm>
        </p:grpSpPr>
        <p:grpSp>
          <p:nvGrpSpPr>
            <p:cNvPr id="48" name="Group 47">
              <a:extLst>
                <a:ext uri="{FF2B5EF4-FFF2-40B4-BE49-F238E27FC236}">
                  <a16:creationId xmlns:a16="http://schemas.microsoft.com/office/drawing/2014/main" id="{EC179ED0-1FF7-584C-5733-13FE612BE646}"/>
                </a:ext>
              </a:extLst>
            </p:cNvPr>
            <p:cNvGrpSpPr/>
            <p:nvPr/>
          </p:nvGrpSpPr>
          <p:grpSpPr>
            <a:xfrm>
              <a:off x="6096000" y="4356107"/>
              <a:ext cx="3789202" cy="774541"/>
              <a:chOff x="6140765" y="2289000"/>
              <a:chExt cx="3789202" cy="774541"/>
            </a:xfrm>
          </p:grpSpPr>
          <p:sp>
            <p:nvSpPr>
              <p:cNvPr id="49" name="Shape">
                <a:extLst>
                  <a:ext uri="{FF2B5EF4-FFF2-40B4-BE49-F238E27FC236}">
                    <a16:creationId xmlns:a16="http://schemas.microsoft.com/office/drawing/2014/main" id="{892DD120-4FBE-E3AA-882A-D271712137E9}"/>
                  </a:ext>
                </a:extLst>
              </p:cNvPr>
              <p:cNvSpPr/>
              <p:nvPr/>
            </p:nvSpPr>
            <p:spPr>
              <a:xfrm>
                <a:off x="6140765" y="2296997"/>
                <a:ext cx="1915732" cy="766544"/>
              </a:xfrm>
              <a:custGeom>
                <a:avLst/>
                <a:gdLst/>
                <a:ahLst/>
                <a:cxnLst>
                  <a:cxn ang="0">
                    <a:pos x="wd2" y="hd2"/>
                  </a:cxn>
                  <a:cxn ang="5400000">
                    <a:pos x="wd2" y="hd2"/>
                  </a:cxn>
                  <a:cxn ang="10800000">
                    <a:pos x="wd2" y="hd2"/>
                  </a:cxn>
                  <a:cxn ang="16200000">
                    <a:pos x="wd2" y="hd2"/>
                  </a:cxn>
                </a:cxnLst>
                <a:rect l="0" t="0" r="r" b="b"/>
                <a:pathLst>
                  <a:path w="21586" h="21600" extrusionOk="0">
                    <a:moveTo>
                      <a:pt x="17289" y="21600"/>
                    </a:moveTo>
                    <a:lnTo>
                      <a:pt x="0" y="21600"/>
                    </a:lnTo>
                    <a:lnTo>
                      <a:pt x="0" y="0"/>
                    </a:lnTo>
                    <a:lnTo>
                      <a:pt x="17274" y="0"/>
                    </a:lnTo>
                    <a:cubicBezTo>
                      <a:pt x="19653" y="0"/>
                      <a:pt x="21586" y="4832"/>
                      <a:pt x="21586" y="10782"/>
                    </a:cubicBezTo>
                    <a:lnTo>
                      <a:pt x="21586" y="10782"/>
                    </a:lnTo>
                    <a:cubicBezTo>
                      <a:pt x="21600" y="16768"/>
                      <a:pt x="19668" y="21600"/>
                      <a:pt x="17289" y="21600"/>
                    </a:cubicBezTo>
                    <a:close/>
                  </a:path>
                </a:pathLst>
              </a:custGeom>
              <a:solidFill>
                <a:srgbClr val="168489"/>
              </a:solidFill>
              <a:ln w="12700">
                <a:miter lim="400000"/>
              </a:ln>
            </p:spPr>
            <p:txBody>
              <a:bodyPr lIns="28575" tIns="28575" rIns="28575" bIns="28575" anchor="ctr"/>
              <a:lstStyle/>
              <a:p>
                <a:pPr>
                  <a:defRPr sz="3000">
                    <a:solidFill>
                      <a:srgbClr val="FFFFFF"/>
                    </a:solidFill>
                  </a:defRPr>
                </a:pPr>
                <a:endParaRPr sz="2250" dirty="0">
                  <a:solidFill>
                    <a:srgbClr val="FFFFFF"/>
                  </a:solidFill>
                  <a:latin typeface="Calibri" panose="020F0502020204030204"/>
                </a:endParaRPr>
              </a:p>
            </p:txBody>
          </p:sp>
          <p:sp>
            <p:nvSpPr>
              <p:cNvPr id="50" name="TextBox 49">
                <a:extLst>
                  <a:ext uri="{FF2B5EF4-FFF2-40B4-BE49-F238E27FC236}">
                    <a16:creationId xmlns:a16="http://schemas.microsoft.com/office/drawing/2014/main" id="{634A2F0E-2638-47BE-B3C4-493E4D364F75}"/>
                  </a:ext>
                </a:extLst>
              </p:cNvPr>
              <p:cNvSpPr txBox="1"/>
              <p:nvPr/>
            </p:nvSpPr>
            <p:spPr>
              <a:xfrm>
                <a:off x="8100643" y="2289000"/>
                <a:ext cx="1829324" cy="410882"/>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أهداف الموارد البشرية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77" name="TextBox 76">
              <a:extLst>
                <a:ext uri="{FF2B5EF4-FFF2-40B4-BE49-F238E27FC236}">
                  <a16:creationId xmlns:a16="http://schemas.microsoft.com/office/drawing/2014/main" id="{AF524DF9-0C3D-05BF-F20E-8F6DF21E03DF}"/>
                </a:ext>
              </a:extLst>
            </p:cNvPr>
            <p:cNvSpPr txBox="1"/>
            <p:nvPr/>
          </p:nvSpPr>
          <p:spPr>
            <a:xfrm>
              <a:off x="7189185" y="4547129"/>
              <a:ext cx="783331" cy="400494"/>
            </a:xfrm>
            <a:prstGeom prst="rect">
              <a:avLst/>
            </a:prstGeom>
            <a:noFill/>
          </p:spPr>
          <p:txBody>
            <a:bodyPr wrap="square">
              <a:spAutoFit/>
            </a:bodyPr>
            <a:lstStyle/>
            <a:p>
              <a:pPr algn="ctr">
                <a:lnSpc>
                  <a:spcPct val="115000"/>
                </a:lnSpc>
              </a:pPr>
              <a:r>
                <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05</a:t>
              </a:r>
            </a:p>
          </p:txBody>
        </p:sp>
      </p:grpSp>
      <p:grpSp>
        <p:nvGrpSpPr>
          <p:cNvPr id="84" name="Group 83">
            <a:extLst>
              <a:ext uri="{FF2B5EF4-FFF2-40B4-BE49-F238E27FC236}">
                <a16:creationId xmlns:a16="http://schemas.microsoft.com/office/drawing/2014/main" id="{129BEC50-6476-B28A-063B-5DB0D252BF2C}"/>
              </a:ext>
            </a:extLst>
          </p:cNvPr>
          <p:cNvGrpSpPr/>
          <p:nvPr/>
        </p:nvGrpSpPr>
        <p:grpSpPr>
          <a:xfrm>
            <a:off x="2354967" y="3758309"/>
            <a:ext cx="3568470" cy="938866"/>
            <a:chOff x="2354967" y="3758309"/>
            <a:chExt cx="3568470" cy="938866"/>
          </a:xfrm>
        </p:grpSpPr>
        <p:grpSp>
          <p:nvGrpSpPr>
            <p:cNvPr id="57" name="Group 56">
              <a:extLst>
                <a:ext uri="{FF2B5EF4-FFF2-40B4-BE49-F238E27FC236}">
                  <a16:creationId xmlns:a16="http://schemas.microsoft.com/office/drawing/2014/main" id="{EF35BF29-33B8-D2BC-A503-473A6621B6D8}"/>
                </a:ext>
              </a:extLst>
            </p:cNvPr>
            <p:cNvGrpSpPr/>
            <p:nvPr/>
          </p:nvGrpSpPr>
          <p:grpSpPr>
            <a:xfrm>
              <a:off x="2354967" y="3758309"/>
              <a:ext cx="3568470" cy="938866"/>
              <a:chOff x="2399732" y="3417650"/>
              <a:chExt cx="3568470" cy="938866"/>
            </a:xfrm>
          </p:grpSpPr>
          <p:sp>
            <p:nvSpPr>
              <p:cNvPr id="58" name="Shape">
                <a:extLst>
                  <a:ext uri="{FF2B5EF4-FFF2-40B4-BE49-F238E27FC236}">
                    <a16:creationId xmlns:a16="http://schemas.microsoft.com/office/drawing/2014/main" id="{47B4A1B2-E3C5-4EF5-BDA4-7B088278A4CB}"/>
                  </a:ext>
                </a:extLst>
              </p:cNvPr>
              <p:cNvSpPr/>
              <p:nvPr/>
            </p:nvSpPr>
            <p:spPr>
              <a:xfrm flipH="1">
                <a:off x="4052470" y="3589972"/>
                <a:ext cx="1915732" cy="766544"/>
              </a:xfrm>
              <a:custGeom>
                <a:avLst/>
                <a:gdLst/>
                <a:ahLst/>
                <a:cxnLst>
                  <a:cxn ang="0">
                    <a:pos x="wd2" y="hd2"/>
                  </a:cxn>
                  <a:cxn ang="5400000">
                    <a:pos x="wd2" y="hd2"/>
                  </a:cxn>
                  <a:cxn ang="10800000">
                    <a:pos x="wd2" y="hd2"/>
                  </a:cxn>
                  <a:cxn ang="16200000">
                    <a:pos x="wd2" y="hd2"/>
                  </a:cxn>
                </a:cxnLst>
                <a:rect l="0" t="0" r="r" b="b"/>
                <a:pathLst>
                  <a:path w="21586" h="21600" extrusionOk="0">
                    <a:moveTo>
                      <a:pt x="17289" y="21600"/>
                    </a:moveTo>
                    <a:lnTo>
                      <a:pt x="0" y="21600"/>
                    </a:lnTo>
                    <a:lnTo>
                      <a:pt x="0" y="0"/>
                    </a:lnTo>
                    <a:lnTo>
                      <a:pt x="17274" y="0"/>
                    </a:lnTo>
                    <a:cubicBezTo>
                      <a:pt x="19653" y="0"/>
                      <a:pt x="21586" y="4832"/>
                      <a:pt x="21586" y="10782"/>
                    </a:cubicBezTo>
                    <a:lnTo>
                      <a:pt x="21586" y="10782"/>
                    </a:lnTo>
                    <a:cubicBezTo>
                      <a:pt x="21600" y="16768"/>
                      <a:pt x="19668" y="21600"/>
                      <a:pt x="17289" y="21600"/>
                    </a:cubicBezTo>
                    <a:close/>
                  </a:path>
                </a:pathLst>
              </a:custGeom>
              <a:solidFill>
                <a:srgbClr val="168489"/>
              </a:solidFill>
              <a:ln w="12700">
                <a:miter lim="400000"/>
              </a:ln>
            </p:spPr>
            <p:txBody>
              <a:bodyPr lIns="28575" tIns="28575" rIns="28575" bIns="28575" anchor="ctr"/>
              <a:lstStyle/>
              <a:p>
                <a:pPr>
                  <a:defRPr sz="3000">
                    <a:solidFill>
                      <a:srgbClr val="FFFFFF"/>
                    </a:solidFill>
                  </a:defRPr>
                </a:pPr>
                <a:endParaRPr sz="2250" dirty="0">
                  <a:solidFill>
                    <a:srgbClr val="FFFFFF"/>
                  </a:solidFill>
                  <a:latin typeface="Calibri" panose="020F0502020204030204"/>
                </a:endParaRPr>
              </a:p>
            </p:txBody>
          </p:sp>
          <p:sp>
            <p:nvSpPr>
              <p:cNvPr id="59" name="TextBox 58">
                <a:extLst>
                  <a:ext uri="{FF2B5EF4-FFF2-40B4-BE49-F238E27FC236}">
                    <a16:creationId xmlns:a16="http://schemas.microsoft.com/office/drawing/2014/main" id="{2A38B376-0626-E112-C4ED-C446AED3C352}"/>
                  </a:ext>
                </a:extLst>
              </p:cNvPr>
              <p:cNvSpPr txBox="1"/>
              <p:nvPr/>
            </p:nvSpPr>
            <p:spPr>
              <a:xfrm>
                <a:off x="2399732" y="3417650"/>
                <a:ext cx="1829324"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أهداف المسؤولية الاجتماعية والاستدامة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78" name="TextBox 77">
              <a:extLst>
                <a:ext uri="{FF2B5EF4-FFF2-40B4-BE49-F238E27FC236}">
                  <a16:creationId xmlns:a16="http://schemas.microsoft.com/office/drawing/2014/main" id="{B2811A0D-B189-8B58-B053-7B5F96AE6C41}"/>
                </a:ext>
              </a:extLst>
            </p:cNvPr>
            <p:cNvSpPr txBox="1"/>
            <p:nvPr/>
          </p:nvSpPr>
          <p:spPr>
            <a:xfrm>
              <a:off x="4104729" y="4109231"/>
              <a:ext cx="783331" cy="400494"/>
            </a:xfrm>
            <a:prstGeom prst="rect">
              <a:avLst/>
            </a:prstGeom>
            <a:noFill/>
          </p:spPr>
          <p:txBody>
            <a:bodyPr wrap="square">
              <a:spAutoFit/>
            </a:bodyPr>
            <a:lstStyle/>
            <a:p>
              <a:pPr algn="ctr">
                <a:lnSpc>
                  <a:spcPct val="115000"/>
                </a:lnSpc>
              </a:pPr>
              <a:r>
                <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83" name="Group 82">
            <a:extLst>
              <a:ext uri="{FF2B5EF4-FFF2-40B4-BE49-F238E27FC236}">
                <a16:creationId xmlns:a16="http://schemas.microsoft.com/office/drawing/2014/main" id="{E4E1454B-3F81-2CE8-FA5F-F45F51FC1C16}"/>
              </a:ext>
            </a:extLst>
          </p:cNvPr>
          <p:cNvGrpSpPr/>
          <p:nvPr/>
        </p:nvGrpSpPr>
        <p:grpSpPr>
          <a:xfrm>
            <a:off x="2583638" y="2665637"/>
            <a:ext cx="3352523" cy="1159470"/>
            <a:chOff x="2583638" y="2665637"/>
            <a:chExt cx="3352523" cy="1159470"/>
          </a:xfrm>
        </p:grpSpPr>
        <p:grpSp>
          <p:nvGrpSpPr>
            <p:cNvPr id="60" name="Group 59">
              <a:extLst>
                <a:ext uri="{FF2B5EF4-FFF2-40B4-BE49-F238E27FC236}">
                  <a16:creationId xmlns:a16="http://schemas.microsoft.com/office/drawing/2014/main" id="{5585DE07-320D-2307-27C9-9E8C2A84160F}"/>
                </a:ext>
              </a:extLst>
            </p:cNvPr>
            <p:cNvGrpSpPr/>
            <p:nvPr/>
          </p:nvGrpSpPr>
          <p:grpSpPr>
            <a:xfrm>
              <a:off x="2583638" y="2665637"/>
              <a:ext cx="3352523" cy="1159470"/>
              <a:chOff x="2628403" y="2324978"/>
              <a:chExt cx="3352523" cy="1159470"/>
            </a:xfrm>
          </p:grpSpPr>
          <p:sp>
            <p:nvSpPr>
              <p:cNvPr id="61" name="Shape">
                <a:extLst>
                  <a:ext uri="{FF2B5EF4-FFF2-40B4-BE49-F238E27FC236}">
                    <a16:creationId xmlns:a16="http://schemas.microsoft.com/office/drawing/2014/main" id="{E195CDF1-3E18-B5E5-4BBC-FC83F0FFFB7E}"/>
                  </a:ext>
                </a:extLst>
              </p:cNvPr>
              <p:cNvSpPr/>
              <p:nvPr/>
            </p:nvSpPr>
            <p:spPr>
              <a:xfrm flipH="1">
                <a:off x="4065194" y="2717904"/>
                <a:ext cx="1915732" cy="766544"/>
              </a:xfrm>
              <a:custGeom>
                <a:avLst/>
                <a:gdLst/>
                <a:ahLst/>
                <a:cxnLst>
                  <a:cxn ang="0">
                    <a:pos x="wd2" y="hd2"/>
                  </a:cxn>
                  <a:cxn ang="5400000">
                    <a:pos x="wd2" y="hd2"/>
                  </a:cxn>
                  <a:cxn ang="10800000">
                    <a:pos x="wd2" y="hd2"/>
                  </a:cxn>
                  <a:cxn ang="16200000">
                    <a:pos x="wd2" y="hd2"/>
                  </a:cxn>
                </a:cxnLst>
                <a:rect l="0" t="0" r="r" b="b"/>
                <a:pathLst>
                  <a:path w="21586" h="21600" extrusionOk="0">
                    <a:moveTo>
                      <a:pt x="17289" y="21600"/>
                    </a:moveTo>
                    <a:lnTo>
                      <a:pt x="0" y="21600"/>
                    </a:lnTo>
                    <a:lnTo>
                      <a:pt x="0" y="0"/>
                    </a:lnTo>
                    <a:lnTo>
                      <a:pt x="17274" y="0"/>
                    </a:lnTo>
                    <a:cubicBezTo>
                      <a:pt x="19653" y="0"/>
                      <a:pt x="21586" y="4832"/>
                      <a:pt x="21586" y="10782"/>
                    </a:cubicBezTo>
                    <a:lnTo>
                      <a:pt x="21586" y="10782"/>
                    </a:lnTo>
                    <a:cubicBezTo>
                      <a:pt x="21600" y="16768"/>
                      <a:pt x="19668" y="21600"/>
                      <a:pt x="17289" y="21600"/>
                    </a:cubicBezTo>
                    <a:close/>
                  </a:path>
                </a:pathLst>
              </a:custGeom>
              <a:solidFill>
                <a:srgbClr val="9CA5B2"/>
              </a:solidFill>
              <a:ln w="12700">
                <a:miter lim="400000"/>
              </a:ln>
            </p:spPr>
            <p:txBody>
              <a:bodyPr lIns="28575" tIns="28575" rIns="28575" bIns="28575" anchor="ctr"/>
              <a:lstStyle/>
              <a:p>
                <a:pPr>
                  <a:defRPr sz="3000">
                    <a:solidFill>
                      <a:srgbClr val="FFFFFF"/>
                    </a:solidFill>
                  </a:defRPr>
                </a:pPr>
                <a:endParaRPr sz="2250" dirty="0">
                  <a:solidFill>
                    <a:srgbClr val="FFFFFF"/>
                  </a:solidFill>
                  <a:latin typeface="Calibri" panose="020F0502020204030204"/>
                </a:endParaRPr>
              </a:p>
            </p:txBody>
          </p:sp>
          <p:sp>
            <p:nvSpPr>
              <p:cNvPr id="62" name="TextBox 61">
                <a:extLst>
                  <a:ext uri="{FF2B5EF4-FFF2-40B4-BE49-F238E27FC236}">
                    <a16:creationId xmlns:a16="http://schemas.microsoft.com/office/drawing/2014/main" id="{EEA1B971-A487-965F-9DF7-D14B22A82EB7}"/>
                  </a:ext>
                </a:extLst>
              </p:cNvPr>
              <p:cNvSpPr txBox="1"/>
              <p:nvPr/>
            </p:nvSpPr>
            <p:spPr>
              <a:xfrm>
                <a:off x="2628403" y="2324978"/>
                <a:ext cx="1829324"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أهداف تحسين الكفاءة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79" name="TextBox 78">
              <a:extLst>
                <a:ext uri="{FF2B5EF4-FFF2-40B4-BE49-F238E27FC236}">
                  <a16:creationId xmlns:a16="http://schemas.microsoft.com/office/drawing/2014/main" id="{349CBB56-F166-9CD7-3538-48ADA059F4D8}"/>
                </a:ext>
              </a:extLst>
            </p:cNvPr>
            <p:cNvSpPr txBox="1"/>
            <p:nvPr/>
          </p:nvSpPr>
          <p:spPr>
            <a:xfrm>
              <a:off x="4104729" y="3194101"/>
              <a:ext cx="783331" cy="400494"/>
            </a:xfrm>
            <a:prstGeom prst="rect">
              <a:avLst/>
            </a:prstGeom>
            <a:noFill/>
          </p:spPr>
          <p:txBody>
            <a:bodyPr wrap="square">
              <a:spAutoFit/>
            </a:bodyPr>
            <a:lstStyle/>
            <a:p>
              <a:pPr algn="ctr">
                <a:lnSpc>
                  <a:spcPct val="115000"/>
                </a:lnSpc>
              </a:pPr>
              <a:r>
                <a:rPr lang="en-US" b="1" dirty="0">
                  <a:solidFill>
                    <a:prstClr val="white"/>
                  </a:solidFill>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63" name="Group 62">
            <a:extLst>
              <a:ext uri="{FF2B5EF4-FFF2-40B4-BE49-F238E27FC236}">
                <a16:creationId xmlns:a16="http://schemas.microsoft.com/office/drawing/2014/main" id="{E9AD332A-16F1-0138-0828-FCE8A9335644}"/>
              </a:ext>
            </a:extLst>
          </p:cNvPr>
          <p:cNvGrpSpPr/>
          <p:nvPr/>
        </p:nvGrpSpPr>
        <p:grpSpPr>
          <a:xfrm>
            <a:off x="4598740" y="2407308"/>
            <a:ext cx="2784648" cy="3643334"/>
            <a:chOff x="4643505" y="2066649"/>
            <a:chExt cx="2784648" cy="3643334"/>
          </a:xfrm>
        </p:grpSpPr>
        <p:sp>
          <p:nvSpPr>
            <p:cNvPr id="64" name="Rectangle">
              <a:extLst>
                <a:ext uri="{FF2B5EF4-FFF2-40B4-BE49-F238E27FC236}">
                  <a16:creationId xmlns:a16="http://schemas.microsoft.com/office/drawing/2014/main" id="{A6198E05-3DCE-0AB1-F805-80CE45639A0E}"/>
                </a:ext>
              </a:extLst>
            </p:cNvPr>
            <p:cNvSpPr/>
            <p:nvPr/>
          </p:nvSpPr>
          <p:spPr>
            <a:xfrm>
              <a:off x="6012794" y="4677255"/>
              <a:ext cx="255942" cy="1031447"/>
            </a:xfrm>
            <a:prstGeom prst="rect">
              <a:avLst/>
            </a:prstGeom>
            <a:solidFill>
              <a:sysClr val="window" lastClr="FFFFFF">
                <a:lumMod val="75000"/>
              </a:sys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65" name="Freeform: Shape 64">
              <a:extLst>
                <a:ext uri="{FF2B5EF4-FFF2-40B4-BE49-F238E27FC236}">
                  <a16:creationId xmlns:a16="http://schemas.microsoft.com/office/drawing/2014/main" id="{EBD2BFBC-E404-5E81-0E7E-A02A253F12D5}"/>
                </a:ext>
              </a:extLst>
            </p:cNvPr>
            <p:cNvSpPr/>
            <p:nvPr/>
          </p:nvSpPr>
          <p:spPr>
            <a:xfrm>
              <a:off x="6012795" y="4677254"/>
              <a:ext cx="255942" cy="887078"/>
            </a:xfrm>
            <a:custGeom>
              <a:avLst/>
              <a:gdLst>
                <a:gd name="connsiteX0" fmla="*/ 341256 w 341256"/>
                <a:gd name="connsiteY0" fmla="*/ 0 h 1182770"/>
                <a:gd name="connsiteX1" fmla="*/ 341256 w 341256"/>
                <a:gd name="connsiteY1" fmla="*/ 1182770 h 1182770"/>
                <a:gd name="connsiteX2" fmla="*/ 0 w 341256"/>
                <a:gd name="connsiteY2" fmla="*/ 174062 h 1182770"/>
                <a:gd name="connsiteX3" fmla="*/ 0 w 341256"/>
                <a:gd name="connsiteY3" fmla="*/ 1 h 1182770"/>
              </a:gdLst>
              <a:ahLst/>
              <a:cxnLst>
                <a:cxn ang="0">
                  <a:pos x="connsiteX0" y="connsiteY0"/>
                </a:cxn>
                <a:cxn ang="0">
                  <a:pos x="connsiteX1" y="connsiteY1"/>
                </a:cxn>
                <a:cxn ang="0">
                  <a:pos x="connsiteX2" y="connsiteY2"/>
                </a:cxn>
                <a:cxn ang="0">
                  <a:pos x="connsiteX3" y="connsiteY3"/>
                </a:cxn>
              </a:cxnLst>
              <a:rect l="l" t="t" r="r" b="b"/>
              <a:pathLst>
                <a:path w="341256" h="1182770">
                  <a:moveTo>
                    <a:pt x="341256" y="0"/>
                  </a:moveTo>
                  <a:lnTo>
                    <a:pt x="341256" y="1182770"/>
                  </a:lnTo>
                  <a:lnTo>
                    <a:pt x="0" y="174062"/>
                  </a:lnTo>
                  <a:lnTo>
                    <a:pt x="0" y="1"/>
                  </a:lnTo>
                  <a:close/>
                </a:path>
              </a:pathLst>
            </a:custGeom>
            <a:solidFill>
              <a:sysClr val="windowText" lastClr="000000">
                <a:lumMod val="75000"/>
                <a:lumOff val="25000"/>
                <a:alpha val="16000"/>
              </a:sysClr>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250" b="0" i="0" u="none" strike="noStrike" kern="0" cap="none" spc="0" normalizeH="0" baseline="0" noProof="0" dirty="0">
                <a:ln>
                  <a:noFill/>
                </a:ln>
                <a:solidFill>
                  <a:srgbClr val="FFFFFF"/>
                </a:solidFill>
                <a:effectLst/>
                <a:uLnTx/>
                <a:uFillTx/>
                <a:latin typeface="Calibri" panose="020F0502020204030204"/>
              </a:endParaRPr>
            </a:p>
          </p:txBody>
        </p:sp>
        <p:sp>
          <p:nvSpPr>
            <p:cNvPr id="66" name="Shape">
              <a:extLst>
                <a:ext uri="{FF2B5EF4-FFF2-40B4-BE49-F238E27FC236}">
                  <a16:creationId xmlns:a16="http://schemas.microsoft.com/office/drawing/2014/main" id="{E9884B0B-DA93-CD0C-C2AB-E3F0627374CC}"/>
                </a:ext>
              </a:extLst>
            </p:cNvPr>
            <p:cNvSpPr/>
            <p:nvPr/>
          </p:nvSpPr>
          <p:spPr>
            <a:xfrm>
              <a:off x="5193779" y="4677255"/>
              <a:ext cx="1877334" cy="1032728"/>
            </a:xfrm>
            <a:custGeom>
              <a:avLst/>
              <a:gdLst/>
              <a:ahLst/>
              <a:cxnLst>
                <a:cxn ang="0">
                  <a:pos x="wd2" y="hd2"/>
                </a:cxn>
                <a:cxn ang="5400000">
                  <a:pos x="wd2" y="hd2"/>
                </a:cxn>
                <a:cxn ang="10800000">
                  <a:pos x="wd2" y="hd2"/>
                </a:cxn>
                <a:cxn ang="16200000">
                  <a:pos x="wd2" y="hd2"/>
                </a:cxn>
              </a:cxnLst>
              <a:rect l="0" t="0" r="r" b="b"/>
              <a:pathLst>
                <a:path w="21600" h="21600" extrusionOk="0">
                  <a:moveTo>
                    <a:pt x="18655" y="21600"/>
                  </a:moveTo>
                  <a:lnTo>
                    <a:pt x="21600" y="21600"/>
                  </a:lnTo>
                  <a:lnTo>
                    <a:pt x="17139" y="0"/>
                  </a:lnTo>
                  <a:lnTo>
                    <a:pt x="14194" y="0"/>
                  </a:lnTo>
                  <a:lnTo>
                    <a:pt x="15872" y="8137"/>
                  </a:lnTo>
                  <a:lnTo>
                    <a:pt x="5728" y="8137"/>
                  </a:lnTo>
                  <a:lnTo>
                    <a:pt x="7406" y="0"/>
                  </a:lnTo>
                  <a:lnTo>
                    <a:pt x="4461" y="0"/>
                  </a:lnTo>
                  <a:lnTo>
                    <a:pt x="0" y="21600"/>
                  </a:lnTo>
                  <a:lnTo>
                    <a:pt x="2930" y="21600"/>
                  </a:lnTo>
                  <a:lnTo>
                    <a:pt x="4609" y="13463"/>
                  </a:lnTo>
                  <a:lnTo>
                    <a:pt x="16977" y="13463"/>
                  </a:lnTo>
                  <a:close/>
                </a:path>
              </a:pathLst>
            </a:custGeom>
            <a:solidFill>
              <a:sysClr val="window" lastClr="FFFFFF">
                <a:lumMod val="85000"/>
              </a:sys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67" name="Circle">
              <a:extLst>
                <a:ext uri="{FF2B5EF4-FFF2-40B4-BE49-F238E27FC236}">
                  <a16:creationId xmlns:a16="http://schemas.microsoft.com/office/drawing/2014/main" id="{B7D8C6E9-6E8D-9806-20E8-C3953CA96EC1}"/>
                </a:ext>
              </a:extLst>
            </p:cNvPr>
            <p:cNvSpPr/>
            <p:nvPr/>
          </p:nvSpPr>
          <p:spPr>
            <a:xfrm>
              <a:off x="4848259" y="2258605"/>
              <a:ext cx="2579894" cy="2579895"/>
            </a:xfrm>
            <a:prstGeom prst="ellipse">
              <a:avLst/>
            </a:prstGeom>
            <a:solidFill>
              <a:srgbClr val="FFFFFF"/>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68" name="Shape">
              <a:extLst>
                <a:ext uri="{FF2B5EF4-FFF2-40B4-BE49-F238E27FC236}">
                  <a16:creationId xmlns:a16="http://schemas.microsoft.com/office/drawing/2014/main" id="{C0452343-0DBD-7E2A-8FB5-0782C375DCDB}"/>
                </a:ext>
              </a:extLst>
            </p:cNvPr>
            <p:cNvSpPr/>
            <p:nvPr/>
          </p:nvSpPr>
          <p:spPr>
            <a:xfrm>
              <a:off x="4873852" y="2296995"/>
              <a:ext cx="2515909" cy="251591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571"/>
                  </a:moveTo>
                  <a:cubicBezTo>
                    <a:pt x="6262" y="2571"/>
                    <a:pt x="2571" y="6262"/>
                    <a:pt x="2571" y="10800"/>
                  </a:cubicBezTo>
                  <a:cubicBezTo>
                    <a:pt x="2571" y="15338"/>
                    <a:pt x="6262" y="19029"/>
                    <a:pt x="10800" y="19029"/>
                  </a:cubicBezTo>
                  <a:cubicBezTo>
                    <a:pt x="15338" y="19029"/>
                    <a:pt x="19029" y="15338"/>
                    <a:pt x="19029" y="10800"/>
                  </a:cubicBezTo>
                  <a:cubicBezTo>
                    <a:pt x="19029" y="6262"/>
                    <a:pt x="15338" y="2571"/>
                    <a:pt x="10800" y="2571"/>
                  </a:cubicBezTo>
                  <a:close/>
                </a:path>
              </a:pathLst>
            </a:custGeom>
            <a:solidFill>
              <a:srgbClr val="A5A5A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69" name="Shape">
              <a:extLst>
                <a:ext uri="{FF2B5EF4-FFF2-40B4-BE49-F238E27FC236}">
                  <a16:creationId xmlns:a16="http://schemas.microsoft.com/office/drawing/2014/main" id="{6371B244-4BF8-62EB-8D13-50D7CEA716EC}"/>
                </a:ext>
              </a:extLst>
            </p:cNvPr>
            <p:cNvSpPr/>
            <p:nvPr/>
          </p:nvSpPr>
          <p:spPr>
            <a:xfrm>
              <a:off x="5424126" y="2834474"/>
              <a:ext cx="1428158" cy="142815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8" y="21600"/>
                    <a:pt x="0" y="16761"/>
                    <a:pt x="0" y="10800"/>
                  </a:cubicBezTo>
                  <a:cubicBezTo>
                    <a:pt x="0" y="4839"/>
                    <a:pt x="4839" y="0"/>
                    <a:pt x="10800" y="0"/>
                  </a:cubicBezTo>
                  <a:cubicBezTo>
                    <a:pt x="16761" y="0"/>
                    <a:pt x="21600" y="4839"/>
                    <a:pt x="21600" y="10800"/>
                  </a:cubicBezTo>
                  <a:cubicBezTo>
                    <a:pt x="21600" y="16761"/>
                    <a:pt x="16761" y="21600"/>
                    <a:pt x="10800" y="21600"/>
                  </a:cubicBezTo>
                  <a:close/>
                  <a:moveTo>
                    <a:pt x="10800" y="4529"/>
                  </a:moveTo>
                  <a:cubicBezTo>
                    <a:pt x="7335" y="4529"/>
                    <a:pt x="4529" y="7336"/>
                    <a:pt x="4529" y="10800"/>
                  </a:cubicBezTo>
                  <a:cubicBezTo>
                    <a:pt x="4529" y="14264"/>
                    <a:pt x="7335" y="17071"/>
                    <a:pt x="10800" y="17071"/>
                  </a:cubicBezTo>
                  <a:cubicBezTo>
                    <a:pt x="14265" y="17071"/>
                    <a:pt x="17071" y="14264"/>
                    <a:pt x="17071" y="10800"/>
                  </a:cubicBezTo>
                  <a:cubicBezTo>
                    <a:pt x="17071" y="7355"/>
                    <a:pt x="14265" y="4529"/>
                    <a:pt x="10800" y="4529"/>
                  </a:cubicBezTo>
                  <a:close/>
                </a:path>
              </a:pathLst>
            </a:custGeom>
            <a:solidFill>
              <a:srgbClr val="168489"/>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70" name="Circle">
              <a:extLst>
                <a:ext uri="{FF2B5EF4-FFF2-40B4-BE49-F238E27FC236}">
                  <a16:creationId xmlns:a16="http://schemas.microsoft.com/office/drawing/2014/main" id="{28DE00D8-FD70-92EF-F49E-6EEA6A08DE2F}"/>
                </a:ext>
              </a:extLst>
            </p:cNvPr>
            <p:cNvSpPr/>
            <p:nvPr/>
          </p:nvSpPr>
          <p:spPr>
            <a:xfrm>
              <a:off x="5961605" y="3371951"/>
              <a:ext cx="358319" cy="358319"/>
            </a:xfrm>
            <a:prstGeom prst="ellipse">
              <a:avLst/>
            </a:pr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71" name="Shape">
              <a:extLst>
                <a:ext uri="{FF2B5EF4-FFF2-40B4-BE49-F238E27FC236}">
                  <a16:creationId xmlns:a16="http://schemas.microsoft.com/office/drawing/2014/main" id="{89A30BDF-B18B-C8D2-F48A-AF2FD8DCA2DD}"/>
                </a:ext>
              </a:extLst>
            </p:cNvPr>
            <p:cNvSpPr/>
            <p:nvPr/>
          </p:nvSpPr>
          <p:spPr>
            <a:xfrm>
              <a:off x="4848259" y="2066649"/>
              <a:ext cx="273909" cy="482600"/>
            </a:xfrm>
            <a:custGeom>
              <a:avLst/>
              <a:gdLst/>
              <a:ahLst/>
              <a:cxnLst>
                <a:cxn ang="0">
                  <a:pos x="wd2" y="hd2"/>
                </a:cxn>
                <a:cxn ang="5400000">
                  <a:pos x="wd2" y="hd2"/>
                </a:cxn>
                <a:cxn ang="10800000">
                  <a:pos x="wd2" y="hd2"/>
                </a:cxn>
                <a:cxn ang="16200000">
                  <a:pos x="wd2" y="hd2"/>
                </a:cxn>
              </a:cxnLst>
              <a:rect l="0" t="0" r="r" b="b"/>
              <a:pathLst>
                <a:path w="21504" h="21268" extrusionOk="0">
                  <a:moveTo>
                    <a:pt x="21002" y="15854"/>
                  </a:moveTo>
                  <a:lnTo>
                    <a:pt x="21504" y="21268"/>
                  </a:lnTo>
                  <a:lnTo>
                    <a:pt x="808" y="9650"/>
                  </a:lnTo>
                  <a:lnTo>
                    <a:pt x="4" y="965"/>
                  </a:lnTo>
                  <a:cubicBezTo>
                    <a:pt x="-96" y="119"/>
                    <a:pt x="1712" y="-332"/>
                    <a:pt x="2817" y="288"/>
                  </a:cubicBezTo>
                  <a:lnTo>
                    <a:pt x="13467" y="6267"/>
                  </a:lnTo>
                  <a:cubicBezTo>
                    <a:pt x="17887" y="8804"/>
                    <a:pt x="20600" y="12188"/>
                    <a:pt x="21002" y="15854"/>
                  </a:cubicBezTo>
                  <a:close/>
                </a:path>
              </a:pathLst>
            </a:custGeom>
            <a:solidFill>
              <a:srgbClr val="929497"/>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72" name="Shape">
              <a:extLst>
                <a:ext uri="{FF2B5EF4-FFF2-40B4-BE49-F238E27FC236}">
                  <a16:creationId xmlns:a16="http://schemas.microsoft.com/office/drawing/2014/main" id="{769CC509-A530-6AC4-1C6F-982811A260CE}"/>
                </a:ext>
              </a:extLst>
            </p:cNvPr>
            <p:cNvSpPr/>
            <p:nvPr/>
          </p:nvSpPr>
          <p:spPr>
            <a:xfrm>
              <a:off x="4643505" y="2271401"/>
              <a:ext cx="482600" cy="273912"/>
            </a:xfrm>
            <a:custGeom>
              <a:avLst/>
              <a:gdLst/>
              <a:ahLst/>
              <a:cxnLst>
                <a:cxn ang="0">
                  <a:pos x="wd2" y="hd2"/>
                </a:cxn>
                <a:cxn ang="5400000">
                  <a:pos x="wd2" y="hd2"/>
                </a:cxn>
                <a:cxn ang="10800000">
                  <a:pos x="wd2" y="hd2"/>
                </a:cxn>
                <a:cxn ang="16200000">
                  <a:pos x="wd2" y="hd2"/>
                </a:cxn>
              </a:cxnLst>
              <a:rect l="0" t="0" r="r" b="b"/>
              <a:pathLst>
                <a:path w="21268" h="21503" extrusionOk="0">
                  <a:moveTo>
                    <a:pt x="15854" y="21001"/>
                  </a:moveTo>
                  <a:lnTo>
                    <a:pt x="21268" y="21503"/>
                  </a:lnTo>
                  <a:lnTo>
                    <a:pt x="9650" y="807"/>
                  </a:lnTo>
                  <a:lnTo>
                    <a:pt x="965" y="4"/>
                  </a:lnTo>
                  <a:cubicBezTo>
                    <a:pt x="119" y="-97"/>
                    <a:pt x="-332" y="1711"/>
                    <a:pt x="288" y="2817"/>
                  </a:cubicBezTo>
                  <a:lnTo>
                    <a:pt x="6266" y="13466"/>
                  </a:lnTo>
                  <a:cubicBezTo>
                    <a:pt x="8804" y="17886"/>
                    <a:pt x="12244" y="20599"/>
                    <a:pt x="15854" y="21001"/>
                  </a:cubicBezTo>
                  <a:close/>
                </a:path>
              </a:pathLst>
            </a:custGeom>
            <a:solidFill>
              <a:srgbClr val="929497"/>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73" name="Shape">
              <a:extLst>
                <a:ext uri="{FF2B5EF4-FFF2-40B4-BE49-F238E27FC236}">
                  <a16:creationId xmlns:a16="http://schemas.microsoft.com/office/drawing/2014/main" id="{B6D32229-5952-3086-6265-45F0230C9A6E}"/>
                </a:ext>
              </a:extLst>
            </p:cNvPr>
            <p:cNvSpPr/>
            <p:nvPr/>
          </p:nvSpPr>
          <p:spPr>
            <a:xfrm>
              <a:off x="4771476" y="2194619"/>
              <a:ext cx="1376008" cy="1374730"/>
            </a:xfrm>
            <a:custGeom>
              <a:avLst/>
              <a:gdLst/>
              <a:ahLst/>
              <a:cxnLst>
                <a:cxn ang="0">
                  <a:pos x="wd2" y="hd2"/>
                </a:cxn>
                <a:cxn ang="5400000">
                  <a:pos x="wd2" y="hd2"/>
                </a:cxn>
                <a:cxn ang="10800000">
                  <a:pos x="wd2" y="hd2"/>
                </a:cxn>
                <a:cxn ang="16200000">
                  <a:pos x="wd2" y="hd2"/>
                </a:cxn>
              </a:cxnLst>
              <a:rect l="0" t="0" r="r" b="b"/>
              <a:pathLst>
                <a:path w="21565" h="21565" extrusionOk="0">
                  <a:moveTo>
                    <a:pt x="321" y="161"/>
                  </a:moveTo>
                  <a:lnTo>
                    <a:pt x="642" y="482"/>
                  </a:lnTo>
                  <a:lnTo>
                    <a:pt x="481" y="642"/>
                  </a:lnTo>
                  <a:lnTo>
                    <a:pt x="160" y="321"/>
                  </a:lnTo>
                  <a:lnTo>
                    <a:pt x="0" y="482"/>
                  </a:lnTo>
                  <a:lnTo>
                    <a:pt x="20958" y="21459"/>
                  </a:lnTo>
                  <a:cubicBezTo>
                    <a:pt x="21099" y="21600"/>
                    <a:pt x="21319" y="21600"/>
                    <a:pt x="21460" y="21459"/>
                  </a:cubicBezTo>
                  <a:lnTo>
                    <a:pt x="21460" y="21459"/>
                  </a:lnTo>
                  <a:cubicBezTo>
                    <a:pt x="21600" y="21319"/>
                    <a:pt x="21600" y="21098"/>
                    <a:pt x="21460" y="20958"/>
                  </a:cubicBezTo>
                  <a:lnTo>
                    <a:pt x="501" y="0"/>
                  </a:lnTo>
                  <a:lnTo>
                    <a:pt x="321" y="161"/>
                  </a:lnTo>
                  <a:close/>
                </a:path>
              </a:pathLst>
            </a:custGeom>
            <a:solidFill>
              <a:srgbClr val="C8CAC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sp>
          <p:nvSpPr>
            <p:cNvPr id="74" name="Shape">
              <a:extLst>
                <a:ext uri="{FF2B5EF4-FFF2-40B4-BE49-F238E27FC236}">
                  <a16:creationId xmlns:a16="http://schemas.microsoft.com/office/drawing/2014/main" id="{A1D50893-0661-17AE-63AC-D75437723796}"/>
                </a:ext>
              </a:extLst>
            </p:cNvPr>
            <p:cNvSpPr/>
            <p:nvPr/>
          </p:nvSpPr>
          <p:spPr>
            <a:xfrm>
              <a:off x="5040215" y="2911255"/>
              <a:ext cx="1117186" cy="664696"/>
            </a:xfrm>
            <a:custGeom>
              <a:avLst/>
              <a:gdLst/>
              <a:ahLst/>
              <a:cxnLst>
                <a:cxn ang="0">
                  <a:pos x="wd2" y="hd2"/>
                </a:cxn>
                <a:cxn ang="5400000">
                  <a:pos x="wd2" y="hd2"/>
                </a:cxn>
                <a:cxn ang="10800000">
                  <a:pos x="wd2" y="hd2"/>
                </a:cxn>
                <a:cxn ang="16200000">
                  <a:pos x="wd2" y="hd2"/>
                </a:cxn>
              </a:cxnLst>
              <a:rect l="0" t="0" r="r" b="b"/>
              <a:pathLst>
                <a:path w="21551" h="21493" extrusionOk="0">
                  <a:moveTo>
                    <a:pt x="21353" y="20110"/>
                  </a:moveTo>
                  <a:lnTo>
                    <a:pt x="444" y="0"/>
                  </a:lnTo>
                  <a:cubicBezTo>
                    <a:pt x="296" y="414"/>
                    <a:pt x="148" y="869"/>
                    <a:pt x="0" y="1283"/>
                  </a:cubicBezTo>
                  <a:lnTo>
                    <a:pt x="20909" y="21393"/>
                  </a:lnTo>
                  <a:cubicBezTo>
                    <a:pt x="21131" y="21600"/>
                    <a:pt x="21403" y="21476"/>
                    <a:pt x="21501" y="21103"/>
                  </a:cubicBezTo>
                  <a:cubicBezTo>
                    <a:pt x="21600" y="20731"/>
                    <a:pt x="21551" y="20317"/>
                    <a:pt x="21353" y="20110"/>
                  </a:cubicBezTo>
                  <a:close/>
                </a:path>
              </a:pathLst>
            </a:custGeom>
            <a:solidFill>
              <a:sysClr val="windowText" lastClr="000000">
                <a:lumMod val="75000"/>
                <a:lumOff val="25000"/>
                <a:alpha val="16000"/>
              </a:sysClr>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2250" b="0" i="0" u="none" strike="noStrike" kern="0" cap="none" spc="0" normalizeH="0" baseline="0" noProof="0" dirty="0">
                <a:ln>
                  <a:noFill/>
                </a:ln>
                <a:solidFill>
                  <a:srgbClr val="FFFFFF"/>
                </a:solidFill>
                <a:effectLst/>
                <a:uLnTx/>
                <a:uFillTx/>
                <a:latin typeface="Calibri" panose="020F0502020204030204"/>
              </a:endParaRPr>
            </a:p>
          </p:txBody>
        </p:sp>
      </p:grpSp>
    </p:spTree>
    <p:extLst>
      <p:ext uri="{BB962C8B-B14F-4D97-AF65-F5344CB8AC3E}">
        <p14:creationId xmlns:p14="http://schemas.microsoft.com/office/powerpoint/2010/main" val="4004871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1000"/>
                                        <p:tgtEl>
                                          <p:spTgt spid="80"/>
                                        </p:tgtEl>
                                      </p:cBhvr>
                                    </p:animEffect>
                                    <p:anim calcmode="lin" valueType="num">
                                      <p:cBhvr>
                                        <p:cTn id="13" dur="1000" fill="hold"/>
                                        <p:tgtEl>
                                          <p:spTgt spid="80"/>
                                        </p:tgtEl>
                                        <p:attrNameLst>
                                          <p:attrName>ppt_x</p:attrName>
                                        </p:attrNameLst>
                                      </p:cBhvr>
                                      <p:tavLst>
                                        <p:tav tm="0">
                                          <p:val>
                                            <p:strVal val="#ppt_x"/>
                                          </p:val>
                                        </p:tav>
                                        <p:tav tm="100000">
                                          <p:val>
                                            <p:strVal val="#ppt_x"/>
                                          </p:val>
                                        </p:tav>
                                      </p:tavLst>
                                    </p:anim>
                                    <p:anim calcmode="lin" valueType="num">
                                      <p:cBhvr>
                                        <p:cTn id="14"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1000"/>
                                        <p:tgtEl>
                                          <p:spTgt spid="83"/>
                                        </p:tgtEl>
                                      </p:cBhvr>
                                    </p:animEffect>
                                    <p:anim calcmode="lin" valueType="num">
                                      <p:cBhvr>
                                        <p:cTn id="20" dur="1000" fill="hold"/>
                                        <p:tgtEl>
                                          <p:spTgt spid="83"/>
                                        </p:tgtEl>
                                        <p:attrNameLst>
                                          <p:attrName>ppt_x</p:attrName>
                                        </p:attrNameLst>
                                      </p:cBhvr>
                                      <p:tavLst>
                                        <p:tav tm="0">
                                          <p:val>
                                            <p:strVal val="#ppt_x"/>
                                          </p:val>
                                        </p:tav>
                                        <p:tav tm="100000">
                                          <p:val>
                                            <p:strVal val="#ppt_x"/>
                                          </p:val>
                                        </p:tav>
                                      </p:tavLst>
                                    </p:anim>
                                    <p:anim calcmode="lin" valueType="num">
                                      <p:cBhvr>
                                        <p:cTn id="2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1000"/>
                                        <p:tgtEl>
                                          <p:spTgt spid="81"/>
                                        </p:tgtEl>
                                      </p:cBhvr>
                                    </p:animEffect>
                                    <p:anim calcmode="lin" valueType="num">
                                      <p:cBhvr>
                                        <p:cTn id="27" dur="1000" fill="hold"/>
                                        <p:tgtEl>
                                          <p:spTgt spid="81"/>
                                        </p:tgtEl>
                                        <p:attrNameLst>
                                          <p:attrName>ppt_x</p:attrName>
                                        </p:attrNameLst>
                                      </p:cBhvr>
                                      <p:tavLst>
                                        <p:tav tm="0">
                                          <p:val>
                                            <p:strVal val="#ppt_x"/>
                                          </p:val>
                                        </p:tav>
                                        <p:tav tm="100000">
                                          <p:val>
                                            <p:strVal val="#ppt_x"/>
                                          </p:val>
                                        </p:tav>
                                      </p:tavLst>
                                    </p:anim>
                                    <p:anim calcmode="lin" valueType="num">
                                      <p:cBhvr>
                                        <p:cTn id="28"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fade">
                                      <p:cBhvr>
                                        <p:cTn id="33" dur="1000"/>
                                        <p:tgtEl>
                                          <p:spTgt spid="84"/>
                                        </p:tgtEl>
                                      </p:cBhvr>
                                    </p:animEffect>
                                    <p:anim calcmode="lin" valueType="num">
                                      <p:cBhvr>
                                        <p:cTn id="34" dur="1000" fill="hold"/>
                                        <p:tgtEl>
                                          <p:spTgt spid="84"/>
                                        </p:tgtEl>
                                        <p:attrNameLst>
                                          <p:attrName>ppt_x</p:attrName>
                                        </p:attrNameLst>
                                      </p:cBhvr>
                                      <p:tavLst>
                                        <p:tav tm="0">
                                          <p:val>
                                            <p:strVal val="#ppt_x"/>
                                          </p:val>
                                        </p:tav>
                                        <p:tav tm="100000">
                                          <p:val>
                                            <p:strVal val="#ppt_x"/>
                                          </p:val>
                                        </p:tav>
                                      </p:tavLst>
                                    </p:anim>
                                    <p:anim calcmode="lin" valueType="num">
                                      <p:cBhvr>
                                        <p:cTn id="35"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1000"/>
                                        <p:tgtEl>
                                          <p:spTgt spid="82"/>
                                        </p:tgtEl>
                                      </p:cBhvr>
                                    </p:animEffect>
                                    <p:anim calcmode="lin" valueType="num">
                                      <p:cBhvr>
                                        <p:cTn id="41" dur="1000" fill="hold"/>
                                        <p:tgtEl>
                                          <p:spTgt spid="82"/>
                                        </p:tgtEl>
                                        <p:attrNameLst>
                                          <p:attrName>ppt_x</p:attrName>
                                        </p:attrNameLst>
                                      </p:cBhvr>
                                      <p:tavLst>
                                        <p:tav tm="0">
                                          <p:val>
                                            <p:strVal val="#ppt_x"/>
                                          </p:val>
                                        </p:tav>
                                        <p:tav tm="100000">
                                          <p:val>
                                            <p:strVal val="#ppt_x"/>
                                          </p:val>
                                        </p:tav>
                                      </p:tavLst>
                                    </p:anim>
                                    <p:anim calcmode="lin" valueType="num">
                                      <p:cBhvr>
                                        <p:cTn id="42"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7436464" cy="968852"/>
            <a:chOff x="2698136" y="519096"/>
            <a:chExt cx="7436464"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735510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الأهداف الاستراتيجية في تعزيز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CCD76139-1699-1972-7559-DDF338C661AB}"/>
              </a:ext>
            </a:extLst>
          </p:cNvPr>
          <p:cNvGrpSpPr/>
          <p:nvPr/>
        </p:nvGrpSpPr>
        <p:grpSpPr>
          <a:xfrm>
            <a:off x="5491968" y="1756105"/>
            <a:ext cx="3063810" cy="1952670"/>
            <a:chOff x="5773287" y="2119547"/>
            <a:chExt cx="3063810" cy="1952670"/>
          </a:xfrm>
        </p:grpSpPr>
        <p:sp>
          <p:nvSpPr>
            <p:cNvPr id="15" name="Freeform: Shape 35">
              <a:extLst>
                <a:ext uri="{FF2B5EF4-FFF2-40B4-BE49-F238E27FC236}">
                  <a16:creationId xmlns:a16="http://schemas.microsoft.com/office/drawing/2014/main" id="{D3726D62-6B09-74A8-D102-28F7FD89F55A}"/>
                </a:ext>
              </a:extLst>
            </p:cNvPr>
            <p:cNvSpPr/>
            <p:nvPr/>
          </p:nvSpPr>
          <p:spPr>
            <a:xfrm>
              <a:off x="5773287" y="2468397"/>
              <a:ext cx="2103933" cy="1603820"/>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rgbClr val="9FC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14082D35-F8DF-268E-B68C-425912B79CED}"/>
                </a:ext>
              </a:extLst>
            </p:cNvPr>
            <p:cNvSpPr txBox="1"/>
            <p:nvPr/>
          </p:nvSpPr>
          <p:spPr>
            <a:xfrm>
              <a:off x="7273861" y="2119547"/>
              <a:ext cx="1563236"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توجيه الموارد بكفاءة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7" name="Google Shape;488;p25">
              <a:extLst>
                <a:ext uri="{FF2B5EF4-FFF2-40B4-BE49-F238E27FC236}">
                  <a16:creationId xmlns:a16="http://schemas.microsoft.com/office/drawing/2014/main" id="{E04C2893-946D-1D3E-C81E-CA47EE7EAD41}"/>
                </a:ext>
              </a:extLst>
            </p:cNvPr>
            <p:cNvSpPr txBox="1"/>
            <p:nvPr/>
          </p:nvSpPr>
          <p:spPr>
            <a:xfrm flipH="1">
              <a:off x="6808049" y="2868891"/>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grpSp>
      <p:grpSp>
        <p:nvGrpSpPr>
          <p:cNvPr id="18" name="Group 17">
            <a:extLst>
              <a:ext uri="{FF2B5EF4-FFF2-40B4-BE49-F238E27FC236}">
                <a16:creationId xmlns:a16="http://schemas.microsoft.com/office/drawing/2014/main" id="{E7B64C21-2C1A-CA70-486D-2D06A146E116}"/>
              </a:ext>
            </a:extLst>
          </p:cNvPr>
          <p:cNvGrpSpPr/>
          <p:nvPr/>
        </p:nvGrpSpPr>
        <p:grpSpPr>
          <a:xfrm>
            <a:off x="6179412" y="3151112"/>
            <a:ext cx="2546552" cy="2308678"/>
            <a:chOff x="6460731" y="3514554"/>
            <a:chExt cx="2546552" cy="2308678"/>
          </a:xfrm>
        </p:grpSpPr>
        <p:sp>
          <p:nvSpPr>
            <p:cNvPr id="19" name="Freeform: Shape 36">
              <a:extLst>
                <a:ext uri="{FF2B5EF4-FFF2-40B4-BE49-F238E27FC236}">
                  <a16:creationId xmlns:a16="http://schemas.microsoft.com/office/drawing/2014/main" id="{C2B3EE88-8664-CA39-42C0-DEB39F8B7813}"/>
                </a:ext>
              </a:extLst>
            </p:cNvPr>
            <p:cNvSpPr/>
            <p:nvPr/>
          </p:nvSpPr>
          <p:spPr>
            <a:xfrm rot="5400000">
              <a:off x="6210674" y="3764611"/>
              <a:ext cx="2103934" cy="1603819"/>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EB83BAB9-FC40-F47F-6CC2-CA9FAAF45B1C}"/>
                </a:ext>
              </a:extLst>
            </p:cNvPr>
            <p:cNvSpPr txBox="1"/>
            <p:nvPr/>
          </p:nvSpPr>
          <p:spPr>
            <a:xfrm>
              <a:off x="7783047" y="4895286"/>
              <a:ext cx="1224236"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تعزيز ثقافة الأداء المرتفع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Google Shape;488;p25">
              <a:extLst>
                <a:ext uri="{FF2B5EF4-FFF2-40B4-BE49-F238E27FC236}">
                  <a16:creationId xmlns:a16="http://schemas.microsoft.com/office/drawing/2014/main" id="{1B4F00CF-F4C9-1E8B-D270-0D1A669A5472}"/>
                </a:ext>
              </a:extLst>
            </p:cNvPr>
            <p:cNvSpPr txBox="1"/>
            <p:nvPr/>
          </p:nvSpPr>
          <p:spPr>
            <a:xfrm flipH="1">
              <a:off x="7088461" y="4448673"/>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02</a:t>
              </a:r>
              <a:endParaRPr dirty="0"/>
            </a:p>
          </p:txBody>
        </p:sp>
      </p:grpSp>
      <p:grpSp>
        <p:nvGrpSpPr>
          <p:cNvPr id="22" name="Group 21">
            <a:extLst>
              <a:ext uri="{FF2B5EF4-FFF2-40B4-BE49-F238E27FC236}">
                <a16:creationId xmlns:a16="http://schemas.microsoft.com/office/drawing/2014/main" id="{0988B15C-0079-D9E0-1258-5186A8A9BFBD}"/>
              </a:ext>
            </a:extLst>
          </p:cNvPr>
          <p:cNvGrpSpPr/>
          <p:nvPr/>
        </p:nvGrpSpPr>
        <p:grpSpPr>
          <a:xfrm>
            <a:off x="4019957" y="3834857"/>
            <a:ext cx="2695787" cy="2348135"/>
            <a:chOff x="4301276" y="4198299"/>
            <a:chExt cx="2695787" cy="2348135"/>
          </a:xfrm>
        </p:grpSpPr>
        <p:sp>
          <p:nvSpPr>
            <p:cNvPr id="23" name="Freeform: Shape 37">
              <a:extLst>
                <a:ext uri="{FF2B5EF4-FFF2-40B4-BE49-F238E27FC236}">
                  <a16:creationId xmlns:a16="http://schemas.microsoft.com/office/drawing/2014/main" id="{965C043C-F8B2-D466-B94A-7D2A5D54E951}"/>
                </a:ext>
              </a:extLst>
            </p:cNvPr>
            <p:cNvSpPr/>
            <p:nvPr/>
          </p:nvSpPr>
          <p:spPr>
            <a:xfrm rot="10800000">
              <a:off x="4893130" y="4198299"/>
              <a:ext cx="2103933" cy="1603820"/>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B1931719-4E70-A9A7-C149-A3D14F7FA02E}"/>
                </a:ext>
              </a:extLst>
            </p:cNvPr>
            <p:cNvSpPr txBox="1"/>
            <p:nvPr/>
          </p:nvSpPr>
          <p:spPr>
            <a:xfrm>
              <a:off x="4301276" y="5618488"/>
              <a:ext cx="1563236"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اتخاذ القرارات المستنيرة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Google Shape;488;p25">
              <a:extLst>
                <a:ext uri="{FF2B5EF4-FFF2-40B4-BE49-F238E27FC236}">
                  <a16:creationId xmlns:a16="http://schemas.microsoft.com/office/drawing/2014/main" id="{ADA9828C-22B8-BFEB-8D20-95DE317F7EE6}"/>
                </a:ext>
              </a:extLst>
            </p:cNvPr>
            <p:cNvSpPr txBox="1"/>
            <p:nvPr/>
          </p:nvSpPr>
          <p:spPr>
            <a:xfrm flipH="1">
              <a:off x="5343914" y="4879680"/>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03</a:t>
              </a:r>
              <a:endParaRPr dirty="0"/>
            </a:p>
          </p:txBody>
        </p:sp>
      </p:grpSp>
      <p:grpSp>
        <p:nvGrpSpPr>
          <p:cNvPr id="26" name="Group 25">
            <a:extLst>
              <a:ext uri="{FF2B5EF4-FFF2-40B4-BE49-F238E27FC236}">
                <a16:creationId xmlns:a16="http://schemas.microsoft.com/office/drawing/2014/main" id="{493221E3-3986-259E-5863-24674C53043D}"/>
              </a:ext>
            </a:extLst>
          </p:cNvPr>
          <p:cNvGrpSpPr/>
          <p:nvPr/>
        </p:nvGrpSpPr>
        <p:grpSpPr>
          <a:xfrm>
            <a:off x="3097023" y="2288587"/>
            <a:ext cx="2928501" cy="2103934"/>
            <a:chOff x="3378342" y="2652029"/>
            <a:chExt cx="2928501" cy="2103934"/>
          </a:xfrm>
        </p:grpSpPr>
        <p:sp>
          <p:nvSpPr>
            <p:cNvPr id="27" name="Freeform: Shape 38">
              <a:extLst>
                <a:ext uri="{FF2B5EF4-FFF2-40B4-BE49-F238E27FC236}">
                  <a16:creationId xmlns:a16="http://schemas.microsoft.com/office/drawing/2014/main" id="{FB409C2E-EF55-752D-F374-B837E36342FA}"/>
                </a:ext>
              </a:extLst>
            </p:cNvPr>
            <p:cNvSpPr/>
            <p:nvPr/>
          </p:nvSpPr>
          <p:spPr>
            <a:xfrm rot="16200000">
              <a:off x="4452967" y="2902086"/>
              <a:ext cx="2103934" cy="1603819"/>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rgbClr val="FFCC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876F96DD-4927-46EE-8FD5-5DDFB9876F35}"/>
                </a:ext>
              </a:extLst>
            </p:cNvPr>
            <p:cNvSpPr txBox="1"/>
            <p:nvPr/>
          </p:nvSpPr>
          <p:spPr>
            <a:xfrm>
              <a:off x="3378342" y="3288810"/>
              <a:ext cx="1563236"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تحقيق الميزة التنافسية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Google Shape;488;p25">
              <a:extLst>
                <a:ext uri="{FF2B5EF4-FFF2-40B4-BE49-F238E27FC236}">
                  <a16:creationId xmlns:a16="http://schemas.microsoft.com/office/drawing/2014/main" id="{801F9E2F-9169-0E85-4EF1-749DCF656816}"/>
                </a:ext>
              </a:extLst>
            </p:cNvPr>
            <p:cNvSpPr txBox="1"/>
            <p:nvPr/>
          </p:nvSpPr>
          <p:spPr>
            <a:xfrm flipH="1">
              <a:off x="4964400" y="3294138"/>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04</a:t>
              </a:r>
              <a:endParaRPr dirty="0"/>
            </a:p>
          </p:txBody>
        </p:sp>
      </p:grpSp>
    </p:spTree>
    <p:extLst>
      <p:ext uri="{BB962C8B-B14F-4D97-AF65-F5344CB8AC3E}">
        <p14:creationId xmlns:p14="http://schemas.microsoft.com/office/powerpoint/2010/main" val="116275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مؤشرات الأداء الرئيسية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(KPIs) </a:t>
              </a: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719830" y="2157669"/>
            <a:ext cx="6993362" cy="2262158"/>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الأداء الرئيسية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(Key Performance Indicators - KPIs)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هي أدوات قياس تُستخدم لتقييم مدى تقدّم المؤسسة نحو تحقيق أهدافها الاستراتيجية. تمثل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KPIs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معايير كمية أو نوعية تُحدد الأداء الفعلي مقارنة بالمستوى المستهدف، وتوفر رؤى واضحة حول فعالية الاستراتيجيات والخطط التنفيذية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905250" y="4734613"/>
            <a:ext cx="6807941" cy="1708160"/>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تُعدّ</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KPIs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عنصراً أساسياً في الأداء الاستراتيجي لأنها تعمل كحلقة وصل بين الأهداف الاستراتيجية ونتائج التنفيذ، مما يتيح للإدارة القدرة على اتخاذ قرارات مبنية على البيانات لتحسين الأداء وضمان تحقيق الأهداف المؤسسية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4" name="Picture 13">
            <a:extLst>
              <a:ext uri="{FF2B5EF4-FFF2-40B4-BE49-F238E27FC236}">
                <a16:creationId xmlns:a16="http://schemas.microsoft.com/office/drawing/2014/main" id="{C0E287A7-4447-811C-6F66-03D9950AC32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170" y="3361281"/>
            <a:ext cx="3434080" cy="2917280"/>
          </a:xfrm>
          <a:prstGeom prst="rect">
            <a:avLst/>
          </a:prstGeom>
          <a:noFill/>
          <a:ln>
            <a:noFill/>
          </a:ln>
        </p:spPr>
      </p:pic>
    </p:spTree>
    <p:extLst>
      <p:ext uri="{BB962C8B-B14F-4D97-AF65-F5344CB8AC3E}">
        <p14:creationId xmlns:p14="http://schemas.microsoft.com/office/powerpoint/2010/main" val="131372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66047" y="675008"/>
            <a:ext cx="7659906" cy="968852"/>
            <a:chOff x="2266047" y="519096"/>
            <a:chExt cx="765990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66047" y="519096"/>
              <a:ext cx="765990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مؤشرات الأداء الرئيسية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7" name="Group 16">
            <a:extLst>
              <a:ext uri="{FF2B5EF4-FFF2-40B4-BE49-F238E27FC236}">
                <a16:creationId xmlns:a16="http://schemas.microsoft.com/office/drawing/2014/main" id="{EE1ED474-80EF-D652-3261-E3C74392B7FB}"/>
              </a:ext>
            </a:extLst>
          </p:cNvPr>
          <p:cNvGrpSpPr/>
          <p:nvPr/>
        </p:nvGrpSpPr>
        <p:grpSpPr>
          <a:xfrm>
            <a:off x="8107534" y="3065897"/>
            <a:ext cx="2785323" cy="1260069"/>
            <a:chOff x="7544839" y="3614640"/>
            <a:chExt cx="2785323" cy="1260069"/>
          </a:xfrm>
        </p:grpSpPr>
        <p:sp>
          <p:nvSpPr>
            <p:cNvPr id="18" name="Shape">
              <a:extLst>
                <a:ext uri="{FF2B5EF4-FFF2-40B4-BE49-F238E27FC236}">
                  <a16:creationId xmlns:a16="http://schemas.microsoft.com/office/drawing/2014/main" id="{8431B16F-AB88-DB8A-4A27-FFAD26A33771}"/>
                </a:ext>
              </a:extLst>
            </p:cNvPr>
            <p:cNvSpPr/>
            <p:nvPr/>
          </p:nvSpPr>
          <p:spPr>
            <a:xfrm>
              <a:off x="7544839" y="3614640"/>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9" y="12310"/>
                  </a:lnTo>
                  <a:cubicBezTo>
                    <a:pt x="21480" y="11381"/>
                    <a:pt x="21480" y="10219"/>
                    <a:pt x="20999" y="9290"/>
                  </a:cubicBezTo>
                  <a:lnTo>
                    <a:pt x="17009" y="1510"/>
                  </a:lnTo>
                  <a:cubicBezTo>
                    <a:pt x="16527" y="581"/>
                    <a:pt x="15633" y="0"/>
                    <a:pt x="14670" y="0"/>
                  </a:cubicBezTo>
                  <a:lnTo>
                    <a:pt x="6690" y="0"/>
                  </a:lnTo>
                  <a:cubicBezTo>
                    <a:pt x="5727" y="0"/>
                    <a:pt x="4833" y="581"/>
                    <a:pt x="4351" y="1510"/>
                  </a:cubicBezTo>
                  <a:lnTo>
                    <a:pt x="361" y="9290"/>
                  </a:lnTo>
                  <a:cubicBezTo>
                    <a:pt x="-120" y="10219"/>
                    <a:pt x="-120" y="11381"/>
                    <a:pt x="361" y="12310"/>
                  </a:cubicBezTo>
                  <a:lnTo>
                    <a:pt x="4351" y="20090"/>
                  </a:lnTo>
                  <a:cubicBezTo>
                    <a:pt x="4833" y="21019"/>
                    <a:pt x="5727" y="21600"/>
                    <a:pt x="6690" y="21600"/>
                  </a:cubicBezTo>
                  <a:close/>
                </a:path>
              </a:pathLst>
            </a:custGeom>
            <a:solidFill>
              <a:srgbClr val="D3D3D3"/>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19" name="TextBox 18">
              <a:extLst>
                <a:ext uri="{FF2B5EF4-FFF2-40B4-BE49-F238E27FC236}">
                  <a16:creationId xmlns:a16="http://schemas.microsoft.com/office/drawing/2014/main" id="{733A013B-5CEA-1374-855B-8D5720CED524}"/>
                </a:ext>
              </a:extLst>
            </p:cNvPr>
            <p:cNvSpPr txBox="1"/>
            <p:nvPr/>
          </p:nvSpPr>
          <p:spPr>
            <a:xfrm rot="10800000" flipV="1">
              <a:off x="8927827" y="3800322"/>
              <a:ext cx="1402335" cy="888705"/>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تقييم التقدّم نحو الأهداف الاستراتيجية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0117C32F-0670-F4A8-0C0C-9071529628B0}"/>
                </a:ext>
              </a:extLst>
            </p:cNvPr>
            <p:cNvSpPr txBox="1"/>
            <p:nvPr/>
          </p:nvSpPr>
          <p:spPr>
            <a:xfrm>
              <a:off x="8010210" y="4084847"/>
              <a:ext cx="471592" cy="369332"/>
            </a:xfrm>
            <a:prstGeom prst="rect">
              <a:avLst/>
            </a:prstGeom>
            <a:noFill/>
          </p:spPr>
          <p:txBody>
            <a:bodyPr wrap="square" rtlCol="0">
              <a:spAutoFit/>
            </a:bodyPr>
            <a:lstStyle/>
            <a:p>
              <a:pPr algn="l"/>
              <a:r>
                <a:rPr lang="en-US" spc="0" baseline="0" dirty="0">
                  <a:ln/>
                  <a:latin typeface="Montserrat Black"/>
                  <a:sym typeface="Montserrat Black"/>
                  <a:rtl val="0"/>
                </a:rPr>
                <a:t>01</a:t>
              </a:r>
            </a:p>
          </p:txBody>
        </p:sp>
      </p:grpSp>
      <p:grpSp>
        <p:nvGrpSpPr>
          <p:cNvPr id="21" name="Group 20">
            <a:extLst>
              <a:ext uri="{FF2B5EF4-FFF2-40B4-BE49-F238E27FC236}">
                <a16:creationId xmlns:a16="http://schemas.microsoft.com/office/drawing/2014/main" id="{5C6ACF51-0729-45D7-E17D-708F8AF535A0}"/>
              </a:ext>
            </a:extLst>
          </p:cNvPr>
          <p:cNvGrpSpPr/>
          <p:nvPr/>
        </p:nvGrpSpPr>
        <p:grpSpPr>
          <a:xfrm>
            <a:off x="6864559" y="1890476"/>
            <a:ext cx="1633189" cy="1780617"/>
            <a:chOff x="6301864" y="2439219"/>
            <a:chExt cx="1633189" cy="1780617"/>
          </a:xfrm>
        </p:grpSpPr>
        <p:sp>
          <p:nvSpPr>
            <p:cNvPr id="22" name="Shape">
              <a:extLst>
                <a:ext uri="{FF2B5EF4-FFF2-40B4-BE49-F238E27FC236}">
                  <a16:creationId xmlns:a16="http://schemas.microsoft.com/office/drawing/2014/main" id="{567AF681-8C6B-FE82-0E25-A343E6D73E2C}"/>
                </a:ext>
              </a:extLst>
            </p:cNvPr>
            <p:cNvSpPr/>
            <p:nvPr/>
          </p:nvSpPr>
          <p:spPr>
            <a:xfrm>
              <a:off x="6415748" y="2959767"/>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9" y="12310"/>
                  </a:lnTo>
                  <a:cubicBezTo>
                    <a:pt x="21480" y="11381"/>
                    <a:pt x="21480" y="10219"/>
                    <a:pt x="20999" y="9290"/>
                  </a:cubicBezTo>
                  <a:lnTo>
                    <a:pt x="17009" y="1510"/>
                  </a:lnTo>
                  <a:cubicBezTo>
                    <a:pt x="16527" y="581"/>
                    <a:pt x="15633" y="0"/>
                    <a:pt x="14670" y="0"/>
                  </a:cubicBezTo>
                  <a:lnTo>
                    <a:pt x="6690" y="0"/>
                  </a:lnTo>
                  <a:cubicBezTo>
                    <a:pt x="5727" y="0"/>
                    <a:pt x="4833" y="581"/>
                    <a:pt x="4351" y="1510"/>
                  </a:cubicBezTo>
                  <a:lnTo>
                    <a:pt x="362" y="9290"/>
                  </a:lnTo>
                  <a:cubicBezTo>
                    <a:pt x="-120" y="10219"/>
                    <a:pt x="-120" y="11381"/>
                    <a:pt x="362" y="12310"/>
                  </a:cubicBezTo>
                  <a:lnTo>
                    <a:pt x="4351" y="20090"/>
                  </a:lnTo>
                  <a:cubicBezTo>
                    <a:pt x="4867" y="21019"/>
                    <a:pt x="5762" y="21600"/>
                    <a:pt x="6690" y="2160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23" name="TextBox 27">
              <a:extLst>
                <a:ext uri="{FF2B5EF4-FFF2-40B4-BE49-F238E27FC236}">
                  <a16:creationId xmlns:a16="http://schemas.microsoft.com/office/drawing/2014/main" id="{723E4BDB-02E6-7658-504A-5B7D19E5F70A}"/>
                </a:ext>
              </a:extLst>
            </p:cNvPr>
            <p:cNvSpPr txBox="1"/>
            <p:nvPr/>
          </p:nvSpPr>
          <p:spPr>
            <a:xfrm rot="10800000" flipV="1">
              <a:off x="6301864" y="2439219"/>
              <a:ext cx="1633189" cy="473206"/>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الشفافية والمساءلة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36D95777-9BBD-5F95-822B-41E8B1F21987}"/>
                </a:ext>
              </a:extLst>
            </p:cNvPr>
            <p:cNvSpPr txBox="1"/>
            <p:nvPr/>
          </p:nvSpPr>
          <p:spPr>
            <a:xfrm>
              <a:off x="6861756" y="3429973"/>
              <a:ext cx="490956" cy="369332"/>
            </a:xfrm>
            <a:prstGeom prst="rect">
              <a:avLst/>
            </a:prstGeom>
            <a:noFill/>
          </p:spPr>
          <p:txBody>
            <a:bodyPr wrap="square" rtlCol="0">
              <a:spAutoFit/>
            </a:bodyPr>
            <a:lstStyle/>
            <a:p>
              <a:pPr algn="l"/>
              <a:r>
                <a:rPr lang="en-US" dirty="0">
                  <a:ln/>
                  <a:latin typeface="Montserrat Black"/>
                  <a:sym typeface="Montserrat Black"/>
                  <a:rtl val="0"/>
                </a:rPr>
                <a:t>02</a:t>
              </a:r>
              <a:endParaRPr lang="en-US" spc="0" baseline="0" dirty="0">
                <a:ln/>
                <a:latin typeface="Montserrat Black"/>
                <a:sym typeface="Montserrat Black"/>
                <a:rtl val="0"/>
              </a:endParaRPr>
            </a:p>
          </p:txBody>
        </p:sp>
      </p:grpSp>
      <p:grpSp>
        <p:nvGrpSpPr>
          <p:cNvPr id="25" name="Group 24">
            <a:extLst>
              <a:ext uri="{FF2B5EF4-FFF2-40B4-BE49-F238E27FC236}">
                <a16:creationId xmlns:a16="http://schemas.microsoft.com/office/drawing/2014/main" id="{724104BD-87EF-2834-4EF6-895499E8C61F}"/>
              </a:ext>
            </a:extLst>
          </p:cNvPr>
          <p:cNvGrpSpPr/>
          <p:nvPr/>
        </p:nvGrpSpPr>
        <p:grpSpPr>
          <a:xfrm>
            <a:off x="6655795" y="3720770"/>
            <a:ext cx="2028267" cy="1730121"/>
            <a:chOff x="6093100" y="4269513"/>
            <a:chExt cx="2028267" cy="1730121"/>
          </a:xfrm>
        </p:grpSpPr>
        <p:sp>
          <p:nvSpPr>
            <p:cNvPr id="26" name="Shape">
              <a:extLst>
                <a:ext uri="{FF2B5EF4-FFF2-40B4-BE49-F238E27FC236}">
                  <a16:creationId xmlns:a16="http://schemas.microsoft.com/office/drawing/2014/main" id="{53710B21-9BE3-8AD2-E7E2-2F7B88908549}"/>
                </a:ext>
              </a:extLst>
            </p:cNvPr>
            <p:cNvSpPr/>
            <p:nvPr/>
          </p:nvSpPr>
          <p:spPr>
            <a:xfrm>
              <a:off x="6415748" y="4269513"/>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9" y="12310"/>
                  </a:lnTo>
                  <a:cubicBezTo>
                    <a:pt x="21480" y="11381"/>
                    <a:pt x="21480" y="10219"/>
                    <a:pt x="20999" y="9290"/>
                  </a:cubicBezTo>
                  <a:lnTo>
                    <a:pt x="17009" y="1510"/>
                  </a:lnTo>
                  <a:cubicBezTo>
                    <a:pt x="16527" y="581"/>
                    <a:pt x="15633" y="0"/>
                    <a:pt x="14670" y="0"/>
                  </a:cubicBezTo>
                  <a:lnTo>
                    <a:pt x="6690" y="0"/>
                  </a:lnTo>
                  <a:cubicBezTo>
                    <a:pt x="5727" y="0"/>
                    <a:pt x="4833" y="581"/>
                    <a:pt x="4351" y="1510"/>
                  </a:cubicBezTo>
                  <a:lnTo>
                    <a:pt x="362" y="9290"/>
                  </a:lnTo>
                  <a:cubicBezTo>
                    <a:pt x="-120" y="10219"/>
                    <a:pt x="-120" y="11381"/>
                    <a:pt x="362" y="12310"/>
                  </a:cubicBezTo>
                  <a:lnTo>
                    <a:pt x="4351" y="20090"/>
                  </a:lnTo>
                  <a:cubicBezTo>
                    <a:pt x="4867" y="21019"/>
                    <a:pt x="5762" y="21600"/>
                    <a:pt x="6690" y="21600"/>
                  </a:cubicBezTo>
                  <a:close/>
                </a:path>
              </a:pathLst>
            </a:custGeom>
            <a:solidFill>
              <a:srgbClr val="168489"/>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27" name="TextBox 27">
              <a:extLst>
                <a:ext uri="{FF2B5EF4-FFF2-40B4-BE49-F238E27FC236}">
                  <a16:creationId xmlns:a16="http://schemas.microsoft.com/office/drawing/2014/main" id="{FCF464CC-45C2-748B-E610-DE502CF8B88F}"/>
                </a:ext>
              </a:extLst>
            </p:cNvPr>
            <p:cNvSpPr txBox="1"/>
            <p:nvPr/>
          </p:nvSpPr>
          <p:spPr>
            <a:xfrm rot="10800000" flipV="1">
              <a:off x="6093100" y="5526428"/>
              <a:ext cx="2028267" cy="473206"/>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دعم اتخاذ القرارات</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3964F7FF-ABA2-6C44-F123-06CCF29BDBA3}"/>
                </a:ext>
              </a:extLst>
            </p:cNvPr>
            <p:cNvSpPr txBox="1"/>
            <p:nvPr/>
          </p:nvSpPr>
          <p:spPr>
            <a:xfrm>
              <a:off x="6874212" y="4747566"/>
              <a:ext cx="589599" cy="369332"/>
            </a:xfrm>
            <a:prstGeom prst="rect">
              <a:avLst/>
            </a:prstGeom>
            <a:noFill/>
          </p:spPr>
          <p:txBody>
            <a:bodyPr wrap="square" rtlCol="0">
              <a:spAutoFit/>
            </a:bodyPr>
            <a:lstStyle/>
            <a:p>
              <a:pPr algn="l"/>
              <a:r>
                <a:rPr lang="en-US" spc="0" baseline="0" dirty="0">
                  <a:ln/>
                  <a:solidFill>
                    <a:schemeClr val="bg1"/>
                  </a:solidFill>
                  <a:latin typeface="Montserrat Black"/>
                  <a:sym typeface="Montserrat Black"/>
                  <a:rtl val="0"/>
                </a:rPr>
                <a:t>03</a:t>
              </a:r>
            </a:p>
          </p:txBody>
        </p:sp>
      </p:grpSp>
      <p:grpSp>
        <p:nvGrpSpPr>
          <p:cNvPr id="29" name="Group 28">
            <a:extLst>
              <a:ext uri="{FF2B5EF4-FFF2-40B4-BE49-F238E27FC236}">
                <a16:creationId xmlns:a16="http://schemas.microsoft.com/office/drawing/2014/main" id="{FBB75400-116E-F7A7-AE63-03F4B34783A4}"/>
              </a:ext>
            </a:extLst>
          </p:cNvPr>
          <p:cNvGrpSpPr/>
          <p:nvPr/>
        </p:nvGrpSpPr>
        <p:grpSpPr>
          <a:xfrm>
            <a:off x="5849352" y="3065897"/>
            <a:ext cx="1402335" cy="2072483"/>
            <a:chOff x="5286657" y="3614640"/>
            <a:chExt cx="1402335" cy="2072483"/>
          </a:xfrm>
        </p:grpSpPr>
        <p:sp>
          <p:nvSpPr>
            <p:cNvPr id="30" name="Shape">
              <a:extLst>
                <a:ext uri="{FF2B5EF4-FFF2-40B4-BE49-F238E27FC236}">
                  <a16:creationId xmlns:a16="http://schemas.microsoft.com/office/drawing/2014/main" id="{07BB7142-189B-608A-F917-4E08E8B8FF4C}"/>
                </a:ext>
              </a:extLst>
            </p:cNvPr>
            <p:cNvSpPr/>
            <p:nvPr/>
          </p:nvSpPr>
          <p:spPr>
            <a:xfrm>
              <a:off x="5286657" y="3614640"/>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8" y="12310"/>
                  </a:lnTo>
                  <a:cubicBezTo>
                    <a:pt x="21480" y="11381"/>
                    <a:pt x="21480" y="10219"/>
                    <a:pt x="20998" y="9290"/>
                  </a:cubicBezTo>
                  <a:lnTo>
                    <a:pt x="17009" y="1510"/>
                  </a:lnTo>
                  <a:cubicBezTo>
                    <a:pt x="16527" y="581"/>
                    <a:pt x="15633" y="0"/>
                    <a:pt x="14670" y="0"/>
                  </a:cubicBez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close/>
                </a:path>
              </a:pathLst>
            </a:custGeom>
            <a:solidFill>
              <a:srgbClr val="6CB4B8"/>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31" name="TextBox 27">
              <a:extLst>
                <a:ext uri="{FF2B5EF4-FFF2-40B4-BE49-F238E27FC236}">
                  <a16:creationId xmlns:a16="http://schemas.microsoft.com/office/drawing/2014/main" id="{B300FD75-678A-9047-C144-437C686B3F79}"/>
                </a:ext>
              </a:extLst>
            </p:cNvPr>
            <p:cNvSpPr txBox="1"/>
            <p:nvPr/>
          </p:nvSpPr>
          <p:spPr>
            <a:xfrm rot="10800000" flipV="1">
              <a:off x="5332794" y="4798418"/>
              <a:ext cx="1212670" cy="888705"/>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الكشف عن التحديات والفرص</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0D4178A1-BDFF-1A1A-5A9A-417F0C1AC2B9}"/>
                </a:ext>
              </a:extLst>
            </p:cNvPr>
            <p:cNvSpPr txBox="1"/>
            <p:nvPr/>
          </p:nvSpPr>
          <p:spPr>
            <a:xfrm>
              <a:off x="5744619" y="4073468"/>
              <a:ext cx="557245" cy="369332"/>
            </a:xfrm>
            <a:prstGeom prst="rect">
              <a:avLst/>
            </a:prstGeom>
            <a:noFill/>
          </p:spPr>
          <p:txBody>
            <a:bodyPr wrap="square" rtlCol="0">
              <a:spAutoFit/>
            </a:bodyPr>
            <a:lstStyle/>
            <a:p>
              <a:pPr algn="l"/>
              <a:r>
                <a:rPr lang="en-US" spc="0" baseline="0" dirty="0">
                  <a:ln/>
                  <a:latin typeface="Montserrat Black"/>
                  <a:sym typeface="Montserrat Black"/>
                  <a:rtl val="0"/>
                </a:rPr>
                <a:t>04</a:t>
              </a:r>
            </a:p>
          </p:txBody>
        </p:sp>
      </p:grpSp>
      <p:grpSp>
        <p:nvGrpSpPr>
          <p:cNvPr id="33" name="Group 32">
            <a:extLst>
              <a:ext uri="{FF2B5EF4-FFF2-40B4-BE49-F238E27FC236}">
                <a16:creationId xmlns:a16="http://schemas.microsoft.com/office/drawing/2014/main" id="{2E892FC7-E74A-45B9-A747-38A4A009AFD7}"/>
              </a:ext>
            </a:extLst>
          </p:cNvPr>
          <p:cNvGrpSpPr/>
          <p:nvPr/>
        </p:nvGrpSpPr>
        <p:grpSpPr>
          <a:xfrm>
            <a:off x="4489407" y="1890476"/>
            <a:ext cx="1633188" cy="1780617"/>
            <a:chOff x="3926712" y="2439219"/>
            <a:chExt cx="1633188" cy="1780617"/>
          </a:xfrm>
        </p:grpSpPr>
        <p:sp>
          <p:nvSpPr>
            <p:cNvPr id="34" name="Shape">
              <a:extLst>
                <a:ext uri="{FF2B5EF4-FFF2-40B4-BE49-F238E27FC236}">
                  <a16:creationId xmlns:a16="http://schemas.microsoft.com/office/drawing/2014/main" id="{BDEBC5C5-E074-6469-18EA-50182BBB0808}"/>
                </a:ext>
              </a:extLst>
            </p:cNvPr>
            <p:cNvSpPr/>
            <p:nvPr/>
          </p:nvSpPr>
          <p:spPr>
            <a:xfrm>
              <a:off x="4157565" y="2959767"/>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14670" y="0"/>
                  </a:move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lnTo>
                    <a:pt x="14670" y="21600"/>
                  </a:lnTo>
                  <a:cubicBezTo>
                    <a:pt x="15633" y="21600"/>
                    <a:pt x="16527" y="21019"/>
                    <a:pt x="17009" y="20090"/>
                  </a:cubicBezTo>
                  <a:lnTo>
                    <a:pt x="20998" y="12310"/>
                  </a:lnTo>
                  <a:cubicBezTo>
                    <a:pt x="21480" y="11381"/>
                    <a:pt x="21480" y="10219"/>
                    <a:pt x="20998" y="9290"/>
                  </a:cubicBezTo>
                  <a:lnTo>
                    <a:pt x="17009" y="1510"/>
                  </a:lnTo>
                  <a:cubicBezTo>
                    <a:pt x="16527" y="581"/>
                    <a:pt x="15633" y="0"/>
                    <a:pt x="14670" y="0"/>
                  </a:cubicBezTo>
                  <a:close/>
                </a:path>
              </a:pathLst>
            </a:custGeom>
            <a:solidFill>
              <a:srgbClr val="3D8E92"/>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35" name="TextBox 27">
              <a:extLst>
                <a:ext uri="{FF2B5EF4-FFF2-40B4-BE49-F238E27FC236}">
                  <a16:creationId xmlns:a16="http://schemas.microsoft.com/office/drawing/2014/main" id="{47FB4130-6476-11D4-842B-F5FA4F6A5E9A}"/>
                </a:ext>
              </a:extLst>
            </p:cNvPr>
            <p:cNvSpPr txBox="1"/>
            <p:nvPr/>
          </p:nvSpPr>
          <p:spPr>
            <a:xfrm rot="10800000" flipV="1">
              <a:off x="3926712" y="2439219"/>
              <a:ext cx="1633188" cy="473206"/>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الكفاءة التشغيلية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D2BBE3B4-CEF8-A000-7F7C-7BB28C58B84A}"/>
                </a:ext>
              </a:extLst>
            </p:cNvPr>
            <p:cNvSpPr txBox="1"/>
            <p:nvPr/>
          </p:nvSpPr>
          <p:spPr>
            <a:xfrm>
              <a:off x="4622936" y="3405135"/>
              <a:ext cx="586670" cy="369332"/>
            </a:xfrm>
            <a:prstGeom prst="rect">
              <a:avLst/>
            </a:prstGeom>
            <a:noFill/>
          </p:spPr>
          <p:txBody>
            <a:bodyPr wrap="square" rtlCol="0">
              <a:spAutoFit/>
            </a:bodyPr>
            <a:lstStyle/>
            <a:p>
              <a:pPr algn="l"/>
              <a:r>
                <a:rPr lang="en-US" spc="0" baseline="0" dirty="0">
                  <a:ln/>
                  <a:solidFill>
                    <a:schemeClr val="bg1"/>
                  </a:solidFill>
                  <a:latin typeface="Montserrat Black"/>
                  <a:sym typeface="Montserrat Black"/>
                  <a:rtl val="0"/>
                </a:rPr>
                <a:t>05</a:t>
              </a:r>
            </a:p>
          </p:txBody>
        </p:sp>
      </p:grpSp>
      <p:grpSp>
        <p:nvGrpSpPr>
          <p:cNvPr id="37" name="Group 36">
            <a:extLst>
              <a:ext uri="{FF2B5EF4-FFF2-40B4-BE49-F238E27FC236}">
                <a16:creationId xmlns:a16="http://schemas.microsoft.com/office/drawing/2014/main" id="{E06AD762-8FF2-3DA9-3A9B-74D9AC99A3B0}"/>
              </a:ext>
            </a:extLst>
          </p:cNvPr>
          <p:cNvGrpSpPr/>
          <p:nvPr/>
        </p:nvGrpSpPr>
        <p:grpSpPr>
          <a:xfrm>
            <a:off x="4720260" y="3720770"/>
            <a:ext cx="1441062" cy="2103397"/>
            <a:chOff x="4157565" y="4269513"/>
            <a:chExt cx="1441062" cy="2103397"/>
          </a:xfrm>
        </p:grpSpPr>
        <p:sp>
          <p:nvSpPr>
            <p:cNvPr id="38" name="Shape">
              <a:extLst>
                <a:ext uri="{FF2B5EF4-FFF2-40B4-BE49-F238E27FC236}">
                  <a16:creationId xmlns:a16="http://schemas.microsoft.com/office/drawing/2014/main" id="{EF656001-45F6-81CC-3DA2-35F2C20786C0}"/>
                </a:ext>
              </a:extLst>
            </p:cNvPr>
            <p:cNvSpPr/>
            <p:nvPr/>
          </p:nvSpPr>
          <p:spPr>
            <a:xfrm>
              <a:off x="4157565" y="4269513"/>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14670" y="0"/>
                  </a:move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lnTo>
                    <a:pt x="14670" y="21600"/>
                  </a:lnTo>
                  <a:cubicBezTo>
                    <a:pt x="15633" y="21600"/>
                    <a:pt x="16527" y="21019"/>
                    <a:pt x="17009" y="20090"/>
                  </a:cubicBezTo>
                  <a:lnTo>
                    <a:pt x="20998" y="12310"/>
                  </a:lnTo>
                  <a:cubicBezTo>
                    <a:pt x="21480" y="11381"/>
                    <a:pt x="21480" y="10219"/>
                    <a:pt x="20998" y="9290"/>
                  </a:cubicBezTo>
                  <a:lnTo>
                    <a:pt x="17009" y="1510"/>
                  </a:lnTo>
                  <a:cubicBezTo>
                    <a:pt x="16527" y="542"/>
                    <a:pt x="15633" y="0"/>
                    <a:pt x="14670" y="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39" name="TextBox 27">
              <a:extLst>
                <a:ext uri="{FF2B5EF4-FFF2-40B4-BE49-F238E27FC236}">
                  <a16:creationId xmlns:a16="http://schemas.microsoft.com/office/drawing/2014/main" id="{95D83134-EE78-3ECD-41EB-3051ED568FED}"/>
                </a:ext>
              </a:extLst>
            </p:cNvPr>
            <p:cNvSpPr txBox="1"/>
            <p:nvPr/>
          </p:nvSpPr>
          <p:spPr>
            <a:xfrm rot="10800000" flipV="1">
              <a:off x="4157565" y="5484205"/>
              <a:ext cx="1441062" cy="888705"/>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تحفيز الأداء الفردي والجماعي</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71B9993D-D9DF-2465-E52E-6E3058268995}"/>
                </a:ext>
              </a:extLst>
            </p:cNvPr>
            <p:cNvSpPr txBox="1"/>
            <p:nvPr/>
          </p:nvSpPr>
          <p:spPr>
            <a:xfrm>
              <a:off x="4622935" y="4757037"/>
              <a:ext cx="595975" cy="369332"/>
            </a:xfrm>
            <a:prstGeom prst="rect">
              <a:avLst/>
            </a:prstGeom>
            <a:noFill/>
          </p:spPr>
          <p:txBody>
            <a:bodyPr wrap="square" rtlCol="0">
              <a:spAutoFit/>
            </a:bodyPr>
            <a:lstStyle/>
            <a:p>
              <a:pPr algn="l"/>
              <a:r>
                <a:rPr lang="en-US" spc="0" baseline="0" dirty="0">
                  <a:ln/>
                  <a:latin typeface="Montserrat Black"/>
                  <a:sym typeface="Montserrat Black"/>
                  <a:rtl val="0"/>
                </a:rPr>
                <a:t>06</a:t>
              </a:r>
            </a:p>
          </p:txBody>
        </p:sp>
      </p:grpSp>
      <p:grpSp>
        <p:nvGrpSpPr>
          <p:cNvPr id="41" name="Group 40">
            <a:extLst>
              <a:ext uri="{FF2B5EF4-FFF2-40B4-BE49-F238E27FC236}">
                <a16:creationId xmlns:a16="http://schemas.microsoft.com/office/drawing/2014/main" id="{2FAE6AB3-15DB-2341-AB0A-B2467EB25815}"/>
              </a:ext>
            </a:extLst>
          </p:cNvPr>
          <p:cNvGrpSpPr/>
          <p:nvPr/>
        </p:nvGrpSpPr>
        <p:grpSpPr>
          <a:xfrm>
            <a:off x="2462077" y="3065897"/>
            <a:ext cx="2531427" cy="1260069"/>
            <a:chOff x="1899382" y="3614640"/>
            <a:chExt cx="2531427" cy="1260069"/>
          </a:xfrm>
        </p:grpSpPr>
        <p:sp>
          <p:nvSpPr>
            <p:cNvPr id="42" name="Shape">
              <a:extLst>
                <a:ext uri="{FF2B5EF4-FFF2-40B4-BE49-F238E27FC236}">
                  <a16:creationId xmlns:a16="http://schemas.microsoft.com/office/drawing/2014/main" id="{45927953-8695-E77F-15E1-BA8B2C1887CB}"/>
                </a:ext>
              </a:extLst>
            </p:cNvPr>
            <p:cNvSpPr/>
            <p:nvPr/>
          </p:nvSpPr>
          <p:spPr>
            <a:xfrm>
              <a:off x="3028474" y="3614640"/>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14670" y="0"/>
                  </a:move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lnTo>
                    <a:pt x="14670" y="21600"/>
                  </a:lnTo>
                  <a:cubicBezTo>
                    <a:pt x="15633" y="21600"/>
                    <a:pt x="16527" y="21019"/>
                    <a:pt x="17009" y="20090"/>
                  </a:cubicBezTo>
                  <a:lnTo>
                    <a:pt x="20998" y="12310"/>
                  </a:lnTo>
                  <a:cubicBezTo>
                    <a:pt x="21480" y="11381"/>
                    <a:pt x="21480" y="10219"/>
                    <a:pt x="20998" y="9290"/>
                  </a:cubicBezTo>
                  <a:lnTo>
                    <a:pt x="17009" y="1510"/>
                  </a:lnTo>
                  <a:cubicBezTo>
                    <a:pt x="16527" y="581"/>
                    <a:pt x="15633" y="0"/>
                    <a:pt x="14670" y="0"/>
                  </a:cubicBezTo>
                  <a:close/>
                </a:path>
              </a:pathLst>
            </a:custGeom>
            <a:solidFill>
              <a:schemeClr val="bg1">
                <a:lumMod val="75000"/>
              </a:scheme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43" name="TextBox 42">
              <a:extLst>
                <a:ext uri="{FF2B5EF4-FFF2-40B4-BE49-F238E27FC236}">
                  <a16:creationId xmlns:a16="http://schemas.microsoft.com/office/drawing/2014/main" id="{07ED367B-DC09-A9DF-96DB-8F3728E75835}"/>
                </a:ext>
              </a:extLst>
            </p:cNvPr>
            <p:cNvSpPr txBox="1"/>
            <p:nvPr/>
          </p:nvSpPr>
          <p:spPr>
            <a:xfrm rot="10800000" flipV="1">
              <a:off x="1899382" y="3860717"/>
              <a:ext cx="1186241" cy="888705"/>
            </a:xfrm>
            <a:prstGeom prst="rect">
              <a:avLst/>
            </a:prstGeom>
            <a:noFill/>
          </p:spPr>
          <p:txBody>
            <a:bodyPr wrap="square" rtlCol="0">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ضمان التكيّف مع التغيرات</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4" name="TextBox 43">
              <a:extLst>
                <a:ext uri="{FF2B5EF4-FFF2-40B4-BE49-F238E27FC236}">
                  <a16:creationId xmlns:a16="http://schemas.microsoft.com/office/drawing/2014/main" id="{FA0A01C5-46DC-B401-9836-CC5997555517}"/>
                </a:ext>
              </a:extLst>
            </p:cNvPr>
            <p:cNvSpPr txBox="1"/>
            <p:nvPr/>
          </p:nvSpPr>
          <p:spPr>
            <a:xfrm>
              <a:off x="3486437" y="4080265"/>
              <a:ext cx="522358" cy="369332"/>
            </a:xfrm>
            <a:prstGeom prst="rect">
              <a:avLst/>
            </a:prstGeom>
            <a:noFill/>
          </p:spPr>
          <p:txBody>
            <a:bodyPr wrap="square" rtlCol="0">
              <a:spAutoFit/>
            </a:bodyPr>
            <a:lstStyle/>
            <a:p>
              <a:pPr algn="l"/>
              <a:r>
                <a:rPr lang="en-US" spc="0" baseline="0" dirty="0">
                  <a:ln/>
                  <a:latin typeface="Montserrat Black"/>
                  <a:sym typeface="Montserrat Black"/>
                  <a:rtl val="0"/>
                </a:rPr>
                <a:t>07</a:t>
              </a:r>
            </a:p>
          </p:txBody>
        </p:sp>
      </p:grpSp>
    </p:spTree>
    <p:extLst>
      <p:ext uri="{BB962C8B-B14F-4D97-AF65-F5344CB8AC3E}">
        <p14:creationId xmlns:p14="http://schemas.microsoft.com/office/powerpoint/2010/main" val="221261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خصائص مؤشرات الأداء الرئيسية الفعّالة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Freeform: Shape 13">
            <a:extLst>
              <a:ext uri="{FF2B5EF4-FFF2-40B4-BE49-F238E27FC236}">
                <a16:creationId xmlns:a16="http://schemas.microsoft.com/office/drawing/2014/main" id="{09854D7A-9655-E3CF-ADAD-2D780CAFCE66}"/>
              </a:ext>
            </a:extLst>
          </p:cNvPr>
          <p:cNvSpPr/>
          <p:nvPr/>
        </p:nvSpPr>
        <p:spPr>
          <a:xfrm>
            <a:off x="6796805" y="4048456"/>
            <a:ext cx="868811" cy="610725"/>
          </a:xfrm>
          <a:custGeom>
            <a:avLst/>
            <a:gdLst>
              <a:gd name="connsiteX0" fmla="*/ 4602 w 1043527"/>
              <a:gd name="connsiteY0" fmla="*/ 0 h 733541"/>
              <a:gd name="connsiteX1" fmla="*/ 42901 w 1043527"/>
              <a:gd name="connsiteY1" fmla="*/ 1934 h 733541"/>
              <a:gd name="connsiteX2" fmla="*/ 1014763 w 1043527"/>
              <a:gd name="connsiteY2" fmla="*/ 584443 h 733541"/>
              <a:gd name="connsiteX3" fmla="*/ 1043527 w 1043527"/>
              <a:gd name="connsiteY3" fmla="*/ 631789 h 733541"/>
              <a:gd name="connsiteX4" fmla="*/ 955658 w 1043527"/>
              <a:gd name="connsiteY4" fmla="*/ 679483 h 733541"/>
              <a:gd name="connsiteX5" fmla="*/ 687897 w 1043527"/>
              <a:gd name="connsiteY5" fmla="*/ 733541 h 733541"/>
              <a:gd name="connsiteX6" fmla="*/ 0 w 1043527"/>
              <a:gd name="connsiteY6" fmla="*/ 45644 h 733541"/>
              <a:gd name="connsiteX7" fmla="*/ 4602 w 1043527"/>
              <a:gd name="connsiteY7" fmla="*/ 0 h 73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527" h="733541">
                <a:moveTo>
                  <a:pt x="4602" y="0"/>
                </a:moveTo>
                <a:lnTo>
                  <a:pt x="42901" y="1934"/>
                </a:lnTo>
                <a:cubicBezTo>
                  <a:pt x="447374" y="43010"/>
                  <a:pt x="798544" y="264395"/>
                  <a:pt x="1014763" y="584443"/>
                </a:cubicBezTo>
                <a:lnTo>
                  <a:pt x="1043527" y="631789"/>
                </a:lnTo>
                <a:lnTo>
                  <a:pt x="955658" y="679483"/>
                </a:lnTo>
                <a:cubicBezTo>
                  <a:pt x="873359" y="714292"/>
                  <a:pt x="782876" y="733541"/>
                  <a:pt x="687897" y="733541"/>
                </a:cubicBezTo>
                <a:cubicBezTo>
                  <a:pt x="307982" y="733541"/>
                  <a:pt x="0" y="425559"/>
                  <a:pt x="0" y="45644"/>
                </a:cubicBezTo>
                <a:lnTo>
                  <a:pt x="4602" y="0"/>
                </a:lnTo>
                <a:close/>
              </a:path>
            </a:pathLst>
          </a:custGeom>
          <a:solidFill>
            <a:schemeClr val="bg1">
              <a:alpha val="30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A6B63E1B-56EE-748B-F7BF-4DE8EE34B685}"/>
              </a:ext>
            </a:extLst>
          </p:cNvPr>
          <p:cNvSpPr/>
          <p:nvPr/>
        </p:nvSpPr>
        <p:spPr>
          <a:xfrm>
            <a:off x="6358578" y="2956560"/>
            <a:ext cx="868811" cy="610725"/>
          </a:xfrm>
          <a:custGeom>
            <a:avLst/>
            <a:gdLst>
              <a:gd name="connsiteX0" fmla="*/ 4602 w 1043527"/>
              <a:gd name="connsiteY0" fmla="*/ 0 h 733541"/>
              <a:gd name="connsiteX1" fmla="*/ 42901 w 1043527"/>
              <a:gd name="connsiteY1" fmla="*/ 1934 h 733541"/>
              <a:gd name="connsiteX2" fmla="*/ 1014763 w 1043527"/>
              <a:gd name="connsiteY2" fmla="*/ 584443 h 733541"/>
              <a:gd name="connsiteX3" fmla="*/ 1043527 w 1043527"/>
              <a:gd name="connsiteY3" fmla="*/ 631789 h 733541"/>
              <a:gd name="connsiteX4" fmla="*/ 955658 w 1043527"/>
              <a:gd name="connsiteY4" fmla="*/ 679483 h 733541"/>
              <a:gd name="connsiteX5" fmla="*/ 687897 w 1043527"/>
              <a:gd name="connsiteY5" fmla="*/ 733541 h 733541"/>
              <a:gd name="connsiteX6" fmla="*/ 0 w 1043527"/>
              <a:gd name="connsiteY6" fmla="*/ 45644 h 733541"/>
              <a:gd name="connsiteX7" fmla="*/ 4602 w 1043527"/>
              <a:gd name="connsiteY7" fmla="*/ 0 h 73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527" h="733541">
                <a:moveTo>
                  <a:pt x="4602" y="0"/>
                </a:moveTo>
                <a:lnTo>
                  <a:pt x="42901" y="1934"/>
                </a:lnTo>
                <a:cubicBezTo>
                  <a:pt x="447374" y="43010"/>
                  <a:pt x="798544" y="264395"/>
                  <a:pt x="1014763" y="584443"/>
                </a:cubicBezTo>
                <a:lnTo>
                  <a:pt x="1043527" y="631789"/>
                </a:lnTo>
                <a:lnTo>
                  <a:pt x="955658" y="679483"/>
                </a:lnTo>
                <a:cubicBezTo>
                  <a:pt x="873359" y="714292"/>
                  <a:pt x="782876" y="733541"/>
                  <a:pt x="687897" y="733541"/>
                </a:cubicBezTo>
                <a:cubicBezTo>
                  <a:pt x="307982" y="733541"/>
                  <a:pt x="0" y="425559"/>
                  <a:pt x="0" y="45644"/>
                </a:cubicBezTo>
                <a:lnTo>
                  <a:pt x="4602" y="0"/>
                </a:lnTo>
                <a:close/>
              </a:path>
            </a:pathLst>
          </a:custGeom>
          <a:solidFill>
            <a:schemeClr val="bg1">
              <a:alpha val="30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99A5B3BA-E793-B187-92ED-565620FBBC8B}"/>
              </a:ext>
            </a:extLst>
          </p:cNvPr>
          <p:cNvGrpSpPr/>
          <p:nvPr/>
        </p:nvGrpSpPr>
        <p:grpSpPr>
          <a:xfrm>
            <a:off x="6164598" y="4483003"/>
            <a:ext cx="3161476" cy="1571662"/>
            <a:chOff x="6116650" y="4460609"/>
            <a:chExt cx="3161476" cy="1571662"/>
          </a:xfrm>
        </p:grpSpPr>
        <p:grpSp>
          <p:nvGrpSpPr>
            <p:cNvPr id="19" name="Group 18">
              <a:extLst>
                <a:ext uri="{FF2B5EF4-FFF2-40B4-BE49-F238E27FC236}">
                  <a16:creationId xmlns:a16="http://schemas.microsoft.com/office/drawing/2014/main" id="{1DE8D74F-941C-67A8-9F83-44B63B9CB534}"/>
                </a:ext>
              </a:extLst>
            </p:cNvPr>
            <p:cNvGrpSpPr/>
            <p:nvPr/>
          </p:nvGrpSpPr>
          <p:grpSpPr>
            <a:xfrm>
              <a:off x="6116650" y="4460609"/>
              <a:ext cx="3161476" cy="1571662"/>
              <a:chOff x="6116650" y="4460609"/>
              <a:chExt cx="3161476" cy="1571662"/>
            </a:xfrm>
          </p:grpSpPr>
          <p:sp>
            <p:nvSpPr>
              <p:cNvPr id="21" name="Freeform: Shape 20">
                <a:extLst>
                  <a:ext uri="{FF2B5EF4-FFF2-40B4-BE49-F238E27FC236}">
                    <a16:creationId xmlns:a16="http://schemas.microsoft.com/office/drawing/2014/main" id="{5FC15B8E-3D37-3E0B-C42C-2F261599AAD5}"/>
                  </a:ext>
                </a:extLst>
              </p:cNvPr>
              <p:cNvSpPr/>
              <p:nvPr/>
            </p:nvSpPr>
            <p:spPr>
              <a:xfrm>
                <a:off x="6116650" y="4460609"/>
                <a:ext cx="1534992" cy="1431053"/>
              </a:xfrm>
              <a:custGeom>
                <a:avLst/>
                <a:gdLst>
                  <a:gd name="connsiteX0" fmla="*/ 1379981 w 1843675"/>
                  <a:gd name="connsiteY0" fmla="*/ 0 h 1718834"/>
                  <a:gd name="connsiteX1" fmla="*/ 1436826 w 1843675"/>
                  <a:gd name="connsiteY1" fmla="*/ 30854 h 1718834"/>
                  <a:gd name="connsiteX2" fmla="*/ 1843675 w 1843675"/>
                  <a:gd name="connsiteY2" fmla="*/ 796045 h 1718834"/>
                  <a:gd name="connsiteX3" fmla="*/ 920886 w 1843675"/>
                  <a:gd name="connsiteY3" fmla="*/ 1718834 h 1718834"/>
                  <a:gd name="connsiteX4" fmla="*/ 2862 w 1843675"/>
                  <a:gd name="connsiteY4" fmla="*/ 890395 h 1718834"/>
                  <a:gd name="connsiteX5" fmla="*/ 0 w 1843675"/>
                  <a:gd name="connsiteY5" fmla="*/ 833720 h 1718834"/>
                  <a:gd name="connsiteX6" fmla="*/ 2517 w 1843675"/>
                  <a:gd name="connsiteY6" fmla="*/ 834104 h 1718834"/>
                  <a:gd name="connsiteX7" fmla="*/ 139203 w 1843675"/>
                  <a:gd name="connsiteY7" fmla="*/ 841006 h 1718834"/>
                  <a:gd name="connsiteX8" fmla="*/ 1371011 w 1843675"/>
                  <a:gd name="connsiteY8" fmla="*/ 24509 h 171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3675" h="1718834">
                    <a:moveTo>
                      <a:pt x="1379981" y="0"/>
                    </a:moveTo>
                    <a:lnTo>
                      <a:pt x="1436826" y="30854"/>
                    </a:lnTo>
                    <a:cubicBezTo>
                      <a:pt x="1682290" y="196686"/>
                      <a:pt x="1843675" y="477519"/>
                      <a:pt x="1843675" y="796045"/>
                    </a:cubicBezTo>
                    <a:cubicBezTo>
                      <a:pt x="1843675" y="1305687"/>
                      <a:pt x="1430528" y="1718834"/>
                      <a:pt x="920886" y="1718834"/>
                    </a:cubicBezTo>
                    <a:cubicBezTo>
                      <a:pt x="443097" y="1718834"/>
                      <a:pt x="50118" y="1355717"/>
                      <a:pt x="2862" y="890395"/>
                    </a:cubicBezTo>
                    <a:lnTo>
                      <a:pt x="0" y="833720"/>
                    </a:lnTo>
                    <a:lnTo>
                      <a:pt x="2517" y="834104"/>
                    </a:lnTo>
                    <a:cubicBezTo>
                      <a:pt x="47458" y="838668"/>
                      <a:pt x="93058" y="841006"/>
                      <a:pt x="139203" y="841006"/>
                    </a:cubicBezTo>
                    <a:cubicBezTo>
                      <a:pt x="692951" y="841006"/>
                      <a:pt x="1168064" y="504330"/>
                      <a:pt x="1371011" y="24509"/>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2FA43EBF-AE6E-5AA9-B77C-E237E0926FA4}"/>
                  </a:ext>
                </a:extLst>
              </p:cNvPr>
              <p:cNvSpPr/>
              <p:nvPr/>
            </p:nvSpPr>
            <p:spPr>
              <a:xfrm>
                <a:off x="6310630" y="4550650"/>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03</a:t>
                </a:r>
              </a:p>
            </p:txBody>
          </p:sp>
          <p:sp>
            <p:nvSpPr>
              <p:cNvPr id="23" name="TextBox 22">
                <a:extLst>
                  <a:ext uri="{FF2B5EF4-FFF2-40B4-BE49-F238E27FC236}">
                    <a16:creationId xmlns:a16="http://schemas.microsoft.com/office/drawing/2014/main" id="{2C3801A9-6BDB-4B2C-B042-6F2EC17001C3}"/>
                  </a:ext>
                </a:extLst>
              </p:cNvPr>
              <p:cNvSpPr txBox="1"/>
              <p:nvPr/>
            </p:nvSpPr>
            <p:spPr>
              <a:xfrm>
                <a:off x="7345583" y="5104325"/>
                <a:ext cx="1932543"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الارتباط بالأهداف الاستراتيجية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0" name="Freeform: Shape 19">
              <a:extLst>
                <a:ext uri="{FF2B5EF4-FFF2-40B4-BE49-F238E27FC236}">
                  <a16:creationId xmlns:a16="http://schemas.microsoft.com/office/drawing/2014/main" id="{ACFC0F1A-DE0B-54C0-25FC-4A2B014C6D21}"/>
                </a:ext>
              </a:extLst>
            </p:cNvPr>
            <p:cNvSpPr/>
            <p:nvPr/>
          </p:nvSpPr>
          <p:spPr>
            <a:xfrm>
              <a:off x="6310630" y="4550650"/>
              <a:ext cx="864512" cy="601362"/>
            </a:xfrm>
            <a:custGeom>
              <a:avLst/>
              <a:gdLst>
                <a:gd name="connsiteX0" fmla="*/ 687897 w 1038363"/>
                <a:gd name="connsiteY0" fmla="*/ 0 h 722294"/>
                <a:gd name="connsiteX1" fmla="*/ 955658 w 1038363"/>
                <a:gd name="connsiteY1" fmla="*/ 54058 h 722294"/>
                <a:gd name="connsiteX2" fmla="*/ 1038363 w 1038363"/>
                <a:gd name="connsiteY2" fmla="*/ 98949 h 722294"/>
                <a:gd name="connsiteX3" fmla="*/ 1014763 w 1038363"/>
                <a:gd name="connsiteY3" fmla="*/ 137794 h 722294"/>
                <a:gd name="connsiteX4" fmla="*/ 42901 w 1038363"/>
                <a:gd name="connsiteY4" fmla="*/ 720303 h 722294"/>
                <a:gd name="connsiteX5" fmla="*/ 3468 w 1038363"/>
                <a:gd name="connsiteY5" fmla="*/ 722294 h 722294"/>
                <a:gd name="connsiteX6" fmla="*/ 0 w 1038363"/>
                <a:gd name="connsiteY6" fmla="*/ 687897 h 722294"/>
                <a:gd name="connsiteX7" fmla="*/ 687897 w 1038363"/>
                <a:gd name="connsiteY7" fmla="*/ 0 h 72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8363" h="722294">
                  <a:moveTo>
                    <a:pt x="687897" y="0"/>
                  </a:moveTo>
                  <a:cubicBezTo>
                    <a:pt x="782876" y="0"/>
                    <a:pt x="873359" y="19249"/>
                    <a:pt x="955658" y="54058"/>
                  </a:cubicBezTo>
                  <a:lnTo>
                    <a:pt x="1038363" y="98949"/>
                  </a:lnTo>
                  <a:lnTo>
                    <a:pt x="1014763" y="137794"/>
                  </a:lnTo>
                  <a:cubicBezTo>
                    <a:pt x="798544" y="457842"/>
                    <a:pt x="447374" y="679227"/>
                    <a:pt x="42901" y="720303"/>
                  </a:cubicBezTo>
                  <a:lnTo>
                    <a:pt x="3468" y="722294"/>
                  </a:lnTo>
                  <a:lnTo>
                    <a:pt x="0" y="687897"/>
                  </a:lnTo>
                  <a:cubicBezTo>
                    <a:pt x="0" y="307982"/>
                    <a:pt x="307982" y="0"/>
                    <a:pt x="687897" y="0"/>
                  </a:cubicBez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6F7C88C7-824D-2B6F-BD5D-A94BC256BA10}"/>
              </a:ext>
            </a:extLst>
          </p:cNvPr>
          <p:cNvGrpSpPr/>
          <p:nvPr/>
        </p:nvGrpSpPr>
        <p:grpSpPr>
          <a:xfrm>
            <a:off x="6164598" y="2226274"/>
            <a:ext cx="3395215" cy="1431053"/>
            <a:chOff x="6116650" y="2203880"/>
            <a:chExt cx="3395215" cy="1431053"/>
          </a:xfrm>
        </p:grpSpPr>
        <p:sp>
          <p:nvSpPr>
            <p:cNvPr id="25" name="Freeform: Shape 24">
              <a:extLst>
                <a:ext uri="{FF2B5EF4-FFF2-40B4-BE49-F238E27FC236}">
                  <a16:creationId xmlns:a16="http://schemas.microsoft.com/office/drawing/2014/main" id="{40C911E7-C0B3-F340-223D-14C7063DCA46}"/>
                </a:ext>
              </a:extLst>
            </p:cNvPr>
            <p:cNvSpPr/>
            <p:nvPr/>
          </p:nvSpPr>
          <p:spPr>
            <a:xfrm>
              <a:off x="6116650" y="2203880"/>
              <a:ext cx="1534992" cy="1431053"/>
            </a:xfrm>
            <a:custGeom>
              <a:avLst/>
              <a:gdLst>
                <a:gd name="connsiteX0" fmla="*/ 920886 w 1843675"/>
                <a:gd name="connsiteY0" fmla="*/ 0 h 1718835"/>
                <a:gd name="connsiteX1" fmla="*/ 1843675 w 1843675"/>
                <a:gd name="connsiteY1" fmla="*/ 922789 h 1718835"/>
                <a:gd name="connsiteX2" fmla="*/ 1436826 w 1843675"/>
                <a:gd name="connsiteY2" fmla="*/ 1687980 h 1718835"/>
                <a:gd name="connsiteX3" fmla="*/ 1379981 w 1843675"/>
                <a:gd name="connsiteY3" fmla="*/ 1718835 h 1718835"/>
                <a:gd name="connsiteX4" fmla="*/ 1371011 w 1843675"/>
                <a:gd name="connsiteY4" fmla="*/ 1694327 h 1718835"/>
                <a:gd name="connsiteX5" fmla="*/ 139203 w 1843675"/>
                <a:gd name="connsiteY5" fmla="*/ 877830 h 1718835"/>
                <a:gd name="connsiteX6" fmla="*/ 2517 w 1843675"/>
                <a:gd name="connsiteY6" fmla="*/ 884732 h 1718835"/>
                <a:gd name="connsiteX7" fmla="*/ 0 w 1843675"/>
                <a:gd name="connsiteY7" fmla="*/ 885116 h 1718835"/>
                <a:gd name="connsiteX8" fmla="*/ 2862 w 1843675"/>
                <a:gd name="connsiteY8" fmla="*/ 828439 h 1718835"/>
                <a:gd name="connsiteX9" fmla="*/ 920886 w 1843675"/>
                <a:gd name="connsiteY9" fmla="*/ 0 h 171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3675" h="1718835">
                  <a:moveTo>
                    <a:pt x="920886" y="0"/>
                  </a:moveTo>
                  <a:cubicBezTo>
                    <a:pt x="1430528" y="0"/>
                    <a:pt x="1843675" y="413147"/>
                    <a:pt x="1843675" y="922789"/>
                  </a:cubicBezTo>
                  <a:cubicBezTo>
                    <a:pt x="1843675" y="1241315"/>
                    <a:pt x="1682290" y="1522148"/>
                    <a:pt x="1436826" y="1687980"/>
                  </a:cubicBezTo>
                  <a:lnTo>
                    <a:pt x="1379981" y="1718835"/>
                  </a:lnTo>
                  <a:lnTo>
                    <a:pt x="1371011" y="1694327"/>
                  </a:lnTo>
                  <a:cubicBezTo>
                    <a:pt x="1168064" y="1214506"/>
                    <a:pt x="692951" y="877830"/>
                    <a:pt x="139203" y="877830"/>
                  </a:cubicBezTo>
                  <a:cubicBezTo>
                    <a:pt x="93058" y="877830"/>
                    <a:pt x="47458" y="880168"/>
                    <a:pt x="2517" y="884732"/>
                  </a:cubicBezTo>
                  <a:lnTo>
                    <a:pt x="0" y="885116"/>
                  </a:lnTo>
                  <a:lnTo>
                    <a:pt x="2862" y="828439"/>
                  </a:lnTo>
                  <a:cubicBezTo>
                    <a:pt x="50118" y="363118"/>
                    <a:pt x="443097" y="0"/>
                    <a:pt x="920886" y="0"/>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79A6F7B6-A61A-81A0-9EFE-E0B756310094}"/>
                </a:ext>
              </a:extLst>
            </p:cNvPr>
            <p:cNvSpPr/>
            <p:nvPr/>
          </p:nvSpPr>
          <p:spPr>
            <a:xfrm>
              <a:off x="6310630" y="2399443"/>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4800" b="1" dirty="0">
                  <a:solidFill>
                    <a:srgbClr val="116569"/>
                  </a:solidFill>
                  <a:latin typeface="Adobe Arabic" panose="02040503050201020203" pitchFamily="18" charset="-78"/>
                  <a:cs typeface="Adobe Arabic" panose="02040503050201020203" pitchFamily="18" charset="-78"/>
                </a:rPr>
                <a:t>01</a:t>
              </a:r>
            </a:p>
          </p:txBody>
        </p:sp>
        <p:sp>
          <p:nvSpPr>
            <p:cNvPr id="27" name="TextBox 26">
              <a:extLst>
                <a:ext uri="{FF2B5EF4-FFF2-40B4-BE49-F238E27FC236}">
                  <a16:creationId xmlns:a16="http://schemas.microsoft.com/office/drawing/2014/main" id="{502F1C4F-56C3-DE44-B76E-ADC987D03A96}"/>
                </a:ext>
              </a:extLst>
            </p:cNvPr>
            <p:cNvSpPr txBox="1"/>
            <p:nvPr/>
          </p:nvSpPr>
          <p:spPr>
            <a:xfrm>
              <a:off x="7668190" y="2241766"/>
              <a:ext cx="1843675"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الوضوح والبساطة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06A47328-E4FC-E6ED-0901-1886BB1A2AC2}"/>
              </a:ext>
            </a:extLst>
          </p:cNvPr>
          <p:cNvGrpSpPr/>
          <p:nvPr/>
        </p:nvGrpSpPr>
        <p:grpSpPr>
          <a:xfrm>
            <a:off x="6933811" y="3301877"/>
            <a:ext cx="2952902" cy="1536576"/>
            <a:chOff x="6885863" y="3279483"/>
            <a:chExt cx="2952902" cy="1536576"/>
          </a:xfrm>
        </p:grpSpPr>
        <p:sp>
          <p:nvSpPr>
            <p:cNvPr id="29" name="Freeform: Shape 28">
              <a:extLst>
                <a:ext uri="{FF2B5EF4-FFF2-40B4-BE49-F238E27FC236}">
                  <a16:creationId xmlns:a16="http://schemas.microsoft.com/office/drawing/2014/main" id="{F3C010FC-A5DB-BD10-6624-E52495EE9BF5}"/>
                </a:ext>
              </a:extLst>
            </p:cNvPr>
            <p:cNvSpPr/>
            <p:nvPr/>
          </p:nvSpPr>
          <p:spPr>
            <a:xfrm>
              <a:off x="7109504" y="3279483"/>
              <a:ext cx="1117372" cy="1536576"/>
            </a:xfrm>
            <a:custGeom>
              <a:avLst/>
              <a:gdLst>
                <a:gd name="connsiteX0" fmla="*/ 419284 w 1342073"/>
                <a:gd name="connsiteY0" fmla="*/ 0 h 1845578"/>
                <a:gd name="connsiteX1" fmla="*/ 1342073 w 1342073"/>
                <a:gd name="connsiteY1" fmla="*/ 922789 h 1845578"/>
                <a:gd name="connsiteX2" fmla="*/ 419284 w 1342073"/>
                <a:gd name="connsiteY2" fmla="*/ 1845578 h 1845578"/>
                <a:gd name="connsiteX3" fmla="*/ 60093 w 1342073"/>
                <a:gd name="connsiteY3" fmla="*/ 1773061 h 1845578"/>
                <a:gd name="connsiteX4" fmla="*/ 1 w 1342073"/>
                <a:gd name="connsiteY4" fmla="*/ 1744113 h 1845578"/>
                <a:gd name="connsiteX5" fmla="*/ 55239 w 1342073"/>
                <a:gd name="connsiteY5" fmla="*/ 1670244 h 1845578"/>
                <a:gd name="connsiteX6" fmla="*/ 283554 w 1342073"/>
                <a:gd name="connsiteY6" fmla="*/ 922790 h 1845578"/>
                <a:gd name="connsiteX7" fmla="*/ 55239 w 1342073"/>
                <a:gd name="connsiteY7" fmla="*/ 175336 h 1845578"/>
                <a:gd name="connsiteX8" fmla="*/ 0 w 1342073"/>
                <a:gd name="connsiteY8" fmla="*/ 101466 h 1845578"/>
                <a:gd name="connsiteX9" fmla="*/ 60093 w 1342073"/>
                <a:gd name="connsiteY9" fmla="*/ 72518 h 1845578"/>
                <a:gd name="connsiteX10" fmla="*/ 419284 w 1342073"/>
                <a:gd name="connsiteY10" fmla="*/ 0 h 184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2073" h="1845578">
                  <a:moveTo>
                    <a:pt x="419284" y="0"/>
                  </a:moveTo>
                  <a:cubicBezTo>
                    <a:pt x="928926" y="0"/>
                    <a:pt x="1342073" y="413147"/>
                    <a:pt x="1342073" y="922789"/>
                  </a:cubicBezTo>
                  <a:cubicBezTo>
                    <a:pt x="1342073" y="1432431"/>
                    <a:pt x="928926" y="1845578"/>
                    <a:pt x="419284" y="1845578"/>
                  </a:cubicBezTo>
                  <a:cubicBezTo>
                    <a:pt x="291874" y="1845578"/>
                    <a:pt x="170494" y="1819757"/>
                    <a:pt x="60093" y="1773061"/>
                  </a:cubicBezTo>
                  <a:lnTo>
                    <a:pt x="1" y="1744113"/>
                  </a:lnTo>
                  <a:lnTo>
                    <a:pt x="55239" y="1670244"/>
                  </a:lnTo>
                  <a:cubicBezTo>
                    <a:pt x="199385" y="1456879"/>
                    <a:pt x="283554" y="1199664"/>
                    <a:pt x="283554" y="922790"/>
                  </a:cubicBezTo>
                  <a:cubicBezTo>
                    <a:pt x="283554" y="645916"/>
                    <a:pt x="199385" y="388701"/>
                    <a:pt x="55239" y="175336"/>
                  </a:cubicBezTo>
                  <a:lnTo>
                    <a:pt x="0" y="101466"/>
                  </a:lnTo>
                  <a:lnTo>
                    <a:pt x="60093" y="72518"/>
                  </a:lnTo>
                  <a:cubicBezTo>
                    <a:pt x="170494" y="25822"/>
                    <a:pt x="291874" y="0"/>
                    <a:pt x="419284" y="0"/>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09F017A5-DBE5-40A9-54D8-79921AC07622}"/>
                </a:ext>
              </a:extLst>
            </p:cNvPr>
            <p:cNvSpPr/>
            <p:nvPr/>
          </p:nvSpPr>
          <p:spPr>
            <a:xfrm>
              <a:off x="6885863" y="3475047"/>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02</a:t>
              </a:r>
            </a:p>
          </p:txBody>
        </p:sp>
        <p:sp>
          <p:nvSpPr>
            <p:cNvPr id="31" name="Freeform: Shape 30">
              <a:extLst>
                <a:ext uri="{FF2B5EF4-FFF2-40B4-BE49-F238E27FC236}">
                  <a16:creationId xmlns:a16="http://schemas.microsoft.com/office/drawing/2014/main" id="{090CB146-A3B9-8844-A02B-C43780EE4A68}"/>
                </a:ext>
              </a:extLst>
            </p:cNvPr>
            <p:cNvSpPr/>
            <p:nvPr/>
          </p:nvSpPr>
          <p:spPr>
            <a:xfrm>
              <a:off x="6885864" y="3528998"/>
              <a:ext cx="459719" cy="1035595"/>
            </a:xfrm>
            <a:custGeom>
              <a:avLst/>
              <a:gdLst>
                <a:gd name="connsiteX0" fmla="*/ 400346 w 552167"/>
                <a:gd name="connsiteY0" fmla="*/ 0 h 1243851"/>
                <a:gd name="connsiteX1" fmla="*/ 447109 w 552167"/>
                <a:gd name="connsiteY1" fmla="*/ 97077 h 1243851"/>
                <a:gd name="connsiteX2" fmla="*/ 552167 w 552167"/>
                <a:gd name="connsiteY2" fmla="*/ 617445 h 1243851"/>
                <a:gd name="connsiteX3" fmla="*/ 447109 w 552167"/>
                <a:gd name="connsiteY3" fmla="*/ 1137813 h 1243851"/>
                <a:gd name="connsiteX4" fmla="*/ 396029 w 552167"/>
                <a:gd name="connsiteY4" fmla="*/ 1243851 h 1243851"/>
                <a:gd name="connsiteX5" fmla="*/ 303287 w 552167"/>
                <a:gd name="connsiteY5" fmla="*/ 1193512 h 1243851"/>
                <a:gd name="connsiteX6" fmla="*/ 0 w 552167"/>
                <a:gd name="connsiteY6" fmla="*/ 623097 h 1243851"/>
                <a:gd name="connsiteX7" fmla="*/ 303287 w 552167"/>
                <a:gd name="connsiteY7" fmla="*/ 52682 h 1243851"/>
                <a:gd name="connsiteX8" fmla="*/ 400346 w 552167"/>
                <a:gd name="connsiteY8" fmla="*/ 0 h 124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167" h="1243851">
                  <a:moveTo>
                    <a:pt x="400346" y="0"/>
                  </a:moveTo>
                  <a:lnTo>
                    <a:pt x="447109" y="97077"/>
                  </a:lnTo>
                  <a:cubicBezTo>
                    <a:pt x="514759" y="257017"/>
                    <a:pt x="552167" y="432862"/>
                    <a:pt x="552167" y="617445"/>
                  </a:cubicBezTo>
                  <a:cubicBezTo>
                    <a:pt x="552167" y="802027"/>
                    <a:pt x="514759" y="977873"/>
                    <a:pt x="447109" y="1137813"/>
                  </a:cubicBezTo>
                  <a:lnTo>
                    <a:pt x="396029" y="1243851"/>
                  </a:lnTo>
                  <a:lnTo>
                    <a:pt x="303287" y="1193512"/>
                  </a:lnTo>
                  <a:cubicBezTo>
                    <a:pt x="120306" y="1069892"/>
                    <a:pt x="0" y="860544"/>
                    <a:pt x="0" y="623097"/>
                  </a:cubicBezTo>
                  <a:cubicBezTo>
                    <a:pt x="0" y="385650"/>
                    <a:pt x="120306" y="176302"/>
                    <a:pt x="303287" y="52682"/>
                  </a:cubicBezTo>
                  <a:lnTo>
                    <a:pt x="400346" y="0"/>
                  </a:ln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C401FB71-3E5C-AE6D-A9A0-9FEFBB920547}"/>
                </a:ext>
              </a:extLst>
            </p:cNvPr>
            <p:cNvSpPr txBox="1"/>
            <p:nvPr/>
          </p:nvSpPr>
          <p:spPr>
            <a:xfrm>
              <a:off x="8369081" y="3550502"/>
              <a:ext cx="1469684"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القابلية للقياس</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32">
            <a:extLst>
              <a:ext uri="{FF2B5EF4-FFF2-40B4-BE49-F238E27FC236}">
                <a16:creationId xmlns:a16="http://schemas.microsoft.com/office/drawing/2014/main" id="{9F0F5D4F-07F4-B850-1903-F183C9E52B9F}"/>
              </a:ext>
            </a:extLst>
          </p:cNvPr>
          <p:cNvGrpSpPr/>
          <p:nvPr/>
        </p:nvGrpSpPr>
        <p:grpSpPr>
          <a:xfrm>
            <a:off x="3233460" y="4500842"/>
            <a:ext cx="3201592" cy="1413214"/>
            <a:chOff x="3185512" y="4478448"/>
            <a:chExt cx="3201592" cy="1413214"/>
          </a:xfrm>
        </p:grpSpPr>
        <p:grpSp>
          <p:nvGrpSpPr>
            <p:cNvPr id="34" name="Group 33">
              <a:extLst>
                <a:ext uri="{FF2B5EF4-FFF2-40B4-BE49-F238E27FC236}">
                  <a16:creationId xmlns:a16="http://schemas.microsoft.com/office/drawing/2014/main" id="{AB304E30-1751-AF22-8CCC-9A8F434A792A}"/>
                </a:ext>
              </a:extLst>
            </p:cNvPr>
            <p:cNvGrpSpPr/>
            <p:nvPr/>
          </p:nvGrpSpPr>
          <p:grpSpPr>
            <a:xfrm>
              <a:off x="4852847" y="4478448"/>
              <a:ext cx="1534257" cy="1413214"/>
              <a:chOff x="4852847" y="4478448"/>
              <a:chExt cx="1534257" cy="1413214"/>
            </a:xfrm>
          </p:grpSpPr>
          <p:sp>
            <p:nvSpPr>
              <p:cNvPr id="36" name="Freeform: Shape 35">
                <a:extLst>
                  <a:ext uri="{FF2B5EF4-FFF2-40B4-BE49-F238E27FC236}">
                    <a16:creationId xmlns:a16="http://schemas.microsoft.com/office/drawing/2014/main" id="{19317612-74C3-F8C5-8EBC-A82DF84CA1F9}"/>
                  </a:ext>
                </a:extLst>
              </p:cNvPr>
              <p:cNvSpPr/>
              <p:nvPr/>
            </p:nvSpPr>
            <p:spPr>
              <a:xfrm>
                <a:off x="4852847" y="4478448"/>
                <a:ext cx="1534257" cy="1413214"/>
              </a:xfrm>
              <a:custGeom>
                <a:avLst/>
                <a:gdLst>
                  <a:gd name="connsiteX0" fmla="*/ 424218 w 1842793"/>
                  <a:gd name="connsiteY0" fmla="*/ 0 h 1697408"/>
                  <a:gd name="connsiteX1" fmla="*/ 425347 w 1842793"/>
                  <a:gd name="connsiteY1" fmla="*/ 3083 h 1697408"/>
                  <a:gd name="connsiteX2" fmla="*/ 758277 w 1842793"/>
                  <a:gd name="connsiteY2" fmla="*/ 472287 h 1697408"/>
                  <a:gd name="connsiteX3" fmla="*/ 898664 w 1842793"/>
                  <a:gd name="connsiteY3" fmla="*/ 582593 h 1697408"/>
                  <a:gd name="connsiteX4" fmla="*/ 887090 w 1842793"/>
                  <a:gd name="connsiteY4" fmla="*/ 604403 h 1697408"/>
                  <a:gd name="connsiteX5" fmla="*/ 896232 w 1842793"/>
                  <a:gd name="connsiteY5" fmla="*/ 611240 h 1697408"/>
                  <a:gd name="connsiteX6" fmla="*/ 1657154 w 1842793"/>
                  <a:gd name="connsiteY6" fmla="*/ 843669 h 1697408"/>
                  <a:gd name="connsiteX7" fmla="*/ 1779116 w 1842793"/>
                  <a:gd name="connsiteY7" fmla="*/ 838279 h 1697408"/>
                  <a:gd name="connsiteX8" fmla="*/ 1842793 w 1842793"/>
                  <a:gd name="connsiteY8" fmla="*/ 829785 h 1697408"/>
                  <a:gd name="connsiteX9" fmla="*/ 1840814 w 1842793"/>
                  <a:gd name="connsiteY9" fmla="*/ 868969 h 1697408"/>
                  <a:gd name="connsiteX10" fmla="*/ 922789 w 1842793"/>
                  <a:gd name="connsiteY10" fmla="*/ 1697408 h 1697408"/>
                  <a:gd name="connsiteX11" fmla="*/ 0 w 1842793"/>
                  <a:gd name="connsiteY11" fmla="*/ 774619 h 1697408"/>
                  <a:gd name="connsiteX12" fmla="*/ 406849 w 1842793"/>
                  <a:gd name="connsiteY12" fmla="*/ 9428 h 169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2793" h="1697408">
                    <a:moveTo>
                      <a:pt x="424218" y="0"/>
                    </a:moveTo>
                    <a:lnTo>
                      <a:pt x="425347" y="3083"/>
                    </a:lnTo>
                    <a:cubicBezTo>
                      <a:pt x="501452" y="183016"/>
                      <a:pt x="615831" y="342819"/>
                      <a:pt x="758277" y="472287"/>
                    </a:cubicBezTo>
                    <a:lnTo>
                      <a:pt x="898664" y="582593"/>
                    </a:lnTo>
                    <a:lnTo>
                      <a:pt x="887090" y="604403"/>
                    </a:lnTo>
                    <a:lnTo>
                      <a:pt x="896232" y="611240"/>
                    </a:lnTo>
                    <a:cubicBezTo>
                      <a:pt x="1113442" y="757984"/>
                      <a:pt x="1375292" y="843669"/>
                      <a:pt x="1657154" y="843669"/>
                    </a:cubicBezTo>
                    <a:cubicBezTo>
                      <a:pt x="1698259" y="843669"/>
                      <a:pt x="1738939" y="841847"/>
                      <a:pt x="1779116" y="838279"/>
                    </a:cubicBezTo>
                    <a:lnTo>
                      <a:pt x="1842793" y="829785"/>
                    </a:lnTo>
                    <a:lnTo>
                      <a:pt x="1840814" y="868969"/>
                    </a:lnTo>
                    <a:cubicBezTo>
                      <a:pt x="1793558" y="1334291"/>
                      <a:pt x="1400579" y="1697408"/>
                      <a:pt x="922789" y="1697408"/>
                    </a:cubicBezTo>
                    <a:cubicBezTo>
                      <a:pt x="413147" y="1697408"/>
                      <a:pt x="0" y="1284261"/>
                      <a:pt x="0" y="774619"/>
                    </a:cubicBezTo>
                    <a:cubicBezTo>
                      <a:pt x="0" y="456093"/>
                      <a:pt x="161386" y="175260"/>
                      <a:pt x="406849" y="9428"/>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B0779970-875A-B1BF-18A3-8039ACFEB217}"/>
                  </a:ext>
                </a:extLst>
              </p:cNvPr>
              <p:cNvSpPr/>
              <p:nvPr/>
            </p:nvSpPr>
            <p:spPr>
              <a:xfrm>
                <a:off x="5048411" y="4550650"/>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04</a:t>
                </a:r>
              </a:p>
            </p:txBody>
          </p:sp>
          <p:sp>
            <p:nvSpPr>
              <p:cNvPr id="38" name="Freeform: Shape 37">
                <a:extLst>
                  <a:ext uri="{FF2B5EF4-FFF2-40B4-BE49-F238E27FC236}">
                    <a16:creationId xmlns:a16="http://schemas.microsoft.com/office/drawing/2014/main" id="{F605008E-8E68-AD04-79FD-6B223E24C008}"/>
                  </a:ext>
                </a:extLst>
              </p:cNvPr>
              <p:cNvSpPr/>
              <p:nvPr/>
            </p:nvSpPr>
            <p:spPr>
              <a:xfrm>
                <a:off x="5299858" y="4550650"/>
                <a:ext cx="894001" cy="603341"/>
              </a:xfrm>
              <a:custGeom>
                <a:avLst/>
                <a:gdLst>
                  <a:gd name="connsiteX0" fmla="*/ 385885 w 1073782"/>
                  <a:gd name="connsiteY0" fmla="*/ 0 h 724672"/>
                  <a:gd name="connsiteX1" fmla="*/ 1073782 w 1073782"/>
                  <a:gd name="connsiteY1" fmla="*/ 687897 h 724672"/>
                  <a:gd name="connsiteX2" fmla="*/ 1070074 w 1073782"/>
                  <a:gd name="connsiteY2" fmla="*/ 724672 h 724672"/>
                  <a:gd name="connsiteX3" fmla="*/ 983563 w 1073782"/>
                  <a:gd name="connsiteY3" fmla="*/ 720303 h 724672"/>
                  <a:gd name="connsiteX4" fmla="*/ 11701 w 1073782"/>
                  <a:gd name="connsiteY4" fmla="*/ 137794 h 724672"/>
                  <a:gd name="connsiteX5" fmla="*/ 0 w 1073782"/>
                  <a:gd name="connsiteY5" fmla="*/ 118534 h 724672"/>
                  <a:gd name="connsiteX6" fmla="*/ 1275 w 1073782"/>
                  <a:gd name="connsiteY6" fmla="*/ 117482 h 724672"/>
                  <a:gd name="connsiteX7" fmla="*/ 385885 w 1073782"/>
                  <a:gd name="connsiteY7" fmla="*/ 0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3782" h="724672">
                    <a:moveTo>
                      <a:pt x="385885" y="0"/>
                    </a:moveTo>
                    <a:cubicBezTo>
                      <a:pt x="765800" y="0"/>
                      <a:pt x="1073782" y="307982"/>
                      <a:pt x="1073782" y="687897"/>
                    </a:cubicBezTo>
                    <a:lnTo>
                      <a:pt x="1070074" y="724672"/>
                    </a:lnTo>
                    <a:lnTo>
                      <a:pt x="983563" y="720303"/>
                    </a:lnTo>
                    <a:cubicBezTo>
                      <a:pt x="579090" y="679227"/>
                      <a:pt x="227920" y="457842"/>
                      <a:pt x="11701" y="137794"/>
                    </a:cubicBezTo>
                    <a:lnTo>
                      <a:pt x="0" y="118534"/>
                    </a:lnTo>
                    <a:lnTo>
                      <a:pt x="1275" y="117482"/>
                    </a:lnTo>
                    <a:cubicBezTo>
                      <a:pt x="111064" y="43310"/>
                      <a:pt x="243417" y="0"/>
                      <a:pt x="385885" y="0"/>
                    </a:cubicBez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sp>
          <p:nvSpPr>
            <p:cNvPr id="35" name="TextBox 34">
              <a:extLst>
                <a:ext uri="{FF2B5EF4-FFF2-40B4-BE49-F238E27FC236}">
                  <a16:creationId xmlns:a16="http://schemas.microsoft.com/office/drawing/2014/main" id="{804623D0-F543-0057-449C-4917E2821D52}"/>
                </a:ext>
              </a:extLst>
            </p:cNvPr>
            <p:cNvSpPr txBox="1"/>
            <p:nvPr/>
          </p:nvSpPr>
          <p:spPr>
            <a:xfrm>
              <a:off x="3185512" y="4935971"/>
              <a:ext cx="1608129"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الواقعية والقابلية للتحقيق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id="{73C771C4-7992-6521-BD27-3DA7A01282DD}"/>
              </a:ext>
            </a:extLst>
          </p:cNvPr>
          <p:cNvGrpSpPr/>
          <p:nvPr/>
        </p:nvGrpSpPr>
        <p:grpSpPr>
          <a:xfrm>
            <a:off x="2642486" y="3301877"/>
            <a:ext cx="2989712" cy="1536576"/>
            <a:chOff x="2594538" y="3279483"/>
            <a:chExt cx="2989712" cy="1536576"/>
          </a:xfrm>
        </p:grpSpPr>
        <p:sp>
          <p:nvSpPr>
            <p:cNvPr id="40" name="Freeform: Shape 39">
              <a:extLst>
                <a:ext uri="{FF2B5EF4-FFF2-40B4-BE49-F238E27FC236}">
                  <a16:creationId xmlns:a16="http://schemas.microsoft.com/office/drawing/2014/main" id="{D21896AE-8A6F-1A94-65F0-B7B7C9EFFCBA}"/>
                </a:ext>
              </a:extLst>
            </p:cNvPr>
            <p:cNvSpPr/>
            <p:nvPr/>
          </p:nvSpPr>
          <p:spPr>
            <a:xfrm>
              <a:off x="4238217" y="3279483"/>
              <a:ext cx="1117374" cy="1536576"/>
            </a:xfrm>
            <a:custGeom>
              <a:avLst/>
              <a:gdLst>
                <a:gd name="connsiteX0" fmla="*/ 922789 w 1342075"/>
                <a:gd name="connsiteY0" fmla="*/ 0 h 1845578"/>
                <a:gd name="connsiteX1" fmla="*/ 1281980 w 1342075"/>
                <a:gd name="connsiteY1" fmla="*/ 72518 h 1845578"/>
                <a:gd name="connsiteX2" fmla="*/ 1342075 w 1342075"/>
                <a:gd name="connsiteY2" fmla="*/ 101467 h 1845578"/>
                <a:gd name="connsiteX3" fmla="*/ 1286836 w 1342075"/>
                <a:gd name="connsiteY3" fmla="*/ 175336 h 1845578"/>
                <a:gd name="connsiteX4" fmla="*/ 1058520 w 1342075"/>
                <a:gd name="connsiteY4" fmla="*/ 922790 h 1845578"/>
                <a:gd name="connsiteX5" fmla="*/ 1286836 w 1342075"/>
                <a:gd name="connsiteY5" fmla="*/ 1670244 h 1845578"/>
                <a:gd name="connsiteX6" fmla="*/ 1342074 w 1342075"/>
                <a:gd name="connsiteY6" fmla="*/ 1744112 h 1845578"/>
                <a:gd name="connsiteX7" fmla="*/ 1281980 w 1342075"/>
                <a:gd name="connsiteY7" fmla="*/ 1773061 h 1845578"/>
                <a:gd name="connsiteX8" fmla="*/ 922789 w 1342075"/>
                <a:gd name="connsiteY8" fmla="*/ 1845578 h 1845578"/>
                <a:gd name="connsiteX9" fmla="*/ 0 w 1342075"/>
                <a:gd name="connsiteY9" fmla="*/ 922789 h 1845578"/>
                <a:gd name="connsiteX10" fmla="*/ 922789 w 1342075"/>
                <a:gd name="connsiteY10" fmla="*/ 0 h 184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2075" h="1845578">
                  <a:moveTo>
                    <a:pt x="922789" y="0"/>
                  </a:moveTo>
                  <a:cubicBezTo>
                    <a:pt x="1050200" y="0"/>
                    <a:pt x="1171579" y="25822"/>
                    <a:pt x="1281980" y="72518"/>
                  </a:cubicBezTo>
                  <a:lnTo>
                    <a:pt x="1342075" y="101467"/>
                  </a:lnTo>
                  <a:lnTo>
                    <a:pt x="1286836" y="175336"/>
                  </a:lnTo>
                  <a:cubicBezTo>
                    <a:pt x="1142689" y="388701"/>
                    <a:pt x="1058520" y="645916"/>
                    <a:pt x="1058520" y="922790"/>
                  </a:cubicBezTo>
                  <a:cubicBezTo>
                    <a:pt x="1058520" y="1199664"/>
                    <a:pt x="1142689" y="1456879"/>
                    <a:pt x="1286836" y="1670244"/>
                  </a:cubicBezTo>
                  <a:lnTo>
                    <a:pt x="1342074" y="1744112"/>
                  </a:lnTo>
                  <a:lnTo>
                    <a:pt x="1281980" y="1773061"/>
                  </a:lnTo>
                  <a:cubicBezTo>
                    <a:pt x="1171579" y="1819757"/>
                    <a:pt x="1050200" y="1845578"/>
                    <a:pt x="922789" y="1845578"/>
                  </a:cubicBezTo>
                  <a:cubicBezTo>
                    <a:pt x="413147" y="1845578"/>
                    <a:pt x="0" y="1432431"/>
                    <a:pt x="0" y="922789"/>
                  </a:cubicBezTo>
                  <a:cubicBezTo>
                    <a:pt x="0" y="413147"/>
                    <a:pt x="413147" y="0"/>
                    <a:pt x="922789" y="0"/>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a:extLst>
                <a:ext uri="{FF2B5EF4-FFF2-40B4-BE49-F238E27FC236}">
                  <a16:creationId xmlns:a16="http://schemas.microsoft.com/office/drawing/2014/main" id="{F0BCDD70-98E0-B8DE-AB86-F99F43948455}"/>
                </a:ext>
              </a:extLst>
            </p:cNvPr>
            <p:cNvSpPr/>
            <p:nvPr/>
          </p:nvSpPr>
          <p:spPr>
            <a:xfrm>
              <a:off x="4438802" y="3475047"/>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05</a:t>
              </a:r>
            </a:p>
          </p:txBody>
        </p:sp>
        <p:sp>
          <p:nvSpPr>
            <p:cNvPr id="42" name="Freeform: Shape 41">
              <a:extLst>
                <a:ext uri="{FF2B5EF4-FFF2-40B4-BE49-F238E27FC236}">
                  <a16:creationId xmlns:a16="http://schemas.microsoft.com/office/drawing/2014/main" id="{50C88FD9-F5BA-C322-A0B4-8B0CDE2A6B61}"/>
                </a:ext>
              </a:extLst>
            </p:cNvPr>
            <p:cNvSpPr/>
            <p:nvPr/>
          </p:nvSpPr>
          <p:spPr>
            <a:xfrm>
              <a:off x="5119511" y="3526838"/>
              <a:ext cx="464739" cy="1039916"/>
            </a:xfrm>
            <a:custGeom>
              <a:avLst/>
              <a:gdLst>
                <a:gd name="connsiteX0" fmla="*/ 153071 w 558197"/>
                <a:gd name="connsiteY0" fmla="*/ 0 h 1249041"/>
                <a:gd name="connsiteX1" fmla="*/ 254910 w 558197"/>
                <a:gd name="connsiteY1" fmla="*/ 55277 h 1249041"/>
                <a:gd name="connsiteX2" fmla="*/ 558197 w 558197"/>
                <a:gd name="connsiteY2" fmla="*/ 625692 h 1249041"/>
                <a:gd name="connsiteX3" fmla="*/ 254910 w 558197"/>
                <a:gd name="connsiteY3" fmla="*/ 1196107 h 1249041"/>
                <a:gd name="connsiteX4" fmla="*/ 157388 w 558197"/>
                <a:gd name="connsiteY4" fmla="*/ 1249041 h 1249041"/>
                <a:gd name="connsiteX5" fmla="*/ 105058 w 558197"/>
                <a:gd name="connsiteY5" fmla="*/ 1140408 h 1249041"/>
                <a:gd name="connsiteX6" fmla="*/ 0 w 558197"/>
                <a:gd name="connsiteY6" fmla="*/ 620040 h 1249041"/>
                <a:gd name="connsiteX7" fmla="*/ 105058 w 558197"/>
                <a:gd name="connsiteY7" fmla="*/ 99672 h 1249041"/>
                <a:gd name="connsiteX8" fmla="*/ 153071 w 558197"/>
                <a:gd name="connsiteY8" fmla="*/ 0 h 12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97" h="1249041">
                  <a:moveTo>
                    <a:pt x="153071" y="0"/>
                  </a:moveTo>
                  <a:lnTo>
                    <a:pt x="254910" y="55277"/>
                  </a:lnTo>
                  <a:cubicBezTo>
                    <a:pt x="437891" y="178897"/>
                    <a:pt x="558197" y="388245"/>
                    <a:pt x="558197" y="625692"/>
                  </a:cubicBezTo>
                  <a:cubicBezTo>
                    <a:pt x="558197" y="863139"/>
                    <a:pt x="437891" y="1072487"/>
                    <a:pt x="254910" y="1196107"/>
                  </a:cubicBezTo>
                  <a:lnTo>
                    <a:pt x="157388" y="1249041"/>
                  </a:lnTo>
                  <a:lnTo>
                    <a:pt x="105058" y="1140408"/>
                  </a:lnTo>
                  <a:cubicBezTo>
                    <a:pt x="37408" y="980468"/>
                    <a:pt x="0" y="804622"/>
                    <a:pt x="0" y="620040"/>
                  </a:cubicBezTo>
                  <a:cubicBezTo>
                    <a:pt x="0" y="435457"/>
                    <a:pt x="37408" y="259612"/>
                    <a:pt x="105058" y="99672"/>
                  </a:cubicBezTo>
                  <a:lnTo>
                    <a:pt x="153071" y="0"/>
                  </a:ln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F2AE5EFF-4CF3-36E2-EF63-E9F4CEC70386}"/>
                </a:ext>
              </a:extLst>
            </p:cNvPr>
            <p:cNvSpPr txBox="1"/>
            <p:nvPr/>
          </p:nvSpPr>
          <p:spPr>
            <a:xfrm>
              <a:off x="2594538" y="3683273"/>
              <a:ext cx="1608129"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الإطار الزمني المحدد</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C5F4D7DE-7028-2A2B-1D57-B59E59BE475D}"/>
              </a:ext>
            </a:extLst>
          </p:cNvPr>
          <p:cNvGrpSpPr/>
          <p:nvPr/>
        </p:nvGrpSpPr>
        <p:grpSpPr>
          <a:xfrm>
            <a:off x="3598455" y="2045566"/>
            <a:ext cx="2837638" cy="1584508"/>
            <a:chOff x="3550507" y="2023172"/>
            <a:chExt cx="2837638" cy="1584508"/>
          </a:xfrm>
        </p:grpSpPr>
        <p:sp>
          <p:nvSpPr>
            <p:cNvPr id="45" name="Freeform: Shape 44">
              <a:extLst>
                <a:ext uri="{FF2B5EF4-FFF2-40B4-BE49-F238E27FC236}">
                  <a16:creationId xmlns:a16="http://schemas.microsoft.com/office/drawing/2014/main" id="{2B68ACA8-7141-D53C-2CB4-14711B902D6F}"/>
                </a:ext>
              </a:extLst>
            </p:cNvPr>
            <p:cNvSpPr/>
            <p:nvPr/>
          </p:nvSpPr>
          <p:spPr>
            <a:xfrm>
              <a:off x="4852847" y="2203879"/>
              <a:ext cx="1535298" cy="1403801"/>
            </a:xfrm>
            <a:custGeom>
              <a:avLst/>
              <a:gdLst>
                <a:gd name="connsiteX0" fmla="*/ 922789 w 1844043"/>
                <a:gd name="connsiteY0" fmla="*/ 0 h 1686102"/>
                <a:gd name="connsiteX1" fmla="*/ 1840814 w 1844043"/>
                <a:gd name="connsiteY1" fmla="*/ 828439 h 1686102"/>
                <a:gd name="connsiteX2" fmla="*/ 1844043 w 1844043"/>
                <a:gd name="connsiteY2" fmla="*/ 892394 h 1686102"/>
                <a:gd name="connsiteX3" fmla="*/ 1793841 w 1844043"/>
                <a:gd name="connsiteY3" fmla="*/ 884732 h 1686102"/>
                <a:gd name="connsiteX4" fmla="*/ 1657154 w 1844043"/>
                <a:gd name="connsiteY4" fmla="*/ 877830 h 1686102"/>
                <a:gd name="connsiteX5" fmla="*/ 1077568 w 1844043"/>
                <a:gd name="connsiteY5" fmla="*/ 1009660 h 1686102"/>
                <a:gd name="connsiteX6" fmla="*/ 960463 w 1844043"/>
                <a:gd name="connsiteY6" fmla="*/ 1076969 h 1686102"/>
                <a:gd name="connsiteX7" fmla="*/ 944256 w 1844043"/>
                <a:gd name="connsiteY7" fmla="*/ 1056996 h 1686102"/>
                <a:gd name="connsiteX8" fmla="*/ 896232 w 1844043"/>
                <a:gd name="connsiteY8" fmla="*/ 1086171 h 1686102"/>
                <a:gd name="connsiteX9" fmla="*/ 460460 w 1844043"/>
                <a:gd name="connsiteY9" fmla="*/ 1565984 h 1686102"/>
                <a:gd name="connsiteX10" fmla="*/ 404399 w 1844043"/>
                <a:gd name="connsiteY10" fmla="*/ 1686102 h 1686102"/>
                <a:gd name="connsiteX11" fmla="*/ 318893 w 1844043"/>
                <a:gd name="connsiteY11" fmla="*/ 1620553 h 1686102"/>
                <a:gd name="connsiteX12" fmla="*/ 0 w 1844043"/>
                <a:gd name="connsiteY12" fmla="*/ 922789 h 1686102"/>
                <a:gd name="connsiteX13" fmla="*/ 922789 w 1844043"/>
                <a:gd name="connsiteY13" fmla="*/ 0 h 168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4043" h="1686102">
                  <a:moveTo>
                    <a:pt x="922789" y="0"/>
                  </a:moveTo>
                  <a:cubicBezTo>
                    <a:pt x="1400579" y="0"/>
                    <a:pt x="1793558" y="363118"/>
                    <a:pt x="1840814" y="828439"/>
                  </a:cubicBezTo>
                  <a:lnTo>
                    <a:pt x="1844043" y="892394"/>
                  </a:lnTo>
                  <a:lnTo>
                    <a:pt x="1793841" y="884732"/>
                  </a:lnTo>
                  <a:cubicBezTo>
                    <a:pt x="1748899" y="880168"/>
                    <a:pt x="1703300" y="877830"/>
                    <a:pt x="1657154" y="877830"/>
                  </a:cubicBezTo>
                  <a:cubicBezTo>
                    <a:pt x="1449499" y="877830"/>
                    <a:pt x="1252902" y="925175"/>
                    <a:pt x="1077568" y="1009660"/>
                  </a:cubicBezTo>
                  <a:lnTo>
                    <a:pt x="960463" y="1076969"/>
                  </a:lnTo>
                  <a:lnTo>
                    <a:pt x="944256" y="1056996"/>
                  </a:lnTo>
                  <a:lnTo>
                    <a:pt x="896232" y="1086171"/>
                  </a:lnTo>
                  <a:cubicBezTo>
                    <a:pt x="715224" y="1208458"/>
                    <a:pt x="565216" y="1373146"/>
                    <a:pt x="460460" y="1565984"/>
                  </a:cubicBezTo>
                  <a:lnTo>
                    <a:pt x="404399" y="1686102"/>
                  </a:lnTo>
                  <a:lnTo>
                    <a:pt x="318893" y="1620553"/>
                  </a:lnTo>
                  <a:cubicBezTo>
                    <a:pt x="123561" y="1451351"/>
                    <a:pt x="0" y="1201499"/>
                    <a:pt x="0" y="922789"/>
                  </a:cubicBezTo>
                  <a:cubicBezTo>
                    <a:pt x="0" y="413147"/>
                    <a:pt x="413147" y="0"/>
                    <a:pt x="922789" y="0"/>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0C5F89EE-D3D3-72F4-4A70-BE35B1504E1F}"/>
                </a:ext>
              </a:extLst>
            </p:cNvPr>
            <p:cNvSpPr/>
            <p:nvPr/>
          </p:nvSpPr>
          <p:spPr>
            <a:xfrm>
              <a:off x="5048411" y="2399443"/>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06</a:t>
              </a:r>
            </a:p>
          </p:txBody>
        </p:sp>
        <p:sp>
          <p:nvSpPr>
            <p:cNvPr id="47" name="Freeform: Shape 46">
              <a:extLst>
                <a:ext uri="{FF2B5EF4-FFF2-40B4-BE49-F238E27FC236}">
                  <a16:creationId xmlns:a16="http://schemas.microsoft.com/office/drawing/2014/main" id="{3D446A88-656B-7162-6819-919A56544338}"/>
                </a:ext>
              </a:extLst>
            </p:cNvPr>
            <p:cNvSpPr/>
            <p:nvPr/>
          </p:nvSpPr>
          <p:spPr>
            <a:xfrm>
              <a:off x="5296049" y="2932186"/>
              <a:ext cx="897810" cy="612704"/>
            </a:xfrm>
            <a:custGeom>
              <a:avLst/>
              <a:gdLst>
                <a:gd name="connsiteX0" fmla="*/ 1073516 w 1078357"/>
                <a:gd name="connsiteY0" fmla="*/ 0 h 735918"/>
                <a:gd name="connsiteX1" fmla="*/ 1078357 w 1078357"/>
                <a:gd name="connsiteY1" fmla="*/ 48021 h 735918"/>
                <a:gd name="connsiteX2" fmla="*/ 390460 w 1078357"/>
                <a:gd name="connsiteY2" fmla="*/ 735918 h 735918"/>
                <a:gd name="connsiteX3" fmla="*/ 5850 w 1078357"/>
                <a:gd name="connsiteY3" fmla="*/ 618436 h 735918"/>
                <a:gd name="connsiteX4" fmla="*/ 0 w 1078357"/>
                <a:gd name="connsiteY4" fmla="*/ 613610 h 735918"/>
                <a:gd name="connsiteX5" fmla="*/ 16276 w 1078357"/>
                <a:gd name="connsiteY5" fmla="*/ 586820 h 735918"/>
                <a:gd name="connsiteX6" fmla="*/ 988138 w 1078357"/>
                <a:gd name="connsiteY6" fmla="*/ 4311 h 735918"/>
                <a:gd name="connsiteX7" fmla="*/ 1073516 w 1078357"/>
                <a:gd name="connsiteY7" fmla="*/ 0 h 73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8357" h="735918">
                  <a:moveTo>
                    <a:pt x="1073516" y="0"/>
                  </a:moveTo>
                  <a:lnTo>
                    <a:pt x="1078357" y="48021"/>
                  </a:lnTo>
                  <a:cubicBezTo>
                    <a:pt x="1078357" y="427936"/>
                    <a:pt x="770375" y="735918"/>
                    <a:pt x="390460" y="735918"/>
                  </a:cubicBezTo>
                  <a:cubicBezTo>
                    <a:pt x="247992" y="735918"/>
                    <a:pt x="115639" y="692608"/>
                    <a:pt x="5850" y="618436"/>
                  </a:cubicBezTo>
                  <a:lnTo>
                    <a:pt x="0" y="613610"/>
                  </a:lnTo>
                  <a:lnTo>
                    <a:pt x="16276" y="586820"/>
                  </a:lnTo>
                  <a:cubicBezTo>
                    <a:pt x="232495" y="266772"/>
                    <a:pt x="583665" y="45387"/>
                    <a:pt x="988138" y="4311"/>
                  </a:cubicBezTo>
                  <a:lnTo>
                    <a:pt x="1073516" y="0"/>
                  </a:ln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9AD2A9BA-3198-C9B0-F719-3A5B04D9404A}"/>
                </a:ext>
              </a:extLst>
            </p:cNvPr>
            <p:cNvSpPr txBox="1"/>
            <p:nvPr/>
          </p:nvSpPr>
          <p:spPr>
            <a:xfrm>
              <a:off x="3550507" y="2023172"/>
              <a:ext cx="1335242"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المرونة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759880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مؤشرات الأداء الرئيسية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28AE5CD0-54D4-61A7-5E08-1E606E5E7B4C}"/>
              </a:ext>
            </a:extLst>
          </p:cNvPr>
          <p:cNvGrpSpPr/>
          <p:nvPr/>
        </p:nvGrpSpPr>
        <p:grpSpPr>
          <a:xfrm>
            <a:off x="5266467" y="1839497"/>
            <a:ext cx="1915886" cy="1447190"/>
            <a:chOff x="5138057" y="1820151"/>
            <a:chExt cx="1915886" cy="1447190"/>
          </a:xfrm>
        </p:grpSpPr>
        <p:grpSp>
          <p:nvGrpSpPr>
            <p:cNvPr id="17" name="Group 16">
              <a:extLst>
                <a:ext uri="{FF2B5EF4-FFF2-40B4-BE49-F238E27FC236}">
                  <a16:creationId xmlns:a16="http://schemas.microsoft.com/office/drawing/2014/main" id="{AA7CD6AA-21FD-5831-DDF1-7C6EF3556D17}"/>
                </a:ext>
              </a:extLst>
            </p:cNvPr>
            <p:cNvGrpSpPr/>
            <p:nvPr/>
          </p:nvGrpSpPr>
          <p:grpSpPr>
            <a:xfrm>
              <a:off x="5610801" y="2376072"/>
              <a:ext cx="963773" cy="891269"/>
              <a:chOff x="4187424" y="1973745"/>
              <a:chExt cx="1368152" cy="1265226"/>
            </a:xfrm>
            <a:solidFill>
              <a:srgbClr val="50A3A7"/>
            </a:solidFill>
          </p:grpSpPr>
          <p:sp>
            <p:nvSpPr>
              <p:cNvPr id="19" name="Rectangle 20">
                <a:extLst>
                  <a:ext uri="{FF2B5EF4-FFF2-40B4-BE49-F238E27FC236}">
                    <a16:creationId xmlns:a16="http://schemas.microsoft.com/office/drawing/2014/main" id="{4DCC633E-3809-65CF-47DB-522EF594AB4F}"/>
                  </a:ext>
                </a:extLst>
              </p:cNvPr>
              <p:cNvSpPr/>
              <p:nvPr/>
            </p:nvSpPr>
            <p:spPr>
              <a:xfrm>
                <a:off x="4187424" y="2517769"/>
                <a:ext cx="1368152" cy="720080"/>
              </a:xfrm>
              <a:prstGeom prst="rect">
                <a:avLst/>
              </a:prstGeom>
              <a:solidFill>
                <a:srgbClr val="6CB4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0" name="Round Same Side Corner Rectangle 2">
                <a:extLst>
                  <a:ext uri="{FF2B5EF4-FFF2-40B4-BE49-F238E27FC236}">
                    <a16:creationId xmlns:a16="http://schemas.microsoft.com/office/drawing/2014/main" id="{E98533B3-16F2-0DCF-4E82-6C1007210C73}"/>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3D8E92"/>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18" name="TextBox 17">
              <a:extLst>
                <a:ext uri="{FF2B5EF4-FFF2-40B4-BE49-F238E27FC236}">
                  <a16:creationId xmlns:a16="http://schemas.microsoft.com/office/drawing/2014/main" id="{409C268E-1023-80F2-E1D1-16D02133B922}"/>
                </a:ext>
              </a:extLst>
            </p:cNvPr>
            <p:cNvSpPr txBox="1"/>
            <p:nvPr/>
          </p:nvSpPr>
          <p:spPr>
            <a:xfrm>
              <a:off x="5138057" y="1820151"/>
              <a:ext cx="1915886"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الأداء المالية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3E23FD0C-B1EF-B9B9-23A0-F7E49FF32A22}"/>
              </a:ext>
            </a:extLst>
          </p:cNvPr>
          <p:cNvGrpSpPr/>
          <p:nvPr/>
        </p:nvGrpSpPr>
        <p:grpSpPr>
          <a:xfrm>
            <a:off x="6880276" y="2662052"/>
            <a:ext cx="2368188" cy="1297914"/>
            <a:chOff x="6751866" y="2642706"/>
            <a:chExt cx="2368188" cy="1297914"/>
          </a:xfrm>
        </p:grpSpPr>
        <p:grpSp>
          <p:nvGrpSpPr>
            <p:cNvPr id="22" name="Group 5">
              <a:extLst>
                <a:ext uri="{FF2B5EF4-FFF2-40B4-BE49-F238E27FC236}">
                  <a16:creationId xmlns:a16="http://schemas.microsoft.com/office/drawing/2014/main" id="{8DCFA89F-96A1-C6A5-62C5-6A71AC922F2F}"/>
                </a:ext>
              </a:extLst>
            </p:cNvPr>
            <p:cNvGrpSpPr/>
            <p:nvPr/>
          </p:nvGrpSpPr>
          <p:grpSpPr>
            <a:xfrm rot="3600000">
              <a:off x="6715614" y="3013099"/>
              <a:ext cx="963773" cy="891269"/>
              <a:chOff x="4187424" y="1973745"/>
              <a:chExt cx="1368152" cy="1265226"/>
            </a:xfrm>
            <a:solidFill>
              <a:srgbClr val="FFC000"/>
            </a:solidFill>
          </p:grpSpPr>
          <p:sp>
            <p:nvSpPr>
              <p:cNvPr id="24" name="Rectangle 18">
                <a:extLst>
                  <a:ext uri="{FF2B5EF4-FFF2-40B4-BE49-F238E27FC236}">
                    <a16:creationId xmlns:a16="http://schemas.microsoft.com/office/drawing/2014/main" id="{9F61BFAE-28A6-AF0F-A1B9-8A19CEB3282B}"/>
                  </a:ext>
                </a:extLst>
              </p:cNvPr>
              <p:cNvSpPr/>
              <p:nvPr/>
            </p:nvSpPr>
            <p:spPr>
              <a:xfrm>
                <a:off x="4187424" y="2517769"/>
                <a:ext cx="1368152" cy="720080"/>
              </a:xfrm>
              <a:prstGeom prst="rect">
                <a:avLst/>
              </a:prstGeom>
              <a:solidFill>
                <a:srgbClr val="FFD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25" name="Round Same Side Corner Rectangle 2">
                <a:extLst>
                  <a:ext uri="{FF2B5EF4-FFF2-40B4-BE49-F238E27FC236}">
                    <a16:creationId xmlns:a16="http://schemas.microsoft.com/office/drawing/2014/main" id="{BFBDE064-2A23-754C-DFA1-884A7A409B66}"/>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FFCC66"/>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23" name="TextBox 22">
              <a:extLst>
                <a:ext uri="{FF2B5EF4-FFF2-40B4-BE49-F238E27FC236}">
                  <a16:creationId xmlns:a16="http://schemas.microsoft.com/office/drawing/2014/main" id="{81B1E0EE-33F1-FAC2-2A7C-B623985AF884}"/>
                </a:ext>
              </a:extLst>
            </p:cNvPr>
            <p:cNvSpPr txBox="1"/>
            <p:nvPr/>
          </p:nvSpPr>
          <p:spPr>
            <a:xfrm>
              <a:off x="7476311" y="2642706"/>
              <a:ext cx="1643743"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أداء العملاء</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1A5D1B4C-9B98-F885-29D0-3F85E643EAD7}"/>
              </a:ext>
            </a:extLst>
          </p:cNvPr>
          <p:cNvGrpSpPr/>
          <p:nvPr/>
        </p:nvGrpSpPr>
        <p:grpSpPr>
          <a:xfrm>
            <a:off x="5288510" y="4944838"/>
            <a:ext cx="1950244" cy="1491063"/>
            <a:chOff x="5160100" y="4925492"/>
            <a:chExt cx="1950244" cy="1491063"/>
          </a:xfrm>
        </p:grpSpPr>
        <p:grpSp>
          <p:nvGrpSpPr>
            <p:cNvPr id="27" name="Group 7">
              <a:extLst>
                <a:ext uri="{FF2B5EF4-FFF2-40B4-BE49-F238E27FC236}">
                  <a16:creationId xmlns:a16="http://schemas.microsoft.com/office/drawing/2014/main" id="{E0445070-AA35-F56F-A672-DA810F3CA013}"/>
                </a:ext>
              </a:extLst>
            </p:cNvPr>
            <p:cNvGrpSpPr/>
            <p:nvPr/>
          </p:nvGrpSpPr>
          <p:grpSpPr>
            <a:xfrm rot="10800000">
              <a:off x="5610801" y="4925492"/>
              <a:ext cx="963773" cy="891269"/>
              <a:chOff x="4187424" y="1973745"/>
              <a:chExt cx="1368152" cy="1265226"/>
            </a:xfrm>
          </p:grpSpPr>
          <p:sp>
            <p:nvSpPr>
              <p:cNvPr id="29" name="Rectangle 28">
                <a:extLst>
                  <a:ext uri="{FF2B5EF4-FFF2-40B4-BE49-F238E27FC236}">
                    <a16:creationId xmlns:a16="http://schemas.microsoft.com/office/drawing/2014/main" id="{B0AE9480-6ED3-B3A2-F5DC-A41913D82A02}"/>
                  </a:ext>
                </a:extLst>
              </p:cNvPr>
              <p:cNvSpPr/>
              <p:nvPr/>
            </p:nvSpPr>
            <p:spPr>
              <a:xfrm>
                <a:off x="4187424" y="2517769"/>
                <a:ext cx="1368152" cy="720080"/>
              </a:xfrm>
              <a:prstGeom prst="rect">
                <a:avLst/>
              </a:prstGeom>
              <a:solidFill>
                <a:srgbClr val="6CB4B8">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0" name="Round Same Side Corner Rectangle 2">
                <a:extLst>
                  <a:ext uri="{FF2B5EF4-FFF2-40B4-BE49-F238E27FC236}">
                    <a16:creationId xmlns:a16="http://schemas.microsoft.com/office/drawing/2014/main" id="{49D539BA-D6F0-F146-BAE9-C7EA87967AD2}"/>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3D8E92"/>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28" name="TextBox 27">
              <a:extLst>
                <a:ext uri="{FF2B5EF4-FFF2-40B4-BE49-F238E27FC236}">
                  <a16:creationId xmlns:a16="http://schemas.microsoft.com/office/drawing/2014/main" id="{ED3FA8A2-7342-5CEE-A7D0-4CF45F36C30A}"/>
                </a:ext>
              </a:extLst>
            </p:cNvPr>
            <p:cNvSpPr txBox="1"/>
            <p:nvPr/>
          </p:nvSpPr>
          <p:spPr>
            <a:xfrm>
              <a:off x="5160100" y="5943349"/>
              <a:ext cx="1950244"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أداء الموارد البشرية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D6B0CAFD-9CC6-2877-1DB4-0BF3CCB562E6}"/>
              </a:ext>
            </a:extLst>
          </p:cNvPr>
          <p:cNvGrpSpPr/>
          <p:nvPr/>
        </p:nvGrpSpPr>
        <p:grpSpPr>
          <a:xfrm>
            <a:off x="6880276" y="4281489"/>
            <a:ext cx="2368188" cy="1309836"/>
            <a:chOff x="6751866" y="4262143"/>
            <a:chExt cx="2368188" cy="1309836"/>
          </a:xfrm>
        </p:grpSpPr>
        <p:grpSp>
          <p:nvGrpSpPr>
            <p:cNvPr id="32" name="Group 6">
              <a:extLst>
                <a:ext uri="{FF2B5EF4-FFF2-40B4-BE49-F238E27FC236}">
                  <a16:creationId xmlns:a16="http://schemas.microsoft.com/office/drawing/2014/main" id="{6B71316C-EA34-3833-0AE8-8E6E6403BDE0}"/>
                </a:ext>
              </a:extLst>
            </p:cNvPr>
            <p:cNvGrpSpPr/>
            <p:nvPr/>
          </p:nvGrpSpPr>
          <p:grpSpPr>
            <a:xfrm rot="7200000">
              <a:off x="6715614" y="4298395"/>
              <a:ext cx="963773" cy="891269"/>
              <a:chOff x="4187424" y="1973748"/>
              <a:chExt cx="1368152" cy="1265226"/>
            </a:xfrm>
            <a:solidFill>
              <a:srgbClr val="D2D2D2"/>
            </a:solidFill>
          </p:grpSpPr>
          <p:sp>
            <p:nvSpPr>
              <p:cNvPr id="34" name="Rectangle 16">
                <a:extLst>
                  <a:ext uri="{FF2B5EF4-FFF2-40B4-BE49-F238E27FC236}">
                    <a16:creationId xmlns:a16="http://schemas.microsoft.com/office/drawing/2014/main" id="{4AD8150F-BC79-88BE-E4FE-4491E336887C}"/>
                  </a:ext>
                </a:extLst>
              </p:cNvPr>
              <p:cNvSpPr/>
              <p:nvPr/>
            </p:nvSpPr>
            <p:spPr>
              <a:xfrm>
                <a:off x="4187424" y="2517769"/>
                <a:ext cx="1368152" cy="72008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5" name="Round Same Side Corner Rectangle 2">
                <a:extLst>
                  <a:ext uri="{FF2B5EF4-FFF2-40B4-BE49-F238E27FC236}">
                    <a16:creationId xmlns:a16="http://schemas.microsoft.com/office/drawing/2014/main" id="{23244B4A-D2B1-29C5-4F35-CEB966BCB86E}"/>
                  </a:ext>
                </a:extLst>
              </p:cNvPr>
              <p:cNvSpPr/>
              <p:nvPr/>
            </p:nvSpPr>
            <p:spPr>
              <a:xfrm rot="13500000">
                <a:off x="4238887" y="1973748"/>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A5A5A5"/>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33" name="TextBox 32">
              <a:extLst>
                <a:ext uri="{FF2B5EF4-FFF2-40B4-BE49-F238E27FC236}">
                  <a16:creationId xmlns:a16="http://schemas.microsoft.com/office/drawing/2014/main" id="{1B6241B8-A115-DAC8-55D3-3AC7CB881D05}"/>
                </a:ext>
              </a:extLst>
            </p:cNvPr>
            <p:cNvSpPr txBox="1"/>
            <p:nvPr/>
          </p:nvSpPr>
          <p:spPr>
            <a:xfrm>
              <a:off x="7241008" y="5098773"/>
              <a:ext cx="1879046"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الأداء التشغيلية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59F90D38-42E2-7A40-924E-2985292A2EF2}"/>
              </a:ext>
            </a:extLst>
          </p:cNvPr>
          <p:cNvGrpSpPr/>
          <p:nvPr/>
        </p:nvGrpSpPr>
        <p:grpSpPr>
          <a:xfrm>
            <a:off x="3317223" y="4281492"/>
            <a:ext cx="2251321" cy="1426972"/>
            <a:chOff x="3188813" y="4262146"/>
            <a:chExt cx="2251321" cy="1426972"/>
          </a:xfrm>
        </p:grpSpPr>
        <p:grpSp>
          <p:nvGrpSpPr>
            <p:cNvPr id="37" name="Group 8">
              <a:extLst>
                <a:ext uri="{FF2B5EF4-FFF2-40B4-BE49-F238E27FC236}">
                  <a16:creationId xmlns:a16="http://schemas.microsoft.com/office/drawing/2014/main" id="{8377BC33-9965-E870-D44B-2A6EF6AE8A89}"/>
                </a:ext>
              </a:extLst>
            </p:cNvPr>
            <p:cNvGrpSpPr/>
            <p:nvPr/>
          </p:nvGrpSpPr>
          <p:grpSpPr>
            <a:xfrm rot="14400000">
              <a:off x="4512613" y="4298398"/>
              <a:ext cx="963773" cy="891269"/>
              <a:chOff x="4187424" y="1973745"/>
              <a:chExt cx="1368152" cy="1265226"/>
            </a:xfrm>
          </p:grpSpPr>
          <p:sp>
            <p:nvSpPr>
              <p:cNvPr id="39" name="Rectangle 12">
                <a:extLst>
                  <a:ext uri="{FF2B5EF4-FFF2-40B4-BE49-F238E27FC236}">
                    <a16:creationId xmlns:a16="http://schemas.microsoft.com/office/drawing/2014/main" id="{4315D23E-3049-BF89-B6EB-628801A345C6}"/>
                  </a:ext>
                </a:extLst>
              </p:cNvPr>
              <p:cNvSpPr/>
              <p:nvPr/>
            </p:nvSpPr>
            <p:spPr>
              <a:xfrm>
                <a:off x="4187424" y="2517769"/>
                <a:ext cx="1368152" cy="720080"/>
              </a:xfrm>
              <a:prstGeom prst="rect">
                <a:avLst/>
              </a:prstGeom>
              <a:solidFill>
                <a:srgbClr val="FFC00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40" name="Round Same Side Corner Rectangle 2">
                <a:extLst>
                  <a:ext uri="{FF2B5EF4-FFF2-40B4-BE49-F238E27FC236}">
                    <a16:creationId xmlns:a16="http://schemas.microsoft.com/office/drawing/2014/main" id="{3A71D020-9BD8-38A4-869F-1E9D9596E881}"/>
                  </a:ext>
                </a:extLst>
              </p:cNvPr>
              <p:cNvSpPr/>
              <p:nvPr/>
            </p:nvSpPr>
            <p:spPr>
              <a:xfrm rot="13500000">
                <a:off x="4238891"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FFCC66"/>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38" name="TextBox 37">
              <a:extLst>
                <a:ext uri="{FF2B5EF4-FFF2-40B4-BE49-F238E27FC236}">
                  <a16:creationId xmlns:a16="http://schemas.microsoft.com/office/drawing/2014/main" id="{553891B1-6C27-C96D-61E2-8D3E6A87C1F1}"/>
                </a:ext>
              </a:extLst>
            </p:cNvPr>
            <p:cNvSpPr txBox="1"/>
            <p:nvPr/>
          </p:nvSpPr>
          <p:spPr>
            <a:xfrm>
              <a:off x="3188813" y="5215912"/>
              <a:ext cx="2122469"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الابتكار والتطوير</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C678FAAB-E97A-452F-BC46-FCD6E1E78A05}"/>
              </a:ext>
            </a:extLst>
          </p:cNvPr>
          <p:cNvGrpSpPr/>
          <p:nvPr/>
        </p:nvGrpSpPr>
        <p:grpSpPr>
          <a:xfrm>
            <a:off x="2852427" y="2534390"/>
            <a:ext cx="2716117" cy="1472030"/>
            <a:chOff x="2724017" y="2468591"/>
            <a:chExt cx="2716117" cy="1472030"/>
          </a:xfrm>
        </p:grpSpPr>
        <p:grpSp>
          <p:nvGrpSpPr>
            <p:cNvPr id="42" name="Group 9">
              <a:extLst>
                <a:ext uri="{FF2B5EF4-FFF2-40B4-BE49-F238E27FC236}">
                  <a16:creationId xmlns:a16="http://schemas.microsoft.com/office/drawing/2014/main" id="{4A8C2810-D46B-29D4-7B62-FC7837CBC3C0}"/>
                </a:ext>
              </a:extLst>
            </p:cNvPr>
            <p:cNvGrpSpPr/>
            <p:nvPr/>
          </p:nvGrpSpPr>
          <p:grpSpPr>
            <a:xfrm rot="18000000">
              <a:off x="4512613" y="3013100"/>
              <a:ext cx="963773" cy="891269"/>
              <a:chOff x="4187424" y="1973744"/>
              <a:chExt cx="1368152" cy="1265226"/>
            </a:xfrm>
          </p:grpSpPr>
          <p:sp>
            <p:nvSpPr>
              <p:cNvPr id="44" name="Rectangle 10">
                <a:extLst>
                  <a:ext uri="{FF2B5EF4-FFF2-40B4-BE49-F238E27FC236}">
                    <a16:creationId xmlns:a16="http://schemas.microsoft.com/office/drawing/2014/main" id="{071F4687-0800-F946-A736-114FBCFE763B}"/>
                  </a:ext>
                </a:extLst>
              </p:cNvPr>
              <p:cNvSpPr/>
              <p:nvPr/>
            </p:nvSpPr>
            <p:spPr>
              <a:xfrm>
                <a:off x="4187424" y="2517769"/>
                <a:ext cx="1368152" cy="720080"/>
              </a:xfrm>
              <a:prstGeom prst="rect">
                <a:avLst/>
              </a:prstGeom>
              <a:solidFill>
                <a:srgbClr val="A5A5A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45" name="Round Same Side Corner Rectangle 2">
                <a:extLst>
                  <a:ext uri="{FF2B5EF4-FFF2-40B4-BE49-F238E27FC236}">
                    <a16:creationId xmlns:a16="http://schemas.microsoft.com/office/drawing/2014/main" id="{E9A2514A-5C9E-C54B-8911-B7E9858BF0DD}"/>
                  </a:ext>
                </a:extLst>
              </p:cNvPr>
              <p:cNvSpPr/>
              <p:nvPr/>
            </p:nvSpPr>
            <p:spPr>
              <a:xfrm rot="13500000">
                <a:off x="4238889" y="1973744"/>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A5A5A5"/>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43" name="TextBox 42">
              <a:extLst>
                <a:ext uri="{FF2B5EF4-FFF2-40B4-BE49-F238E27FC236}">
                  <a16:creationId xmlns:a16="http://schemas.microsoft.com/office/drawing/2014/main" id="{CEBD5EFD-7DFA-2B39-DA16-DBB717BEFD3B}"/>
                </a:ext>
              </a:extLst>
            </p:cNvPr>
            <p:cNvSpPr txBox="1"/>
            <p:nvPr/>
          </p:nvSpPr>
          <p:spPr>
            <a:xfrm>
              <a:off x="2724017" y="2468591"/>
              <a:ext cx="2231571" cy="888705"/>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مؤشرات المسؤولية الاجتماعية والاستدامة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73102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13408" y="675008"/>
            <a:ext cx="7926606" cy="968852"/>
            <a:chOff x="2213408" y="519096"/>
            <a:chExt cx="792660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13408" y="519096"/>
              <a:ext cx="792660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مؤشرات الأداء الرئيسية في تحسين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0B57515C-15CD-9E1F-D8EE-32EE36E6E965}"/>
              </a:ext>
            </a:extLst>
          </p:cNvPr>
          <p:cNvGrpSpPr/>
          <p:nvPr/>
        </p:nvGrpSpPr>
        <p:grpSpPr>
          <a:xfrm>
            <a:off x="5692808" y="1974167"/>
            <a:ext cx="3686462" cy="1085228"/>
            <a:chOff x="6298671" y="1299925"/>
            <a:chExt cx="3686462" cy="1085228"/>
          </a:xfrm>
        </p:grpSpPr>
        <p:sp>
          <p:nvSpPr>
            <p:cNvPr id="16" name="Freeform: Shape 15">
              <a:extLst>
                <a:ext uri="{FF2B5EF4-FFF2-40B4-BE49-F238E27FC236}">
                  <a16:creationId xmlns:a16="http://schemas.microsoft.com/office/drawing/2014/main" id="{CF61B95A-66CC-6BBF-48A7-329566D86B12}"/>
                </a:ext>
              </a:extLst>
            </p:cNvPr>
            <p:cNvSpPr/>
            <p:nvPr/>
          </p:nvSpPr>
          <p:spPr>
            <a:xfrm>
              <a:off x="6298671" y="1299925"/>
              <a:ext cx="3292114" cy="1085228"/>
            </a:xfrm>
            <a:custGeom>
              <a:avLst/>
              <a:gdLst>
                <a:gd name="connsiteX0" fmla="*/ 258822 w 2573664"/>
                <a:gd name="connsiteY0" fmla="*/ 796927 h 848395"/>
                <a:gd name="connsiteX1" fmla="*/ 28477 w 2573664"/>
                <a:gd name="connsiteY1" fmla="*/ 505831 h 848395"/>
                <a:gd name="connsiteX2" fmla="*/ 28477 w 2573664"/>
                <a:gd name="connsiteY2" fmla="*/ 341299 h 848395"/>
                <a:gd name="connsiteX3" fmla="*/ 258822 w 2573664"/>
                <a:gd name="connsiteY3" fmla="*/ 50203 h 848395"/>
                <a:gd name="connsiteX4" fmla="*/ 363026 w 2573664"/>
                <a:gd name="connsiteY4" fmla="*/ 0 h 848395"/>
                <a:gd name="connsiteX5" fmla="*/ 2440773 w 2573664"/>
                <a:gd name="connsiteY5" fmla="*/ 0 h 848395"/>
                <a:gd name="connsiteX6" fmla="*/ 2573665 w 2573664"/>
                <a:gd name="connsiteY6" fmla="*/ 132892 h 848395"/>
                <a:gd name="connsiteX7" fmla="*/ 2573665 w 2573664"/>
                <a:gd name="connsiteY7" fmla="*/ 715504 h 848395"/>
                <a:gd name="connsiteX8" fmla="*/ 2440773 w 2573664"/>
                <a:gd name="connsiteY8" fmla="*/ 848396 h 848395"/>
                <a:gd name="connsiteX9" fmla="*/ 363026 w 2573664"/>
                <a:gd name="connsiteY9" fmla="*/ 848396 h 848395"/>
                <a:gd name="connsiteX10" fmla="*/ 258822 w 2573664"/>
                <a:gd name="connsiteY10" fmla="*/ 798192 h 84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664" h="848395">
                  <a:moveTo>
                    <a:pt x="258822" y="796927"/>
                  </a:moveTo>
                  <a:lnTo>
                    <a:pt x="28477" y="505831"/>
                  </a:lnTo>
                  <a:cubicBezTo>
                    <a:pt x="-9492" y="457737"/>
                    <a:pt x="-9492" y="389393"/>
                    <a:pt x="28477" y="341299"/>
                  </a:cubicBezTo>
                  <a:lnTo>
                    <a:pt x="258822" y="50203"/>
                  </a:lnTo>
                  <a:cubicBezTo>
                    <a:pt x="284135" y="18562"/>
                    <a:pt x="322525" y="0"/>
                    <a:pt x="363026" y="0"/>
                  </a:cubicBezTo>
                  <a:lnTo>
                    <a:pt x="2440773" y="0"/>
                  </a:lnTo>
                  <a:cubicBezTo>
                    <a:pt x="2514180" y="0"/>
                    <a:pt x="2573665" y="59485"/>
                    <a:pt x="2573665" y="132892"/>
                  </a:cubicBezTo>
                  <a:lnTo>
                    <a:pt x="2573665" y="715504"/>
                  </a:lnTo>
                  <a:cubicBezTo>
                    <a:pt x="2573665" y="788911"/>
                    <a:pt x="2514180" y="848396"/>
                    <a:pt x="2440773" y="848396"/>
                  </a:cubicBezTo>
                  <a:lnTo>
                    <a:pt x="363026" y="848396"/>
                  </a:lnTo>
                  <a:cubicBezTo>
                    <a:pt x="322525" y="848396"/>
                    <a:pt x="284135" y="829833"/>
                    <a:pt x="258822" y="798192"/>
                  </a:cubicBezTo>
                  <a:close/>
                </a:path>
              </a:pathLst>
            </a:custGeom>
            <a:solidFill>
              <a:srgbClr val="9FCFD1"/>
            </a:solidFill>
            <a:ln w="42182" cap="flat">
              <a:noFill/>
              <a:prstDash val="solid"/>
              <a:miter/>
            </a:ln>
          </p:spPr>
          <p:txBody>
            <a:bodyPr rtlCol="0" anchor="ctr"/>
            <a:lstStyle/>
            <a:p>
              <a:endParaRPr lang="en-US" dirty="0"/>
            </a:p>
          </p:txBody>
        </p:sp>
        <p:sp>
          <p:nvSpPr>
            <p:cNvPr id="46" name="Freeform: Shape 45">
              <a:extLst>
                <a:ext uri="{FF2B5EF4-FFF2-40B4-BE49-F238E27FC236}">
                  <a16:creationId xmlns:a16="http://schemas.microsoft.com/office/drawing/2014/main" id="{44259795-FC6D-7728-3128-515CD412D9F3}"/>
                </a:ext>
              </a:extLst>
            </p:cNvPr>
            <p:cNvSpPr/>
            <p:nvPr/>
          </p:nvSpPr>
          <p:spPr>
            <a:xfrm>
              <a:off x="8891539" y="1500673"/>
              <a:ext cx="1004146" cy="680494"/>
            </a:xfrm>
            <a:custGeom>
              <a:avLst/>
              <a:gdLst>
                <a:gd name="connsiteX0" fmla="*/ 134895 w 785008"/>
                <a:gd name="connsiteY0" fmla="*/ 482628 h 531987"/>
                <a:gd name="connsiteX1" fmla="*/ 28160 w 785008"/>
                <a:gd name="connsiteY1" fmla="*/ 347627 h 531987"/>
                <a:gd name="connsiteX2" fmla="*/ 28160 w 785008"/>
                <a:gd name="connsiteY2" fmla="*/ 184782 h 531987"/>
                <a:gd name="connsiteX3" fmla="*/ 134895 w 785008"/>
                <a:gd name="connsiteY3" fmla="*/ 49782 h 531987"/>
                <a:gd name="connsiteX4" fmla="*/ 237834 w 785008"/>
                <a:gd name="connsiteY4" fmla="*/ 0 h 531987"/>
                <a:gd name="connsiteX5" fmla="*/ 653805 w 785008"/>
                <a:gd name="connsiteY5" fmla="*/ 0 h 531987"/>
                <a:gd name="connsiteX6" fmla="*/ 785009 w 785008"/>
                <a:gd name="connsiteY6" fmla="*/ 131204 h 531987"/>
                <a:gd name="connsiteX7" fmla="*/ 785009 w 785008"/>
                <a:gd name="connsiteY7" fmla="*/ 400784 h 531987"/>
                <a:gd name="connsiteX8" fmla="*/ 653805 w 785008"/>
                <a:gd name="connsiteY8" fmla="*/ 531988 h 531987"/>
                <a:gd name="connsiteX9" fmla="*/ 237834 w 785008"/>
                <a:gd name="connsiteY9" fmla="*/ 531988 h 531987"/>
                <a:gd name="connsiteX10" fmla="*/ 134895 w 785008"/>
                <a:gd name="connsiteY10" fmla="*/ 482206 h 53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5008" h="531987">
                  <a:moveTo>
                    <a:pt x="134895" y="482628"/>
                  </a:moveTo>
                  <a:lnTo>
                    <a:pt x="28160" y="347627"/>
                  </a:lnTo>
                  <a:cubicBezTo>
                    <a:pt x="-9387" y="299955"/>
                    <a:pt x="-9387" y="232454"/>
                    <a:pt x="28160" y="184782"/>
                  </a:cubicBezTo>
                  <a:lnTo>
                    <a:pt x="134895" y="49782"/>
                  </a:lnTo>
                  <a:cubicBezTo>
                    <a:pt x="159786" y="18141"/>
                    <a:pt x="197755" y="0"/>
                    <a:pt x="237834" y="0"/>
                  </a:cubicBezTo>
                  <a:lnTo>
                    <a:pt x="653805" y="0"/>
                  </a:lnTo>
                  <a:cubicBezTo>
                    <a:pt x="726368" y="0"/>
                    <a:pt x="785009" y="58641"/>
                    <a:pt x="785009" y="131204"/>
                  </a:cubicBezTo>
                  <a:lnTo>
                    <a:pt x="785009" y="400784"/>
                  </a:lnTo>
                  <a:cubicBezTo>
                    <a:pt x="785009" y="473346"/>
                    <a:pt x="726368" y="531988"/>
                    <a:pt x="653805" y="531988"/>
                  </a:cubicBezTo>
                  <a:lnTo>
                    <a:pt x="237834" y="531988"/>
                  </a:lnTo>
                  <a:cubicBezTo>
                    <a:pt x="197755" y="531988"/>
                    <a:pt x="159786" y="513847"/>
                    <a:pt x="134895" y="482206"/>
                  </a:cubicBezTo>
                  <a:close/>
                </a:path>
              </a:pathLst>
            </a:custGeom>
            <a:solidFill>
              <a:srgbClr val="A5A5A5"/>
            </a:solidFill>
            <a:ln w="42182" cap="flat">
              <a:noFill/>
              <a:prstDash val="solid"/>
              <a:miter/>
            </a:ln>
          </p:spPr>
          <p:txBody>
            <a:bodyPr rtlCol="0" anchor="ctr"/>
            <a:lstStyle/>
            <a:p>
              <a:endParaRPr lang="en-US" dirty="0"/>
            </a:p>
          </p:txBody>
        </p:sp>
        <p:sp>
          <p:nvSpPr>
            <p:cNvPr id="47" name="TextBox 46">
              <a:extLst>
                <a:ext uri="{FF2B5EF4-FFF2-40B4-BE49-F238E27FC236}">
                  <a16:creationId xmlns:a16="http://schemas.microsoft.com/office/drawing/2014/main" id="{39AAC269-C083-B1A7-60B6-79169FA37B22}"/>
                </a:ext>
              </a:extLst>
            </p:cNvPr>
            <p:cNvSpPr txBox="1"/>
            <p:nvPr/>
          </p:nvSpPr>
          <p:spPr>
            <a:xfrm>
              <a:off x="6634648" y="1633687"/>
              <a:ext cx="2343452" cy="366254"/>
            </a:xfrm>
            <a:prstGeom prst="rect">
              <a:avLst/>
            </a:prstGeom>
            <a:noFill/>
          </p:spPr>
          <p:txBody>
            <a:bodyPr wrap="square">
              <a:spAutoFit/>
            </a:bodyPr>
            <a:lstStyle/>
            <a:p>
              <a:pPr algn="ctr">
                <a:lnSpc>
                  <a:spcPct val="115000"/>
                </a:lnSpc>
              </a:pPr>
              <a:r>
                <a:rPr lang="ar-EG"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التوجيه نحو تحقيق الأهداف</a:t>
              </a:r>
              <a:endParaRPr lang="en-US"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8" name="Google Shape;488;p25">
              <a:extLst>
                <a:ext uri="{FF2B5EF4-FFF2-40B4-BE49-F238E27FC236}">
                  <a16:creationId xmlns:a16="http://schemas.microsoft.com/office/drawing/2014/main" id="{599DDD23-9906-85C4-ABA9-30FE85C72A85}"/>
                </a:ext>
              </a:extLst>
            </p:cNvPr>
            <p:cNvSpPr txBox="1"/>
            <p:nvPr/>
          </p:nvSpPr>
          <p:spPr>
            <a:xfrm>
              <a:off x="9085021" y="1580004"/>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grpSp>
      <p:grpSp>
        <p:nvGrpSpPr>
          <p:cNvPr id="49" name="Group 48">
            <a:extLst>
              <a:ext uri="{FF2B5EF4-FFF2-40B4-BE49-F238E27FC236}">
                <a16:creationId xmlns:a16="http://schemas.microsoft.com/office/drawing/2014/main" id="{807ABBB7-5D4D-EB63-5AE0-8EF271EAF07C}"/>
              </a:ext>
            </a:extLst>
          </p:cNvPr>
          <p:cNvGrpSpPr/>
          <p:nvPr/>
        </p:nvGrpSpPr>
        <p:grpSpPr>
          <a:xfrm>
            <a:off x="5692808" y="3400015"/>
            <a:ext cx="3686462" cy="1085228"/>
            <a:chOff x="6298671" y="2749584"/>
            <a:chExt cx="3686462" cy="1085228"/>
          </a:xfrm>
        </p:grpSpPr>
        <p:sp>
          <p:nvSpPr>
            <p:cNvPr id="50" name="Freeform: Shape 49">
              <a:extLst>
                <a:ext uri="{FF2B5EF4-FFF2-40B4-BE49-F238E27FC236}">
                  <a16:creationId xmlns:a16="http://schemas.microsoft.com/office/drawing/2014/main" id="{64DB9039-F79C-3B76-AA5F-5D110E3A682F}"/>
                </a:ext>
              </a:extLst>
            </p:cNvPr>
            <p:cNvSpPr/>
            <p:nvPr/>
          </p:nvSpPr>
          <p:spPr>
            <a:xfrm>
              <a:off x="6298671" y="2749584"/>
              <a:ext cx="3292114" cy="1085228"/>
            </a:xfrm>
            <a:custGeom>
              <a:avLst/>
              <a:gdLst>
                <a:gd name="connsiteX0" fmla="*/ 258822 w 2573664"/>
                <a:gd name="connsiteY0" fmla="*/ 796927 h 848395"/>
                <a:gd name="connsiteX1" fmla="*/ 28477 w 2573664"/>
                <a:gd name="connsiteY1" fmla="*/ 505831 h 848395"/>
                <a:gd name="connsiteX2" fmla="*/ 28477 w 2573664"/>
                <a:gd name="connsiteY2" fmla="*/ 341299 h 848395"/>
                <a:gd name="connsiteX3" fmla="*/ 258822 w 2573664"/>
                <a:gd name="connsiteY3" fmla="*/ 50203 h 848395"/>
                <a:gd name="connsiteX4" fmla="*/ 363026 w 2573664"/>
                <a:gd name="connsiteY4" fmla="*/ 0 h 848395"/>
                <a:gd name="connsiteX5" fmla="*/ 2440773 w 2573664"/>
                <a:gd name="connsiteY5" fmla="*/ 0 h 848395"/>
                <a:gd name="connsiteX6" fmla="*/ 2573665 w 2573664"/>
                <a:gd name="connsiteY6" fmla="*/ 132892 h 848395"/>
                <a:gd name="connsiteX7" fmla="*/ 2573665 w 2573664"/>
                <a:gd name="connsiteY7" fmla="*/ 715504 h 848395"/>
                <a:gd name="connsiteX8" fmla="*/ 2440773 w 2573664"/>
                <a:gd name="connsiteY8" fmla="*/ 848396 h 848395"/>
                <a:gd name="connsiteX9" fmla="*/ 363026 w 2573664"/>
                <a:gd name="connsiteY9" fmla="*/ 848396 h 848395"/>
                <a:gd name="connsiteX10" fmla="*/ 258822 w 2573664"/>
                <a:gd name="connsiteY10" fmla="*/ 798192 h 84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664" h="848395">
                  <a:moveTo>
                    <a:pt x="258822" y="796927"/>
                  </a:moveTo>
                  <a:lnTo>
                    <a:pt x="28477" y="505831"/>
                  </a:lnTo>
                  <a:cubicBezTo>
                    <a:pt x="-9492" y="457737"/>
                    <a:pt x="-9492" y="389393"/>
                    <a:pt x="28477" y="341299"/>
                  </a:cubicBezTo>
                  <a:lnTo>
                    <a:pt x="258822" y="50203"/>
                  </a:lnTo>
                  <a:cubicBezTo>
                    <a:pt x="284135" y="18562"/>
                    <a:pt x="322525" y="0"/>
                    <a:pt x="363026" y="0"/>
                  </a:cubicBezTo>
                  <a:lnTo>
                    <a:pt x="2440773" y="0"/>
                  </a:lnTo>
                  <a:cubicBezTo>
                    <a:pt x="2514180" y="0"/>
                    <a:pt x="2573665" y="59485"/>
                    <a:pt x="2573665" y="132892"/>
                  </a:cubicBezTo>
                  <a:lnTo>
                    <a:pt x="2573665" y="715504"/>
                  </a:lnTo>
                  <a:cubicBezTo>
                    <a:pt x="2573665" y="788911"/>
                    <a:pt x="2514180" y="848396"/>
                    <a:pt x="2440773" y="848396"/>
                  </a:cubicBezTo>
                  <a:lnTo>
                    <a:pt x="363026" y="848396"/>
                  </a:lnTo>
                  <a:cubicBezTo>
                    <a:pt x="322525" y="848396"/>
                    <a:pt x="284135" y="829833"/>
                    <a:pt x="258822" y="798192"/>
                  </a:cubicBezTo>
                  <a:close/>
                </a:path>
              </a:pathLst>
            </a:custGeom>
            <a:solidFill>
              <a:srgbClr val="FFCC5E"/>
            </a:solidFill>
            <a:ln w="42182" cap="flat">
              <a:noFill/>
              <a:prstDash val="solid"/>
              <a:miter/>
            </a:ln>
          </p:spPr>
          <p:txBody>
            <a:bodyPr rtlCol="0" anchor="ctr"/>
            <a:lstStyle/>
            <a:p>
              <a:endParaRPr lang="en-US" dirty="0"/>
            </a:p>
          </p:txBody>
        </p:sp>
        <p:sp>
          <p:nvSpPr>
            <p:cNvPr id="51" name="Freeform: Shape 50">
              <a:extLst>
                <a:ext uri="{FF2B5EF4-FFF2-40B4-BE49-F238E27FC236}">
                  <a16:creationId xmlns:a16="http://schemas.microsoft.com/office/drawing/2014/main" id="{64F462A2-9D57-13D6-6F4A-56BDFB39C04F}"/>
                </a:ext>
              </a:extLst>
            </p:cNvPr>
            <p:cNvSpPr/>
            <p:nvPr/>
          </p:nvSpPr>
          <p:spPr>
            <a:xfrm>
              <a:off x="8891539" y="2950332"/>
              <a:ext cx="1004146" cy="680494"/>
            </a:xfrm>
            <a:custGeom>
              <a:avLst/>
              <a:gdLst>
                <a:gd name="connsiteX0" fmla="*/ 134895 w 785008"/>
                <a:gd name="connsiteY0" fmla="*/ 482628 h 531987"/>
                <a:gd name="connsiteX1" fmla="*/ 28160 w 785008"/>
                <a:gd name="connsiteY1" fmla="*/ 347627 h 531987"/>
                <a:gd name="connsiteX2" fmla="*/ 28160 w 785008"/>
                <a:gd name="connsiteY2" fmla="*/ 184782 h 531987"/>
                <a:gd name="connsiteX3" fmla="*/ 134895 w 785008"/>
                <a:gd name="connsiteY3" fmla="*/ 49782 h 531987"/>
                <a:gd name="connsiteX4" fmla="*/ 237834 w 785008"/>
                <a:gd name="connsiteY4" fmla="*/ 0 h 531987"/>
                <a:gd name="connsiteX5" fmla="*/ 653805 w 785008"/>
                <a:gd name="connsiteY5" fmla="*/ 0 h 531987"/>
                <a:gd name="connsiteX6" fmla="*/ 785009 w 785008"/>
                <a:gd name="connsiteY6" fmla="*/ 131204 h 531987"/>
                <a:gd name="connsiteX7" fmla="*/ 785009 w 785008"/>
                <a:gd name="connsiteY7" fmla="*/ 400784 h 531987"/>
                <a:gd name="connsiteX8" fmla="*/ 653805 w 785008"/>
                <a:gd name="connsiteY8" fmla="*/ 531988 h 531987"/>
                <a:gd name="connsiteX9" fmla="*/ 237834 w 785008"/>
                <a:gd name="connsiteY9" fmla="*/ 531988 h 531987"/>
                <a:gd name="connsiteX10" fmla="*/ 134895 w 785008"/>
                <a:gd name="connsiteY10" fmla="*/ 482206 h 53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5008" h="531987">
                  <a:moveTo>
                    <a:pt x="134895" y="482628"/>
                  </a:moveTo>
                  <a:lnTo>
                    <a:pt x="28160" y="347627"/>
                  </a:lnTo>
                  <a:cubicBezTo>
                    <a:pt x="-9387" y="299955"/>
                    <a:pt x="-9387" y="232454"/>
                    <a:pt x="28160" y="184782"/>
                  </a:cubicBezTo>
                  <a:lnTo>
                    <a:pt x="134895" y="49782"/>
                  </a:lnTo>
                  <a:cubicBezTo>
                    <a:pt x="159786" y="18141"/>
                    <a:pt x="197755" y="0"/>
                    <a:pt x="237834" y="0"/>
                  </a:cubicBezTo>
                  <a:lnTo>
                    <a:pt x="653805" y="0"/>
                  </a:lnTo>
                  <a:cubicBezTo>
                    <a:pt x="726368" y="0"/>
                    <a:pt x="785009" y="58641"/>
                    <a:pt x="785009" y="131204"/>
                  </a:cubicBezTo>
                  <a:lnTo>
                    <a:pt x="785009" y="400784"/>
                  </a:lnTo>
                  <a:cubicBezTo>
                    <a:pt x="785009" y="473346"/>
                    <a:pt x="726368" y="531988"/>
                    <a:pt x="653805" y="531988"/>
                  </a:cubicBezTo>
                  <a:lnTo>
                    <a:pt x="237834" y="531988"/>
                  </a:lnTo>
                  <a:cubicBezTo>
                    <a:pt x="197755" y="531988"/>
                    <a:pt x="159786" y="513847"/>
                    <a:pt x="134895" y="482206"/>
                  </a:cubicBezTo>
                  <a:close/>
                </a:path>
              </a:pathLst>
            </a:custGeom>
            <a:solidFill>
              <a:srgbClr val="A5A5A5"/>
            </a:solidFill>
            <a:ln w="42182" cap="flat">
              <a:noFill/>
              <a:prstDash val="solid"/>
              <a:miter/>
            </a:ln>
          </p:spPr>
          <p:txBody>
            <a:bodyPr rtlCol="0" anchor="ctr"/>
            <a:lstStyle/>
            <a:p>
              <a:endParaRPr lang="en-US" dirty="0"/>
            </a:p>
          </p:txBody>
        </p:sp>
        <p:sp>
          <p:nvSpPr>
            <p:cNvPr id="52" name="TextBox 51">
              <a:extLst>
                <a:ext uri="{FF2B5EF4-FFF2-40B4-BE49-F238E27FC236}">
                  <a16:creationId xmlns:a16="http://schemas.microsoft.com/office/drawing/2014/main" id="{984D805D-45F8-E1A9-DFC3-7F5A2D6ACD05}"/>
                </a:ext>
              </a:extLst>
            </p:cNvPr>
            <p:cNvSpPr txBox="1"/>
            <p:nvPr/>
          </p:nvSpPr>
          <p:spPr>
            <a:xfrm>
              <a:off x="6652121" y="3098611"/>
              <a:ext cx="2343452" cy="366254"/>
            </a:xfrm>
            <a:prstGeom prst="rect">
              <a:avLst/>
            </a:prstGeom>
            <a:noFill/>
          </p:spPr>
          <p:txBody>
            <a:bodyPr wrap="square">
              <a:spAutoFit/>
            </a:bodyPr>
            <a:lstStyle/>
            <a:p>
              <a:pPr algn="ctr">
                <a:lnSpc>
                  <a:spcPct val="115000"/>
                </a:lnSpc>
              </a:pPr>
              <a:r>
                <a:rPr lang="ar-EG"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تحديد الفجوات وتصحيح المسار</a:t>
              </a:r>
              <a:endParaRPr lang="en-US"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3" name="Google Shape;488;p25">
              <a:extLst>
                <a:ext uri="{FF2B5EF4-FFF2-40B4-BE49-F238E27FC236}">
                  <a16:creationId xmlns:a16="http://schemas.microsoft.com/office/drawing/2014/main" id="{4B7AB205-F223-AA77-0638-FD1121FF75B6}"/>
                </a:ext>
              </a:extLst>
            </p:cNvPr>
            <p:cNvSpPr txBox="1"/>
            <p:nvPr/>
          </p:nvSpPr>
          <p:spPr>
            <a:xfrm>
              <a:off x="9085021" y="3029663"/>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02</a:t>
              </a:r>
              <a:endParaRPr dirty="0"/>
            </a:p>
          </p:txBody>
        </p:sp>
      </p:grpSp>
      <p:grpSp>
        <p:nvGrpSpPr>
          <p:cNvPr id="54" name="Group 53">
            <a:extLst>
              <a:ext uri="{FF2B5EF4-FFF2-40B4-BE49-F238E27FC236}">
                <a16:creationId xmlns:a16="http://schemas.microsoft.com/office/drawing/2014/main" id="{258A88BC-8C53-3577-75B2-DD5285449BF3}"/>
              </a:ext>
            </a:extLst>
          </p:cNvPr>
          <p:cNvGrpSpPr/>
          <p:nvPr/>
        </p:nvGrpSpPr>
        <p:grpSpPr>
          <a:xfrm>
            <a:off x="5001443" y="4825819"/>
            <a:ext cx="4339625" cy="1085228"/>
            <a:chOff x="5674531" y="4210303"/>
            <a:chExt cx="4339625" cy="1085228"/>
          </a:xfrm>
        </p:grpSpPr>
        <p:sp>
          <p:nvSpPr>
            <p:cNvPr id="55" name="Freeform: Shape 54">
              <a:extLst>
                <a:ext uri="{FF2B5EF4-FFF2-40B4-BE49-F238E27FC236}">
                  <a16:creationId xmlns:a16="http://schemas.microsoft.com/office/drawing/2014/main" id="{1DB35040-FB70-20AF-A97E-D912E406133A}"/>
                </a:ext>
              </a:extLst>
            </p:cNvPr>
            <p:cNvSpPr/>
            <p:nvPr/>
          </p:nvSpPr>
          <p:spPr>
            <a:xfrm>
              <a:off x="6327694" y="4210303"/>
              <a:ext cx="3292114" cy="1085228"/>
            </a:xfrm>
            <a:custGeom>
              <a:avLst/>
              <a:gdLst>
                <a:gd name="connsiteX0" fmla="*/ 258822 w 2573664"/>
                <a:gd name="connsiteY0" fmla="*/ 796927 h 848395"/>
                <a:gd name="connsiteX1" fmla="*/ 28477 w 2573664"/>
                <a:gd name="connsiteY1" fmla="*/ 505831 h 848395"/>
                <a:gd name="connsiteX2" fmla="*/ 28477 w 2573664"/>
                <a:gd name="connsiteY2" fmla="*/ 341299 h 848395"/>
                <a:gd name="connsiteX3" fmla="*/ 258822 w 2573664"/>
                <a:gd name="connsiteY3" fmla="*/ 50203 h 848395"/>
                <a:gd name="connsiteX4" fmla="*/ 363026 w 2573664"/>
                <a:gd name="connsiteY4" fmla="*/ 0 h 848395"/>
                <a:gd name="connsiteX5" fmla="*/ 2440773 w 2573664"/>
                <a:gd name="connsiteY5" fmla="*/ 0 h 848395"/>
                <a:gd name="connsiteX6" fmla="*/ 2573665 w 2573664"/>
                <a:gd name="connsiteY6" fmla="*/ 132892 h 848395"/>
                <a:gd name="connsiteX7" fmla="*/ 2573665 w 2573664"/>
                <a:gd name="connsiteY7" fmla="*/ 715504 h 848395"/>
                <a:gd name="connsiteX8" fmla="*/ 2440773 w 2573664"/>
                <a:gd name="connsiteY8" fmla="*/ 848396 h 848395"/>
                <a:gd name="connsiteX9" fmla="*/ 363026 w 2573664"/>
                <a:gd name="connsiteY9" fmla="*/ 848396 h 848395"/>
                <a:gd name="connsiteX10" fmla="*/ 258822 w 2573664"/>
                <a:gd name="connsiteY10" fmla="*/ 798192 h 84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664" h="848395">
                  <a:moveTo>
                    <a:pt x="258822" y="796927"/>
                  </a:moveTo>
                  <a:lnTo>
                    <a:pt x="28477" y="505831"/>
                  </a:lnTo>
                  <a:cubicBezTo>
                    <a:pt x="-9492" y="457737"/>
                    <a:pt x="-9492" y="389393"/>
                    <a:pt x="28477" y="341299"/>
                  </a:cubicBezTo>
                  <a:lnTo>
                    <a:pt x="258822" y="50203"/>
                  </a:lnTo>
                  <a:cubicBezTo>
                    <a:pt x="284135" y="18562"/>
                    <a:pt x="322525" y="0"/>
                    <a:pt x="363026" y="0"/>
                  </a:cubicBezTo>
                  <a:lnTo>
                    <a:pt x="2440773" y="0"/>
                  </a:lnTo>
                  <a:cubicBezTo>
                    <a:pt x="2514180" y="0"/>
                    <a:pt x="2573665" y="59485"/>
                    <a:pt x="2573665" y="132892"/>
                  </a:cubicBezTo>
                  <a:lnTo>
                    <a:pt x="2573665" y="715504"/>
                  </a:lnTo>
                  <a:cubicBezTo>
                    <a:pt x="2573665" y="788911"/>
                    <a:pt x="2514180" y="848396"/>
                    <a:pt x="2440773" y="848396"/>
                  </a:cubicBezTo>
                  <a:lnTo>
                    <a:pt x="363026" y="848396"/>
                  </a:lnTo>
                  <a:cubicBezTo>
                    <a:pt x="322525" y="848396"/>
                    <a:pt x="284135" y="829833"/>
                    <a:pt x="258822" y="798192"/>
                  </a:cubicBezTo>
                  <a:close/>
                </a:path>
              </a:pathLst>
            </a:custGeom>
            <a:solidFill>
              <a:srgbClr val="168489"/>
            </a:solidFill>
            <a:ln w="42182"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BFC1312C-0FA7-7578-4F98-3836F173031E}"/>
                </a:ext>
              </a:extLst>
            </p:cNvPr>
            <p:cNvSpPr/>
            <p:nvPr/>
          </p:nvSpPr>
          <p:spPr>
            <a:xfrm>
              <a:off x="8920562" y="4411051"/>
              <a:ext cx="1004146" cy="680494"/>
            </a:xfrm>
            <a:custGeom>
              <a:avLst/>
              <a:gdLst>
                <a:gd name="connsiteX0" fmla="*/ 134895 w 785008"/>
                <a:gd name="connsiteY0" fmla="*/ 482628 h 531987"/>
                <a:gd name="connsiteX1" fmla="*/ 28160 w 785008"/>
                <a:gd name="connsiteY1" fmla="*/ 347627 h 531987"/>
                <a:gd name="connsiteX2" fmla="*/ 28160 w 785008"/>
                <a:gd name="connsiteY2" fmla="*/ 184782 h 531987"/>
                <a:gd name="connsiteX3" fmla="*/ 134895 w 785008"/>
                <a:gd name="connsiteY3" fmla="*/ 49782 h 531987"/>
                <a:gd name="connsiteX4" fmla="*/ 237834 w 785008"/>
                <a:gd name="connsiteY4" fmla="*/ 0 h 531987"/>
                <a:gd name="connsiteX5" fmla="*/ 653805 w 785008"/>
                <a:gd name="connsiteY5" fmla="*/ 0 h 531987"/>
                <a:gd name="connsiteX6" fmla="*/ 785009 w 785008"/>
                <a:gd name="connsiteY6" fmla="*/ 131204 h 531987"/>
                <a:gd name="connsiteX7" fmla="*/ 785009 w 785008"/>
                <a:gd name="connsiteY7" fmla="*/ 400784 h 531987"/>
                <a:gd name="connsiteX8" fmla="*/ 653805 w 785008"/>
                <a:gd name="connsiteY8" fmla="*/ 531988 h 531987"/>
                <a:gd name="connsiteX9" fmla="*/ 237834 w 785008"/>
                <a:gd name="connsiteY9" fmla="*/ 531988 h 531987"/>
                <a:gd name="connsiteX10" fmla="*/ 134895 w 785008"/>
                <a:gd name="connsiteY10" fmla="*/ 482206 h 53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5008" h="531987">
                  <a:moveTo>
                    <a:pt x="134895" y="482628"/>
                  </a:moveTo>
                  <a:lnTo>
                    <a:pt x="28160" y="347627"/>
                  </a:lnTo>
                  <a:cubicBezTo>
                    <a:pt x="-9387" y="299955"/>
                    <a:pt x="-9387" y="232454"/>
                    <a:pt x="28160" y="184782"/>
                  </a:cubicBezTo>
                  <a:lnTo>
                    <a:pt x="134895" y="49782"/>
                  </a:lnTo>
                  <a:cubicBezTo>
                    <a:pt x="159786" y="18141"/>
                    <a:pt x="197755" y="0"/>
                    <a:pt x="237834" y="0"/>
                  </a:cubicBezTo>
                  <a:lnTo>
                    <a:pt x="653805" y="0"/>
                  </a:lnTo>
                  <a:cubicBezTo>
                    <a:pt x="726368" y="0"/>
                    <a:pt x="785009" y="58641"/>
                    <a:pt x="785009" y="131204"/>
                  </a:cubicBezTo>
                  <a:lnTo>
                    <a:pt x="785009" y="400784"/>
                  </a:lnTo>
                  <a:cubicBezTo>
                    <a:pt x="785009" y="473346"/>
                    <a:pt x="726368" y="531988"/>
                    <a:pt x="653805" y="531988"/>
                  </a:cubicBezTo>
                  <a:lnTo>
                    <a:pt x="237834" y="531988"/>
                  </a:lnTo>
                  <a:cubicBezTo>
                    <a:pt x="197755" y="531988"/>
                    <a:pt x="159786" y="513847"/>
                    <a:pt x="134895" y="482206"/>
                  </a:cubicBezTo>
                  <a:close/>
                </a:path>
              </a:pathLst>
            </a:custGeom>
            <a:solidFill>
              <a:srgbClr val="A5A5A5"/>
            </a:solidFill>
            <a:ln w="42182" cap="flat">
              <a:noFill/>
              <a:prstDash val="solid"/>
              <a:miter/>
            </a:ln>
          </p:spPr>
          <p:txBody>
            <a:bodyPr rtlCol="0" anchor="ctr"/>
            <a:lstStyle/>
            <a:p>
              <a:endParaRPr lang="en-US" dirty="0"/>
            </a:p>
          </p:txBody>
        </p:sp>
        <p:sp>
          <p:nvSpPr>
            <p:cNvPr id="57" name="TextBox 56">
              <a:extLst>
                <a:ext uri="{FF2B5EF4-FFF2-40B4-BE49-F238E27FC236}">
                  <a16:creationId xmlns:a16="http://schemas.microsoft.com/office/drawing/2014/main" id="{A03D3335-D1AA-8D21-B3ED-8BB941C16E4A}"/>
                </a:ext>
              </a:extLst>
            </p:cNvPr>
            <p:cNvSpPr txBox="1"/>
            <p:nvPr/>
          </p:nvSpPr>
          <p:spPr>
            <a:xfrm>
              <a:off x="5674531" y="4523696"/>
              <a:ext cx="3180696" cy="366254"/>
            </a:xfrm>
            <a:prstGeom prst="rect">
              <a:avLst/>
            </a:prstGeom>
            <a:noFill/>
          </p:spPr>
          <p:txBody>
            <a:bodyPr wrap="square">
              <a:spAutoFit/>
            </a:bodyPr>
            <a:lstStyle/>
            <a:p>
              <a:pPr algn="just" rtl="1">
                <a:lnSpc>
                  <a:spcPct val="115000"/>
                </a:lnSpc>
              </a:pPr>
              <a:r>
                <a:rPr lang="ar-EG" sz="1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تعزيز ثقافة الأداء القائم على البيانات</a:t>
              </a:r>
              <a:endParaRPr lang="en-US" sz="1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8" name="Google Shape;488;p25">
              <a:extLst>
                <a:ext uri="{FF2B5EF4-FFF2-40B4-BE49-F238E27FC236}">
                  <a16:creationId xmlns:a16="http://schemas.microsoft.com/office/drawing/2014/main" id="{8EC29D43-06FA-13B6-01F8-E1F2E6AA4AD6}"/>
                </a:ext>
              </a:extLst>
            </p:cNvPr>
            <p:cNvSpPr txBox="1"/>
            <p:nvPr/>
          </p:nvSpPr>
          <p:spPr>
            <a:xfrm>
              <a:off x="9114044" y="4490382"/>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03</a:t>
              </a:r>
              <a:endParaRPr dirty="0"/>
            </a:p>
          </p:txBody>
        </p:sp>
      </p:grpSp>
      <p:grpSp>
        <p:nvGrpSpPr>
          <p:cNvPr id="59" name="Group 58">
            <a:extLst>
              <a:ext uri="{FF2B5EF4-FFF2-40B4-BE49-F238E27FC236}">
                <a16:creationId xmlns:a16="http://schemas.microsoft.com/office/drawing/2014/main" id="{7D6C2E8C-77C1-791E-5B1B-F11A2E4A0043}"/>
              </a:ext>
            </a:extLst>
          </p:cNvPr>
          <p:cNvGrpSpPr/>
          <p:nvPr/>
        </p:nvGrpSpPr>
        <p:grpSpPr>
          <a:xfrm>
            <a:off x="2038269" y="2674183"/>
            <a:ext cx="3775684" cy="1085228"/>
            <a:chOff x="6209449" y="1299925"/>
            <a:chExt cx="3775684" cy="1085228"/>
          </a:xfrm>
        </p:grpSpPr>
        <p:sp>
          <p:nvSpPr>
            <p:cNvPr id="60" name="Freeform: Shape 59">
              <a:extLst>
                <a:ext uri="{FF2B5EF4-FFF2-40B4-BE49-F238E27FC236}">
                  <a16:creationId xmlns:a16="http://schemas.microsoft.com/office/drawing/2014/main" id="{B2E1ED40-A668-E91D-6534-C9658D433C7B}"/>
                </a:ext>
              </a:extLst>
            </p:cNvPr>
            <p:cNvSpPr/>
            <p:nvPr/>
          </p:nvSpPr>
          <p:spPr>
            <a:xfrm>
              <a:off x="6298671" y="1299925"/>
              <a:ext cx="3292114" cy="1085228"/>
            </a:xfrm>
            <a:custGeom>
              <a:avLst/>
              <a:gdLst>
                <a:gd name="connsiteX0" fmla="*/ 258822 w 2573664"/>
                <a:gd name="connsiteY0" fmla="*/ 796927 h 848395"/>
                <a:gd name="connsiteX1" fmla="*/ 28477 w 2573664"/>
                <a:gd name="connsiteY1" fmla="*/ 505831 h 848395"/>
                <a:gd name="connsiteX2" fmla="*/ 28477 w 2573664"/>
                <a:gd name="connsiteY2" fmla="*/ 341299 h 848395"/>
                <a:gd name="connsiteX3" fmla="*/ 258822 w 2573664"/>
                <a:gd name="connsiteY3" fmla="*/ 50203 h 848395"/>
                <a:gd name="connsiteX4" fmla="*/ 363026 w 2573664"/>
                <a:gd name="connsiteY4" fmla="*/ 0 h 848395"/>
                <a:gd name="connsiteX5" fmla="*/ 2440773 w 2573664"/>
                <a:gd name="connsiteY5" fmla="*/ 0 h 848395"/>
                <a:gd name="connsiteX6" fmla="*/ 2573665 w 2573664"/>
                <a:gd name="connsiteY6" fmla="*/ 132892 h 848395"/>
                <a:gd name="connsiteX7" fmla="*/ 2573665 w 2573664"/>
                <a:gd name="connsiteY7" fmla="*/ 715504 h 848395"/>
                <a:gd name="connsiteX8" fmla="*/ 2440773 w 2573664"/>
                <a:gd name="connsiteY8" fmla="*/ 848396 h 848395"/>
                <a:gd name="connsiteX9" fmla="*/ 363026 w 2573664"/>
                <a:gd name="connsiteY9" fmla="*/ 848396 h 848395"/>
                <a:gd name="connsiteX10" fmla="*/ 258822 w 2573664"/>
                <a:gd name="connsiteY10" fmla="*/ 798192 h 84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664" h="848395">
                  <a:moveTo>
                    <a:pt x="258822" y="796927"/>
                  </a:moveTo>
                  <a:lnTo>
                    <a:pt x="28477" y="505831"/>
                  </a:lnTo>
                  <a:cubicBezTo>
                    <a:pt x="-9492" y="457737"/>
                    <a:pt x="-9492" y="389393"/>
                    <a:pt x="28477" y="341299"/>
                  </a:cubicBezTo>
                  <a:lnTo>
                    <a:pt x="258822" y="50203"/>
                  </a:lnTo>
                  <a:cubicBezTo>
                    <a:pt x="284135" y="18562"/>
                    <a:pt x="322525" y="0"/>
                    <a:pt x="363026" y="0"/>
                  </a:cubicBezTo>
                  <a:lnTo>
                    <a:pt x="2440773" y="0"/>
                  </a:lnTo>
                  <a:cubicBezTo>
                    <a:pt x="2514180" y="0"/>
                    <a:pt x="2573665" y="59485"/>
                    <a:pt x="2573665" y="132892"/>
                  </a:cubicBezTo>
                  <a:lnTo>
                    <a:pt x="2573665" y="715504"/>
                  </a:lnTo>
                  <a:cubicBezTo>
                    <a:pt x="2573665" y="788911"/>
                    <a:pt x="2514180" y="848396"/>
                    <a:pt x="2440773" y="848396"/>
                  </a:cubicBezTo>
                  <a:lnTo>
                    <a:pt x="363026" y="848396"/>
                  </a:lnTo>
                  <a:cubicBezTo>
                    <a:pt x="322525" y="848396"/>
                    <a:pt x="284135" y="829833"/>
                    <a:pt x="258822" y="798192"/>
                  </a:cubicBezTo>
                  <a:close/>
                </a:path>
              </a:pathLst>
            </a:custGeom>
            <a:solidFill>
              <a:srgbClr val="9FCFD1"/>
            </a:solidFill>
            <a:ln w="42182"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63F00800-AD05-0291-9702-B4B1BCB4BCC9}"/>
                </a:ext>
              </a:extLst>
            </p:cNvPr>
            <p:cNvSpPr/>
            <p:nvPr/>
          </p:nvSpPr>
          <p:spPr>
            <a:xfrm>
              <a:off x="8891539" y="1500673"/>
              <a:ext cx="1004146" cy="680494"/>
            </a:xfrm>
            <a:custGeom>
              <a:avLst/>
              <a:gdLst>
                <a:gd name="connsiteX0" fmla="*/ 134895 w 785008"/>
                <a:gd name="connsiteY0" fmla="*/ 482628 h 531987"/>
                <a:gd name="connsiteX1" fmla="*/ 28160 w 785008"/>
                <a:gd name="connsiteY1" fmla="*/ 347627 h 531987"/>
                <a:gd name="connsiteX2" fmla="*/ 28160 w 785008"/>
                <a:gd name="connsiteY2" fmla="*/ 184782 h 531987"/>
                <a:gd name="connsiteX3" fmla="*/ 134895 w 785008"/>
                <a:gd name="connsiteY3" fmla="*/ 49782 h 531987"/>
                <a:gd name="connsiteX4" fmla="*/ 237834 w 785008"/>
                <a:gd name="connsiteY4" fmla="*/ 0 h 531987"/>
                <a:gd name="connsiteX5" fmla="*/ 653805 w 785008"/>
                <a:gd name="connsiteY5" fmla="*/ 0 h 531987"/>
                <a:gd name="connsiteX6" fmla="*/ 785009 w 785008"/>
                <a:gd name="connsiteY6" fmla="*/ 131204 h 531987"/>
                <a:gd name="connsiteX7" fmla="*/ 785009 w 785008"/>
                <a:gd name="connsiteY7" fmla="*/ 400784 h 531987"/>
                <a:gd name="connsiteX8" fmla="*/ 653805 w 785008"/>
                <a:gd name="connsiteY8" fmla="*/ 531988 h 531987"/>
                <a:gd name="connsiteX9" fmla="*/ 237834 w 785008"/>
                <a:gd name="connsiteY9" fmla="*/ 531988 h 531987"/>
                <a:gd name="connsiteX10" fmla="*/ 134895 w 785008"/>
                <a:gd name="connsiteY10" fmla="*/ 482206 h 53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5008" h="531987">
                  <a:moveTo>
                    <a:pt x="134895" y="482628"/>
                  </a:moveTo>
                  <a:lnTo>
                    <a:pt x="28160" y="347627"/>
                  </a:lnTo>
                  <a:cubicBezTo>
                    <a:pt x="-9387" y="299955"/>
                    <a:pt x="-9387" y="232454"/>
                    <a:pt x="28160" y="184782"/>
                  </a:cubicBezTo>
                  <a:lnTo>
                    <a:pt x="134895" y="49782"/>
                  </a:lnTo>
                  <a:cubicBezTo>
                    <a:pt x="159786" y="18141"/>
                    <a:pt x="197755" y="0"/>
                    <a:pt x="237834" y="0"/>
                  </a:cubicBezTo>
                  <a:lnTo>
                    <a:pt x="653805" y="0"/>
                  </a:lnTo>
                  <a:cubicBezTo>
                    <a:pt x="726368" y="0"/>
                    <a:pt x="785009" y="58641"/>
                    <a:pt x="785009" y="131204"/>
                  </a:cubicBezTo>
                  <a:lnTo>
                    <a:pt x="785009" y="400784"/>
                  </a:lnTo>
                  <a:cubicBezTo>
                    <a:pt x="785009" y="473346"/>
                    <a:pt x="726368" y="531988"/>
                    <a:pt x="653805" y="531988"/>
                  </a:cubicBezTo>
                  <a:lnTo>
                    <a:pt x="237834" y="531988"/>
                  </a:lnTo>
                  <a:cubicBezTo>
                    <a:pt x="197755" y="531988"/>
                    <a:pt x="159786" y="513847"/>
                    <a:pt x="134895" y="482206"/>
                  </a:cubicBezTo>
                  <a:close/>
                </a:path>
              </a:pathLst>
            </a:custGeom>
            <a:solidFill>
              <a:srgbClr val="A5A5A5"/>
            </a:solidFill>
            <a:ln w="42182" cap="flat">
              <a:noFill/>
              <a:prstDash val="solid"/>
              <a:miter/>
            </a:ln>
          </p:spPr>
          <p:txBody>
            <a:bodyPr rtlCol="0" anchor="ctr"/>
            <a:lstStyle/>
            <a:p>
              <a:endParaRPr lang="en-US" dirty="0"/>
            </a:p>
          </p:txBody>
        </p:sp>
        <p:sp>
          <p:nvSpPr>
            <p:cNvPr id="62" name="TextBox 61">
              <a:extLst>
                <a:ext uri="{FF2B5EF4-FFF2-40B4-BE49-F238E27FC236}">
                  <a16:creationId xmlns:a16="http://schemas.microsoft.com/office/drawing/2014/main" id="{46921638-3346-AB8C-5058-4C9B2F311D08}"/>
                </a:ext>
              </a:extLst>
            </p:cNvPr>
            <p:cNvSpPr txBox="1"/>
            <p:nvPr/>
          </p:nvSpPr>
          <p:spPr>
            <a:xfrm>
              <a:off x="6209449" y="1595460"/>
              <a:ext cx="3325628" cy="366254"/>
            </a:xfrm>
            <a:prstGeom prst="rect">
              <a:avLst/>
            </a:prstGeom>
            <a:noFill/>
          </p:spPr>
          <p:txBody>
            <a:bodyPr wrap="square">
              <a:spAutoFit/>
            </a:bodyPr>
            <a:lstStyle/>
            <a:p>
              <a:pPr algn="ctr">
                <a:lnSpc>
                  <a:spcPct val="115000"/>
                </a:lnSpc>
              </a:pPr>
              <a:r>
                <a:rPr lang="ar-EG"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تطوير استراتيجيات أكثر كفاءة</a:t>
              </a:r>
              <a:endParaRPr lang="en-US"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63" name="Google Shape;488;p25">
              <a:extLst>
                <a:ext uri="{FF2B5EF4-FFF2-40B4-BE49-F238E27FC236}">
                  <a16:creationId xmlns:a16="http://schemas.microsoft.com/office/drawing/2014/main" id="{C8CE7E5E-4CB2-4C99-F40C-24D71F38B20C}"/>
                </a:ext>
              </a:extLst>
            </p:cNvPr>
            <p:cNvSpPr txBox="1"/>
            <p:nvPr/>
          </p:nvSpPr>
          <p:spPr>
            <a:xfrm>
              <a:off x="9085021" y="1580004"/>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dirty="0">
                  <a:solidFill>
                    <a:srgbClr val="FFFFFF"/>
                  </a:solidFill>
                  <a:latin typeface="Montserrat"/>
                  <a:sym typeface="Montserrat"/>
                </a:rPr>
                <a:t>04</a:t>
              </a:r>
              <a:endParaRPr dirty="0"/>
            </a:p>
          </p:txBody>
        </p:sp>
      </p:grpSp>
      <p:grpSp>
        <p:nvGrpSpPr>
          <p:cNvPr id="64" name="Group 63">
            <a:extLst>
              <a:ext uri="{FF2B5EF4-FFF2-40B4-BE49-F238E27FC236}">
                <a16:creationId xmlns:a16="http://schemas.microsoft.com/office/drawing/2014/main" id="{64D30C4F-77A9-3597-FB26-3A34328E45BD}"/>
              </a:ext>
            </a:extLst>
          </p:cNvPr>
          <p:cNvGrpSpPr/>
          <p:nvPr/>
        </p:nvGrpSpPr>
        <p:grpSpPr>
          <a:xfrm>
            <a:off x="2187062" y="4126069"/>
            <a:ext cx="3686462" cy="1085228"/>
            <a:chOff x="2561036" y="4182701"/>
            <a:chExt cx="3686462" cy="1085228"/>
          </a:xfrm>
        </p:grpSpPr>
        <p:sp>
          <p:nvSpPr>
            <p:cNvPr id="65" name="Freeform: Shape 64">
              <a:extLst>
                <a:ext uri="{FF2B5EF4-FFF2-40B4-BE49-F238E27FC236}">
                  <a16:creationId xmlns:a16="http://schemas.microsoft.com/office/drawing/2014/main" id="{C10C9EEB-5894-A14D-EC5A-8A296C4399D6}"/>
                </a:ext>
              </a:extLst>
            </p:cNvPr>
            <p:cNvSpPr/>
            <p:nvPr/>
          </p:nvSpPr>
          <p:spPr>
            <a:xfrm>
              <a:off x="2561036" y="4182701"/>
              <a:ext cx="3292114" cy="1085228"/>
            </a:xfrm>
            <a:custGeom>
              <a:avLst/>
              <a:gdLst>
                <a:gd name="connsiteX0" fmla="*/ 258822 w 2573664"/>
                <a:gd name="connsiteY0" fmla="*/ 796927 h 848395"/>
                <a:gd name="connsiteX1" fmla="*/ 28477 w 2573664"/>
                <a:gd name="connsiteY1" fmla="*/ 505831 h 848395"/>
                <a:gd name="connsiteX2" fmla="*/ 28477 w 2573664"/>
                <a:gd name="connsiteY2" fmla="*/ 341299 h 848395"/>
                <a:gd name="connsiteX3" fmla="*/ 258822 w 2573664"/>
                <a:gd name="connsiteY3" fmla="*/ 50203 h 848395"/>
                <a:gd name="connsiteX4" fmla="*/ 363026 w 2573664"/>
                <a:gd name="connsiteY4" fmla="*/ 0 h 848395"/>
                <a:gd name="connsiteX5" fmla="*/ 2440773 w 2573664"/>
                <a:gd name="connsiteY5" fmla="*/ 0 h 848395"/>
                <a:gd name="connsiteX6" fmla="*/ 2573665 w 2573664"/>
                <a:gd name="connsiteY6" fmla="*/ 132892 h 848395"/>
                <a:gd name="connsiteX7" fmla="*/ 2573665 w 2573664"/>
                <a:gd name="connsiteY7" fmla="*/ 715504 h 848395"/>
                <a:gd name="connsiteX8" fmla="*/ 2440773 w 2573664"/>
                <a:gd name="connsiteY8" fmla="*/ 848396 h 848395"/>
                <a:gd name="connsiteX9" fmla="*/ 363026 w 2573664"/>
                <a:gd name="connsiteY9" fmla="*/ 848396 h 848395"/>
                <a:gd name="connsiteX10" fmla="*/ 258822 w 2573664"/>
                <a:gd name="connsiteY10" fmla="*/ 798192 h 84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3664" h="848395">
                  <a:moveTo>
                    <a:pt x="258822" y="796927"/>
                  </a:moveTo>
                  <a:lnTo>
                    <a:pt x="28477" y="505831"/>
                  </a:lnTo>
                  <a:cubicBezTo>
                    <a:pt x="-9492" y="457737"/>
                    <a:pt x="-9492" y="389393"/>
                    <a:pt x="28477" y="341299"/>
                  </a:cubicBezTo>
                  <a:lnTo>
                    <a:pt x="258822" y="50203"/>
                  </a:lnTo>
                  <a:cubicBezTo>
                    <a:pt x="284135" y="18562"/>
                    <a:pt x="322525" y="0"/>
                    <a:pt x="363026" y="0"/>
                  </a:cubicBezTo>
                  <a:lnTo>
                    <a:pt x="2440773" y="0"/>
                  </a:lnTo>
                  <a:cubicBezTo>
                    <a:pt x="2514180" y="0"/>
                    <a:pt x="2573665" y="59485"/>
                    <a:pt x="2573665" y="132892"/>
                  </a:cubicBezTo>
                  <a:lnTo>
                    <a:pt x="2573665" y="715504"/>
                  </a:lnTo>
                  <a:cubicBezTo>
                    <a:pt x="2573665" y="788911"/>
                    <a:pt x="2514180" y="848396"/>
                    <a:pt x="2440773" y="848396"/>
                  </a:cubicBezTo>
                  <a:lnTo>
                    <a:pt x="363026" y="848396"/>
                  </a:lnTo>
                  <a:cubicBezTo>
                    <a:pt x="322525" y="848396"/>
                    <a:pt x="284135" y="829833"/>
                    <a:pt x="258822" y="798192"/>
                  </a:cubicBezTo>
                  <a:close/>
                </a:path>
              </a:pathLst>
            </a:custGeom>
            <a:solidFill>
              <a:schemeClr val="bg1">
                <a:lumMod val="75000"/>
              </a:schemeClr>
            </a:solidFill>
            <a:ln w="42182" cap="flat">
              <a:noFill/>
              <a:prstDash val="solid"/>
              <a:miter/>
            </a:ln>
          </p:spPr>
          <p:txBody>
            <a:bodyPr rtlCol="0" anchor="ctr"/>
            <a:lstStyle/>
            <a:p>
              <a:endParaRPr lang="en-US" dirty="0"/>
            </a:p>
          </p:txBody>
        </p:sp>
        <p:sp>
          <p:nvSpPr>
            <p:cNvPr id="66" name="Freeform: Shape 65">
              <a:extLst>
                <a:ext uri="{FF2B5EF4-FFF2-40B4-BE49-F238E27FC236}">
                  <a16:creationId xmlns:a16="http://schemas.microsoft.com/office/drawing/2014/main" id="{DB73726C-55BB-2152-888A-FDEF21875B19}"/>
                </a:ext>
              </a:extLst>
            </p:cNvPr>
            <p:cNvSpPr/>
            <p:nvPr/>
          </p:nvSpPr>
          <p:spPr>
            <a:xfrm>
              <a:off x="5153904" y="4383449"/>
              <a:ext cx="1004146" cy="680494"/>
            </a:xfrm>
            <a:custGeom>
              <a:avLst/>
              <a:gdLst>
                <a:gd name="connsiteX0" fmla="*/ 134895 w 785008"/>
                <a:gd name="connsiteY0" fmla="*/ 482628 h 531987"/>
                <a:gd name="connsiteX1" fmla="*/ 28160 w 785008"/>
                <a:gd name="connsiteY1" fmla="*/ 347627 h 531987"/>
                <a:gd name="connsiteX2" fmla="*/ 28160 w 785008"/>
                <a:gd name="connsiteY2" fmla="*/ 184782 h 531987"/>
                <a:gd name="connsiteX3" fmla="*/ 134895 w 785008"/>
                <a:gd name="connsiteY3" fmla="*/ 49782 h 531987"/>
                <a:gd name="connsiteX4" fmla="*/ 237834 w 785008"/>
                <a:gd name="connsiteY4" fmla="*/ 0 h 531987"/>
                <a:gd name="connsiteX5" fmla="*/ 653805 w 785008"/>
                <a:gd name="connsiteY5" fmla="*/ 0 h 531987"/>
                <a:gd name="connsiteX6" fmla="*/ 785009 w 785008"/>
                <a:gd name="connsiteY6" fmla="*/ 131204 h 531987"/>
                <a:gd name="connsiteX7" fmla="*/ 785009 w 785008"/>
                <a:gd name="connsiteY7" fmla="*/ 400784 h 531987"/>
                <a:gd name="connsiteX8" fmla="*/ 653805 w 785008"/>
                <a:gd name="connsiteY8" fmla="*/ 531988 h 531987"/>
                <a:gd name="connsiteX9" fmla="*/ 237834 w 785008"/>
                <a:gd name="connsiteY9" fmla="*/ 531988 h 531987"/>
                <a:gd name="connsiteX10" fmla="*/ 134895 w 785008"/>
                <a:gd name="connsiteY10" fmla="*/ 482206 h 53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5008" h="531987">
                  <a:moveTo>
                    <a:pt x="134895" y="482628"/>
                  </a:moveTo>
                  <a:lnTo>
                    <a:pt x="28160" y="347627"/>
                  </a:lnTo>
                  <a:cubicBezTo>
                    <a:pt x="-9387" y="299955"/>
                    <a:pt x="-9387" y="232454"/>
                    <a:pt x="28160" y="184782"/>
                  </a:cubicBezTo>
                  <a:lnTo>
                    <a:pt x="134895" y="49782"/>
                  </a:lnTo>
                  <a:cubicBezTo>
                    <a:pt x="159786" y="18141"/>
                    <a:pt x="197755" y="0"/>
                    <a:pt x="237834" y="0"/>
                  </a:cubicBezTo>
                  <a:lnTo>
                    <a:pt x="653805" y="0"/>
                  </a:lnTo>
                  <a:cubicBezTo>
                    <a:pt x="726368" y="0"/>
                    <a:pt x="785009" y="58641"/>
                    <a:pt x="785009" y="131204"/>
                  </a:cubicBezTo>
                  <a:lnTo>
                    <a:pt x="785009" y="400784"/>
                  </a:lnTo>
                  <a:cubicBezTo>
                    <a:pt x="785009" y="473346"/>
                    <a:pt x="726368" y="531988"/>
                    <a:pt x="653805" y="531988"/>
                  </a:cubicBezTo>
                  <a:lnTo>
                    <a:pt x="237834" y="531988"/>
                  </a:lnTo>
                  <a:cubicBezTo>
                    <a:pt x="197755" y="531988"/>
                    <a:pt x="159786" y="513847"/>
                    <a:pt x="134895" y="482206"/>
                  </a:cubicBezTo>
                  <a:close/>
                </a:path>
              </a:pathLst>
            </a:custGeom>
            <a:solidFill>
              <a:srgbClr val="A5A5A5"/>
            </a:solidFill>
            <a:ln w="42182" cap="flat">
              <a:noFill/>
              <a:prstDash val="solid"/>
              <a:miter/>
            </a:ln>
          </p:spPr>
          <p:txBody>
            <a:bodyPr rtlCol="0" anchor="ctr"/>
            <a:lstStyle/>
            <a:p>
              <a:endParaRPr lang="en-US" dirty="0"/>
            </a:p>
          </p:txBody>
        </p:sp>
        <p:sp>
          <p:nvSpPr>
            <p:cNvPr id="67" name="TextBox 66">
              <a:extLst>
                <a:ext uri="{FF2B5EF4-FFF2-40B4-BE49-F238E27FC236}">
                  <a16:creationId xmlns:a16="http://schemas.microsoft.com/office/drawing/2014/main" id="{2417E681-7810-EC59-C51C-696674B50726}"/>
                </a:ext>
              </a:extLst>
            </p:cNvPr>
            <p:cNvSpPr txBox="1"/>
            <p:nvPr/>
          </p:nvSpPr>
          <p:spPr>
            <a:xfrm flipH="1">
              <a:off x="2869301" y="4527163"/>
              <a:ext cx="2531122" cy="366254"/>
            </a:xfrm>
            <a:prstGeom prst="rect">
              <a:avLst/>
            </a:prstGeom>
            <a:noFill/>
          </p:spPr>
          <p:txBody>
            <a:bodyPr wrap="square">
              <a:spAutoFit/>
            </a:bodyPr>
            <a:lstStyle/>
            <a:p>
              <a:pPr algn="ctr">
                <a:lnSpc>
                  <a:spcPct val="115000"/>
                </a:lnSpc>
              </a:pPr>
              <a:r>
                <a:rPr lang="ar-EG"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تحفيز الابتكار</a:t>
              </a:r>
              <a:endParaRPr lang="en-US" sz="16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68" name="Google Shape;488;p25">
              <a:extLst>
                <a:ext uri="{FF2B5EF4-FFF2-40B4-BE49-F238E27FC236}">
                  <a16:creationId xmlns:a16="http://schemas.microsoft.com/office/drawing/2014/main" id="{A672F027-159E-D35E-7DF4-67E6E747EA8D}"/>
                </a:ext>
              </a:extLst>
            </p:cNvPr>
            <p:cNvSpPr txBox="1"/>
            <p:nvPr/>
          </p:nvSpPr>
          <p:spPr>
            <a:xfrm flipH="1">
              <a:off x="5347386" y="4462780"/>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dirty="0">
                  <a:solidFill>
                    <a:srgbClr val="FFFFFF"/>
                  </a:solidFill>
                  <a:latin typeface="Montserrat"/>
                  <a:ea typeface="Montserrat"/>
                  <a:cs typeface="Montserrat"/>
                </a:rPr>
                <a:t>05</a:t>
              </a:r>
              <a:endParaRPr sz="3600" b="1" dirty="0">
                <a:solidFill>
                  <a:srgbClr val="FFFFFF"/>
                </a:solidFill>
                <a:latin typeface="Montserrat"/>
                <a:ea typeface="Montserrat"/>
                <a:cs typeface="Montserrat"/>
              </a:endParaRPr>
            </a:p>
          </p:txBody>
        </p:sp>
      </p:grpSp>
    </p:spTree>
    <p:extLst>
      <p:ext uri="{BB962C8B-B14F-4D97-AF65-F5344CB8AC3E}">
        <p14:creationId xmlns:p14="http://schemas.microsoft.com/office/powerpoint/2010/main" val="617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1000"/>
                                        <p:tgtEl>
                                          <p:spTgt spid="59"/>
                                        </p:tgtEl>
                                      </p:cBhvr>
                                    </p:animEffect>
                                    <p:anim calcmode="lin" valueType="num">
                                      <p:cBhvr>
                                        <p:cTn id="27" dur="1000" fill="hold"/>
                                        <p:tgtEl>
                                          <p:spTgt spid="59"/>
                                        </p:tgtEl>
                                        <p:attrNameLst>
                                          <p:attrName>ppt_x</p:attrName>
                                        </p:attrNameLst>
                                      </p:cBhvr>
                                      <p:tavLst>
                                        <p:tav tm="0">
                                          <p:val>
                                            <p:strVal val="#ppt_x"/>
                                          </p:val>
                                        </p:tav>
                                        <p:tav tm="100000">
                                          <p:val>
                                            <p:strVal val="#ppt_x"/>
                                          </p:val>
                                        </p:tav>
                                      </p:tavLst>
                                    </p:anim>
                                    <p:anim calcmode="lin" valueType="num">
                                      <p:cBhvr>
                                        <p:cTn id="2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1000"/>
                                        <p:tgtEl>
                                          <p:spTgt spid="64"/>
                                        </p:tgtEl>
                                      </p:cBhvr>
                                    </p:animEffect>
                                    <p:anim calcmode="lin" valueType="num">
                                      <p:cBhvr>
                                        <p:cTn id="34" dur="1000" fill="hold"/>
                                        <p:tgtEl>
                                          <p:spTgt spid="64"/>
                                        </p:tgtEl>
                                        <p:attrNameLst>
                                          <p:attrName>ppt_x</p:attrName>
                                        </p:attrNameLst>
                                      </p:cBhvr>
                                      <p:tavLst>
                                        <p:tav tm="0">
                                          <p:val>
                                            <p:strVal val="#ppt_x"/>
                                          </p:val>
                                        </p:tav>
                                        <p:tav tm="100000">
                                          <p:val>
                                            <p:strVal val="#ppt_x"/>
                                          </p:val>
                                        </p:tav>
                                      </p:tavLst>
                                    </p:anim>
                                    <p:anim calcmode="lin" valueType="num">
                                      <p:cBhvr>
                                        <p:cTn id="3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العلاقة بين التخطيط الاستراتيجي والأداء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236564" y="2806709"/>
            <a:ext cx="6492320" cy="2816156"/>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التخطيط الاستراتيجي والأداء المؤسسي هما عنصران مترابطان بشكل وثيق، حيث يُعدّ التخطيط الاستراتيجي الأساس الذي يُبنى عليه الأداء المؤسسي، ويُسهم في توجيه المؤسسة نحو تحقيق أهدافها بكفاءة وفعالية. يمكن تصور العلاقة بينهما على أنها علاقة سببية، حيث يؤدي التخطيط الاستراتيجي الجيد إلى تحسين الأداء المؤسسي وتحقيق الأهداف المرجوة.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A55C5EA5-1FAD-5449-FD0A-D21B9751F4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238" y="2918390"/>
            <a:ext cx="4529795" cy="3004041"/>
          </a:xfrm>
          <a:prstGeom prst="rect">
            <a:avLst/>
          </a:prstGeom>
        </p:spPr>
      </p:pic>
    </p:spTree>
    <p:extLst>
      <p:ext uri="{BB962C8B-B14F-4D97-AF65-F5344CB8AC3E}">
        <p14:creationId xmlns:p14="http://schemas.microsoft.com/office/powerpoint/2010/main" val="355480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720260" y="2721549"/>
            <a:ext cx="6633012" cy="2816156"/>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في ظل بيئة الأعمال المتغيرة والمتسارعة، أصبح الأداء الاستراتيجي أحد المفاهيم الأساسية التي تسعى المؤسسات إلى تحقيقها لضمان استدامة نجاحها وتعزيز قدرتها التنافسية. يُعد الأداء الاستراتيجي عملية شاملة تهدف إلى ربط الرؤية والرسالة المؤسسية بالأهداف والخطط التنفيذية، مع التركيز على تحقيق نتائج ملموسة تتماشى مع التوجهات الاستراتيجية طويلة المدى</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4" name="Picture 13">
            <a:extLst>
              <a:ext uri="{FF2B5EF4-FFF2-40B4-BE49-F238E27FC236}">
                <a16:creationId xmlns:a16="http://schemas.microsoft.com/office/drawing/2014/main" id="{09E9CB52-AA08-E7C7-13C0-1BD50ACB3A8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369200"/>
            <a:ext cx="3608833" cy="3608833"/>
          </a:xfrm>
          <a:prstGeom prst="rect">
            <a:avLst/>
          </a:prstGeom>
          <a:noFill/>
          <a:ln>
            <a:noFill/>
          </a:ln>
        </p:spPr>
      </p:pic>
    </p:spTree>
    <p:extLst>
      <p:ext uri="{BB962C8B-B14F-4D97-AF65-F5344CB8AC3E}">
        <p14:creationId xmlns:p14="http://schemas.microsoft.com/office/powerpoint/2010/main" val="257276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التخطيط الاستراتيجي والأداء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092838" y="1978375"/>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EG"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التخطيط الاستراتيجي</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4429685" y="2610527"/>
            <a:ext cx="7036542" cy="1708160"/>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هو عملية تحديد الاتجاهات المستقبلية للمؤسسة من خلال وضع رؤية واضحة، صياغة الأهداف الاستراتيجية، وتحديد السياسات والخطط اللازمة لتحقيق هذه الأهداف في بيئة تتسم بالتغير المستمر.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192CBD0B-1346-B04D-B492-8A4D46C82D44}"/>
              </a:ext>
            </a:extLst>
          </p:cNvPr>
          <p:cNvSpPr txBox="1"/>
          <p:nvPr/>
        </p:nvSpPr>
        <p:spPr>
          <a:xfrm>
            <a:off x="4092838" y="4340596"/>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EG"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الأداء</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EF7187B0-BC13-19A7-DFF3-9E20D250893B}"/>
              </a:ext>
            </a:extLst>
          </p:cNvPr>
          <p:cNvSpPr txBox="1"/>
          <p:nvPr/>
        </p:nvSpPr>
        <p:spPr>
          <a:xfrm>
            <a:off x="4429685" y="4909000"/>
            <a:ext cx="7036542" cy="1708160"/>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يعبّر عن مدى قدرة المؤسسة على تحقيق أهدافها باستخدام الموارد المتاحة بكفاءة وفعالية. يشمل الأداء قياس النتائج ومقارنتها بالأهداف الموضوعة، وتحليل الفجوات لتحسين الأداء المستقبلي.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0" name="Picture 19">
            <a:extLst>
              <a:ext uri="{FF2B5EF4-FFF2-40B4-BE49-F238E27FC236}">
                <a16:creationId xmlns:a16="http://schemas.microsoft.com/office/drawing/2014/main" id="{C585501D-7FF3-0D65-CF10-3293272C49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205" y="2578539"/>
            <a:ext cx="3764633" cy="3702005"/>
          </a:xfrm>
          <a:prstGeom prst="rect">
            <a:avLst/>
          </a:prstGeom>
        </p:spPr>
      </p:pic>
    </p:spTree>
    <p:extLst>
      <p:ext uri="{BB962C8B-B14F-4D97-AF65-F5344CB8AC3E}">
        <p14:creationId xmlns:p14="http://schemas.microsoft.com/office/powerpoint/2010/main" val="3038632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العلاقة بين التخطيط الاستراتيجي والأداء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4D6F2252-2119-707D-5A86-2F5600366BB5}"/>
              </a:ext>
            </a:extLst>
          </p:cNvPr>
          <p:cNvGrpSpPr/>
          <p:nvPr/>
        </p:nvGrpSpPr>
        <p:grpSpPr>
          <a:xfrm>
            <a:off x="5977823" y="2622330"/>
            <a:ext cx="3434683" cy="981721"/>
            <a:chOff x="6904272" y="915473"/>
            <a:chExt cx="3434683" cy="981721"/>
          </a:xfrm>
        </p:grpSpPr>
        <p:grpSp>
          <p:nvGrpSpPr>
            <p:cNvPr id="19" name="Group 18">
              <a:extLst>
                <a:ext uri="{FF2B5EF4-FFF2-40B4-BE49-F238E27FC236}">
                  <a16:creationId xmlns:a16="http://schemas.microsoft.com/office/drawing/2014/main" id="{B3DCF676-F5AD-DFAA-8DCF-4512BDA8B47D}"/>
                </a:ext>
              </a:extLst>
            </p:cNvPr>
            <p:cNvGrpSpPr/>
            <p:nvPr/>
          </p:nvGrpSpPr>
          <p:grpSpPr>
            <a:xfrm flipH="1">
              <a:off x="6904272" y="915473"/>
              <a:ext cx="3434683" cy="981721"/>
              <a:chOff x="1036872" y="1394445"/>
              <a:chExt cx="3434683" cy="981721"/>
            </a:xfrm>
          </p:grpSpPr>
          <p:grpSp>
            <p:nvGrpSpPr>
              <p:cNvPr id="22" name="Graphic 2">
                <a:extLst>
                  <a:ext uri="{FF2B5EF4-FFF2-40B4-BE49-F238E27FC236}">
                    <a16:creationId xmlns:a16="http://schemas.microsoft.com/office/drawing/2014/main" id="{92D49D40-852C-3620-88A6-133F921AEF14}"/>
                  </a:ext>
                </a:extLst>
              </p:cNvPr>
              <p:cNvGrpSpPr/>
              <p:nvPr/>
            </p:nvGrpSpPr>
            <p:grpSpPr>
              <a:xfrm>
                <a:off x="1473371" y="1471158"/>
                <a:ext cx="2998184" cy="837820"/>
                <a:chOff x="4742783" y="3006660"/>
                <a:chExt cx="2998184" cy="837820"/>
              </a:xfrm>
            </p:grpSpPr>
            <p:sp>
              <p:nvSpPr>
                <p:cNvPr id="27" name="Freeform: Shape 26">
                  <a:extLst>
                    <a:ext uri="{FF2B5EF4-FFF2-40B4-BE49-F238E27FC236}">
                      <a16:creationId xmlns:a16="http://schemas.microsoft.com/office/drawing/2014/main" id="{2F2725B9-AA60-D9A5-9D88-69BFCB6FA02D}"/>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9ACCCE"/>
                </a:solidFill>
                <a:ln w="9525"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C4258135-33C8-3C2A-EB92-AA2A580940AD}"/>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29" name="Freeform: Shape 28">
                  <a:extLst>
                    <a:ext uri="{FF2B5EF4-FFF2-40B4-BE49-F238E27FC236}">
                      <a16:creationId xmlns:a16="http://schemas.microsoft.com/office/drawing/2014/main" id="{8E076B94-5DB9-82D6-718A-5E2AB5395FAF}"/>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ACD4DA4D-2D79-BBD1-8649-07ED96C10120}"/>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9ACCCE"/>
                </a:solidFill>
                <a:ln w="9525"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7F6636DE-FD33-E79C-FBE9-383F73ECCC8A}"/>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23" name="Graphic 2">
                <a:extLst>
                  <a:ext uri="{FF2B5EF4-FFF2-40B4-BE49-F238E27FC236}">
                    <a16:creationId xmlns:a16="http://schemas.microsoft.com/office/drawing/2014/main" id="{43E0B96A-3B51-F7C7-BF81-B832A684AF86}"/>
                  </a:ext>
                </a:extLst>
              </p:cNvPr>
              <p:cNvGrpSpPr/>
              <p:nvPr/>
            </p:nvGrpSpPr>
            <p:grpSpPr>
              <a:xfrm>
                <a:off x="1036872" y="1394445"/>
                <a:ext cx="981721" cy="981721"/>
                <a:chOff x="4306284" y="2929947"/>
                <a:chExt cx="981721" cy="981721"/>
              </a:xfrm>
            </p:grpSpPr>
            <p:sp>
              <p:nvSpPr>
                <p:cNvPr id="24" name="Freeform: Shape 23">
                  <a:extLst>
                    <a:ext uri="{FF2B5EF4-FFF2-40B4-BE49-F238E27FC236}">
                      <a16:creationId xmlns:a16="http://schemas.microsoft.com/office/drawing/2014/main" id="{9BFCF9D1-B488-43D4-CFE1-E3075F2EB610}"/>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9ACCCE"/>
                </a:solid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3038E832-BAD2-349B-2487-5501B98D44F2}"/>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dirty="0"/>
                </a:p>
              </p:txBody>
            </p:sp>
            <p:sp>
              <p:nvSpPr>
                <p:cNvPr id="26" name="Freeform: Shape 25">
                  <a:extLst>
                    <a:ext uri="{FF2B5EF4-FFF2-40B4-BE49-F238E27FC236}">
                      <a16:creationId xmlns:a16="http://schemas.microsoft.com/office/drawing/2014/main" id="{DF02F83C-A18C-2D4E-5096-097E80539F12}"/>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20" name="TextBox 19">
              <a:extLst>
                <a:ext uri="{FF2B5EF4-FFF2-40B4-BE49-F238E27FC236}">
                  <a16:creationId xmlns:a16="http://schemas.microsoft.com/office/drawing/2014/main" id="{68408966-B8B1-83F5-C348-753E7DC13411}"/>
                </a:ext>
              </a:extLst>
            </p:cNvPr>
            <p:cNvSpPr txBox="1"/>
            <p:nvPr/>
          </p:nvSpPr>
          <p:spPr>
            <a:xfrm>
              <a:off x="7168720" y="1101886"/>
              <a:ext cx="2279806"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التخطيط الاستراتيجي كأداة لتحسين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FD2A3E5E-4CA1-DDE8-72D2-E54D3CEB04B4}"/>
                </a:ext>
              </a:extLst>
            </p:cNvPr>
            <p:cNvSpPr txBox="1"/>
            <p:nvPr/>
          </p:nvSpPr>
          <p:spPr>
            <a:xfrm>
              <a:off x="9508632" y="1214293"/>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32" name="Group 31">
            <a:extLst>
              <a:ext uri="{FF2B5EF4-FFF2-40B4-BE49-F238E27FC236}">
                <a16:creationId xmlns:a16="http://schemas.microsoft.com/office/drawing/2014/main" id="{951D015D-FE44-8059-499B-592A19D30796}"/>
              </a:ext>
            </a:extLst>
          </p:cNvPr>
          <p:cNvGrpSpPr/>
          <p:nvPr/>
        </p:nvGrpSpPr>
        <p:grpSpPr>
          <a:xfrm>
            <a:off x="5977823" y="3675523"/>
            <a:ext cx="3434683" cy="981721"/>
            <a:chOff x="6904272" y="1982273"/>
            <a:chExt cx="3434683" cy="981721"/>
          </a:xfrm>
        </p:grpSpPr>
        <p:grpSp>
          <p:nvGrpSpPr>
            <p:cNvPr id="33" name="Group 32">
              <a:extLst>
                <a:ext uri="{FF2B5EF4-FFF2-40B4-BE49-F238E27FC236}">
                  <a16:creationId xmlns:a16="http://schemas.microsoft.com/office/drawing/2014/main" id="{5C458112-B811-81C4-9BD6-5AB78AD7AAB7}"/>
                </a:ext>
              </a:extLst>
            </p:cNvPr>
            <p:cNvGrpSpPr/>
            <p:nvPr/>
          </p:nvGrpSpPr>
          <p:grpSpPr>
            <a:xfrm flipH="1">
              <a:off x="6904272" y="1982273"/>
              <a:ext cx="3434683" cy="981721"/>
              <a:chOff x="1036872" y="1394445"/>
              <a:chExt cx="3434683" cy="981721"/>
            </a:xfrm>
          </p:grpSpPr>
          <p:grpSp>
            <p:nvGrpSpPr>
              <p:cNvPr id="36" name="Graphic 2">
                <a:extLst>
                  <a:ext uri="{FF2B5EF4-FFF2-40B4-BE49-F238E27FC236}">
                    <a16:creationId xmlns:a16="http://schemas.microsoft.com/office/drawing/2014/main" id="{09BF53F5-A6D3-6ECB-D26B-4237F9692B52}"/>
                  </a:ext>
                </a:extLst>
              </p:cNvPr>
              <p:cNvGrpSpPr/>
              <p:nvPr/>
            </p:nvGrpSpPr>
            <p:grpSpPr>
              <a:xfrm>
                <a:off x="1473371" y="1471158"/>
                <a:ext cx="2998184" cy="828294"/>
                <a:chOff x="4742783" y="3006660"/>
                <a:chExt cx="2998184" cy="828294"/>
              </a:xfrm>
            </p:grpSpPr>
            <p:sp>
              <p:nvSpPr>
                <p:cNvPr id="41" name="Freeform: Shape 40">
                  <a:extLst>
                    <a:ext uri="{FF2B5EF4-FFF2-40B4-BE49-F238E27FC236}">
                      <a16:creationId xmlns:a16="http://schemas.microsoft.com/office/drawing/2014/main" id="{B87BC9D6-4F4A-400E-C06B-459FBD7CD87F}"/>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3D8E92"/>
                </a:solidFill>
                <a:ln w="9525"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B6C526A0-07DE-8119-06A1-C98345AD976A}"/>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43" name="Freeform: Shape 42">
                  <a:extLst>
                    <a:ext uri="{FF2B5EF4-FFF2-40B4-BE49-F238E27FC236}">
                      <a16:creationId xmlns:a16="http://schemas.microsoft.com/office/drawing/2014/main" id="{7EF4E924-5BF5-37D6-430B-DAC4176EA266}"/>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D185A36F-DE55-C06F-2BD9-95B689C51576}"/>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3D8E92"/>
                </a:solidFill>
                <a:ln w="9525"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317D6DF8-0416-BE23-7DCB-27ADABFE9110}"/>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37" name="Graphic 2">
                <a:extLst>
                  <a:ext uri="{FF2B5EF4-FFF2-40B4-BE49-F238E27FC236}">
                    <a16:creationId xmlns:a16="http://schemas.microsoft.com/office/drawing/2014/main" id="{D426B316-E794-B88F-FE1A-C61AB95406B2}"/>
                  </a:ext>
                </a:extLst>
              </p:cNvPr>
              <p:cNvGrpSpPr/>
              <p:nvPr/>
            </p:nvGrpSpPr>
            <p:grpSpPr>
              <a:xfrm>
                <a:off x="1036872" y="1394445"/>
                <a:ext cx="981721" cy="981721"/>
                <a:chOff x="4306284" y="2929947"/>
                <a:chExt cx="981721" cy="981721"/>
              </a:xfrm>
            </p:grpSpPr>
            <p:sp>
              <p:nvSpPr>
                <p:cNvPr id="38" name="Freeform: Shape 37">
                  <a:extLst>
                    <a:ext uri="{FF2B5EF4-FFF2-40B4-BE49-F238E27FC236}">
                      <a16:creationId xmlns:a16="http://schemas.microsoft.com/office/drawing/2014/main" id="{F22FA0EC-BB25-554E-3973-3CFEB3581B99}"/>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177267D5-C13D-C75E-3061-10D7DEB4E35C}"/>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dirty="0"/>
                </a:p>
              </p:txBody>
            </p:sp>
            <p:sp>
              <p:nvSpPr>
                <p:cNvPr id="40" name="Freeform: Shape 39">
                  <a:extLst>
                    <a:ext uri="{FF2B5EF4-FFF2-40B4-BE49-F238E27FC236}">
                      <a16:creationId xmlns:a16="http://schemas.microsoft.com/office/drawing/2014/main" id="{1A38F094-5AD9-719D-4B53-1CF4F570202F}"/>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34" name="TextBox 33">
              <a:extLst>
                <a:ext uri="{FF2B5EF4-FFF2-40B4-BE49-F238E27FC236}">
                  <a16:creationId xmlns:a16="http://schemas.microsoft.com/office/drawing/2014/main" id="{710E00A2-9004-E3D0-D587-375E2323FF74}"/>
                </a:ext>
              </a:extLst>
            </p:cNvPr>
            <p:cNvSpPr txBox="1"/>
            <p:nvPr/>
          </p:nvSpPr>
          <p:spPr>
            <a:xfrm>
              <a:off x="7226530" y="2236226"/>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رؤية واضحة للأداء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A874DF82-E69E-517F-0C1C-1A11E45CBA0E}"/>
                </a:ext>
              </a:extLst>
            </p:cNvPr>
            <p:cNvSpPr txBox="1"/>
            <p:nvPr/>
          </p:nvSpPr>
          <p:spPr>
            <a:xfrm>
              <a:off x="9508632" y="2355017"/>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46" name="Group 45">
            <a:extLst>
              <a:ext uri="{FF2B5EF4-FFF2-40B4-BE49-F238E27FC236}">
                <a16:creationId xmlns:a16="http://schemas.microsoft.com/office/drawing/2014/main" id="{DE5D0F80-0E75-C119-5EB9-81A86F217C6A}"/>
              </a:ext>
            </a:extLst>
          </p:cNvPr>
          <p:cNvGrpSpPr/>
          <p:nvPr/>
        </p:nvGrpSpPr>
        <p:grpSpPr>
          <a:xfrm>
            <a:off x="5977823" y="4728716"/>
            <a:ext cx="3434683" cy="981721"/>
            <a:chOff x="6904272" y="3049073"/>
            <a:chExt cx="3434683" cy="981721"/>
          </a:xfrm>
        </p:grpSpPr>
        <p:grpSp>
          <p:nvGrpSpPr>
            <p:cNvPr id="47" name="Group 46">
              <a:extLst>
                <a:ext uri="{FF2B5EF4-FFF2-40B4-BE49-F238E27FC236}">
                  <a16:creationId xmlns:a16="http://schemas.microsoft.com/office/drawing/2014/main" id="{4485C9AD-437A-D16E-D9EE-76719AF20535}"/>
                </a:ext>
              </a:extLst>
            </p:cNvPr>
            <p:cNvGrpSpPr/>
            <p:nvPr/>
          </p:nvGrpSpPr>
          <p:grpSpPr>
            <a:xfrm flipH="1">
              <a:off x="6904272" y="3049073"/>
              <a:ext cx="3434683" cy="981721"/>
              <a:chOff x="1036872" y="1394445"/>
              <a:chExt cx="3434683" cy="981721"/>
            </a:xfrm>
          </p:grpSpPr>
          <p:grpSp>
            <p:nvGrpSpPr>
              <p:cNvPr id="50" name="Graphic 2">
                <a:extLst>
                  <a:ext uri="{FF2B5EF4-FFF2-40B4-BE49-F238E27FC236}">
                    <a16:creationId xmlns:a16="http://schemas.microsoft.com/office/drawing/2014/main" id="{EF62B794-7D0F-87B1-2260-31355A2E2ED5}"/>
                  </a:ext>
                </a:extLst>
              </p:cNvPr>
              <p:cNvGrpSpPr/>
              <p:nvPr/>
            </p:nvGrpSpPr>
            <p:grpSpPr>
              <a:xfrm>
                <a:off x="1473371" y="1471158"/>
                <a:ext cx="2998184" cy="828294"/>
                <a:chOff x="4742783" y="3006660"/>
                <a:chExt cx="2998184" cy="828294"/>
              </a:xfrm>
            </p:grpSpPr>
            <p:sp>
              <p:nvSpPr>
                <p:cNvPr id="55" name="Freeform: Shape 54">
                  <a:extLst>
                    <a:ext uri="{FF2B5EF4-FFF2-40B4-BE49-F238E27FC236}">
                      <a16:creationId xmlns:a16="http://schemas.microsoft.com/office/drawing/2014/main" id="{E74BFFA6-CE0C-643F-9DBB-532947630582}"/>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FFCC66"/>
                </a:solidFill>
                <a:ln w="9525"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5709F0BD-6617-2469-ABEA-5C0BD37B409B}"/>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57" name="Freeform: Shape 56">
                  <a:extLst>
                    <a:ext uri="{FF2B5EF4-FFF2-40B4-BE49-F238E27FC236}">
                      <a16:creationId xmlns:a16="http://schemas.microsoft.com/office/drawing/2014/main" id="{F7854DCA-5756-4B0A-D25F-C2A6B5D311EA}"/>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23FE75EE-B5DE-82A7-95BD-FCB06C256678}"/>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FFCC66"/>
                </a:solidFill>
                <a:ln w="9525"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EB6F4DB0-0344-DCA0-2E08-A7287F9667F5}"/>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51" name="Graphic 2">
                <a:extLst>
                  <a:ext uri="{FF2B5EF4-FFF2-40B4-BE49-F238E27FC236}">
                    <a16:creationId xmlns:a16="http://schemas.microsoft.com/office/drawing/2014/main" id="{09FED0B8-14B0-7824-176E-8C001013F0D9}"/>
                  </a:ext>
                </a:extLst>
              </p:cNvPr>
              <p:cNvGrpSpPr/>
              <p:nvPr/>
            </p:nvGrpSpPr>
            <p:grpSpPr>
              <a:xfrm>
                <a:off x="1036872" y="1394445"/>
                <a:ext cx="981721" cy="981721"/>
                <a:chOff x="4306284" y="2929947"/>
                <a:chExt cx="981721" cy="981721"/>
              </a:xfrm>
            </p:grpSpPr>
            <p:sp>
              <p:nvSpPr>
                <p:cNvPr id="52" name="Freeform: Shape 51">
                  <a:extLst>
                    <a:ext uri="{FF2B5EF4-FFF2-40B4-BE49-F238E27FC236}">
                      <a16:creationId xmlns:a16="http://schemas.microsoft.com/office/drawing/2014/main" id="{A628FB3F-768A-AD68-3086-542C184EA222}"/>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53" name="Freeform: Shape 52">
                  <a:extLst>
                    <a:ext uri="{FF2B5EF4-FFF2-40B4-BE49-F238E27FC236}">
                      <a16:creationId xmlns:a16="http://schemas.microsoft.com/office/drawing/2014/main" id="{A10E8C8F-74ED-3558-254C-0603F0D96C75}"/>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FFCC66"/>
                </a:solidFill>
                <a:ln w="9525" cap="rnd">
                  <a:solidFill>
                    <a:srgbClr val="070707"/>
                  </a:solidFill>
                  <a:prstDash val="solid"/>
                  <a:round/>
                </a:ln>
              </p:spPr>
              <p:txBody>
                <a:bodyPr rtlCol="0" anchor="ctr"/>
                <a:lstStyle/>
                <a:p>
                  <a:endParaRPr lang="en-US" dirty="0"/>
                </a:p>
              </p:txBody>
            </p:sp>
            <p:sp>
              <p:nvSpPr>
                <p:cNvPr id="54" name="Freeform: Shape 53">
                  <a:extLst>
                    <a:ext uri="{FF2B5EF4-FFF2-40B4-BE49-F238E27FC236}">
                      <a16:creationId xmlns:a16="http://schemas.microsoft.com/office/drawing/2014/main" id="{6C5CCE77-6337-37CA-E42A-61B2F156A3F6}"/>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48" name="TextBox 47">
              <a:extLst>
                <a:ext uri="{FF2B5EF4-FFF2-40B4-BE49-F238E27FC236}">
                  <a16:creationId xmlns:a16="http://schemas.microsoft.com/office/drawing/2014/main" id="{BFD47196-860B-A3B2-0ED5-A84C5712E176}"/>
                </a:ext>
              </a:extLst>
            </p:cNvPr>
            <p:cNvSpPr txBox="1"/>
            <p:nvPr/>
          </p:nvSpPr>
          <p:spPr>
            <a:xfrm>
              <a:off x="7174443" y="3255196"/>
              <a:ext cx="2279806"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الأداء بناءً على 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5D40DC47-9DD1-4D77-CB34-555EDA6AF44B}"/>
                </a:ext>
              </a:extLst>
            </p:cNvPr>
            <p:cNvSpPr txBox="1"/>
            <p:nvPr/>
          </p:nvSpPr>
          <p:spPr>
            <a:xfrm>
              <a:off x="9508632" y="3360228"/>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03</a:t>
              </a:r>
            </a:p>
          </p:txBody>
        </p:sp>
      </p:grpSp>
      <p:grpSp>
        <p:nvGrpSpPr>
          <p:cNvPr id="60" name="Group 59">
            <a:extLst>
              <a:ext uri="{FF2B5EF4-FFF2-40B4-BE49-F238E27FC236}">
                <a16:creationId xmlns:a16="http://schemas.microsoft.com/office/drawing/2014/main" id="{283AF886-AEC7-3B75-231B-282DF5B74C65}"/>
              </a:ext>
            </a:extLst>
          </p:cNvPr>
          <p:cNvGrpSpPr/>
          <p:nvPr/>
        </p:nvGrpSpPr>
        <p:grpSpPr>
          <a:xfrm>
            <a:off x="2697069" y="3110571"/>
            <a:ext cx="3434683" cy="981721"/>
            <a:chOff x="6904272" y="4115873"/>
            <a:chExt cx="3434683" cy="981721"/>
          </a:xfrm>
        </p:grpSpPr>
        <p:grpSp>
          <p:nvGrpSpPr>
            <p:cNvPr id="61" name="Group 60">
              <a:extLst>
                <a:ext uri="{FF2B5EF4-FFF2-40B4-BE49-F238E27FC236}">
                  <a16:creationId xmlns:a16="http://schemas.microsoft.com/office/drawing/2014/main" id="{79D0EBF3-FCE8-2BE9-D26B-41E855A84E4B}"/>
                </a:ext>
              </a:extLst>
            </p:cNvPr>
            <p:cNvGrpSpPr/>
            <p:nvPr/>
          </p:nvGrpSpPr>
          <p:grpSpPr>
            <a:xfrm flipH="1">
              <a:off x="6904272" y="4115873"/>
              <a:ext cx="3434683" cy="981721"/>
              <a:chOff x="1036872" y="1394445"/>
              <a:chExt cx="3434683" cy="981721"/>
            </a:xfrm>
          </p:grpSpPr>
          <p:grpSp>
            <p:nvGrpSpPr>
              <p:cNvPr id="64" name="Graphic 2">
                <a:extLst>
                  <a:ext uri="{FF2B5EF4-FFF2-40B4-BE49-F238E27FC236}">
                    <a16:creationId xmlns:a16="http://schemas.microsoft.com/office/drawing/2014/main" id="{60C58588-F334-6663-FDC7-2C16836E91EC}"/>
                  </a:ext>
                </a:extLst>
              </p:cNvPr>
              <p:cNvGrpSpPr/>
              <p:nvPr/>
            </p:nvGrpSpPr>
            <p:grpSpPr>
              <a:xfrm>
                <a:off x="1473371" y="1471158"/>
                <a:ext cx="2998184" cy="828294"/>
                <a:chOff x="4742783" y="3006660"/>
                <a:chExt cx="2998184" cy="828294"/>
              </a:xfrm>
            </p:grpSpPr>
            <p:sp>
              <p:nvSpPr>
                <p:cNvPr id="69" name="Freeform: Shape 68">
                  <a:extLst>
                    <a:ext uri="{FF2B5EF4-FFF2-40B4-BE49-F238E27FC236}">
                      <a16:creationId xmlns:a16="http://schemas.microsoft.com/office/drawing/2014/main" id="{769A3318-9844-3812-73A1-8214EE9C38B0}"/>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B0B0B0"/>
                </a:solidFill>
                <a:ln w="9525"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E39C1F61-CB7A-4322-0B83-0CF028AFA566}"/>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71" name="Freeform: Shape 70">
                  <a:extLst>
                    <a:ext uri="{FF2B5EF4-FFF2-40B4-BE49-F238E27FC236}">
                      <a16:creationId xmlns:a16="http://schemas.microsoft.com/office/drawing/2014/main" id="{6DCF2BF4-4C86-CAEC-5439-9F6929F0E8BA}"/>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id="{3A80EDBD-E4EB-4282-6D11-89767113E05D}"/>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B0B0B0"/>
                </a:solidFill>
                <a:ln w="9525" cap="flat">
                  <a:noFill/>
                  <a:prstDash val="solid"/>
                  <a:miter/>
                </a:ln>
              </p:spPr>
              <p:txBody>
                <a:bodyPr rtlCol="0" anchor="ctr"/>
                <a:lstStyle/>
                <a:p>
                  <a:endParaRPr lang="en-US" dirty="0"/>
                </a:p>
              </p:txBody>
            </p:sp>
            <p:sp>
              <p:nvSpPr>
                <p:cNvPr id="73" name="Freeform: Shape 72">
                  <a:extLst>
                    <a:ext uri="{FF2B5EF4-FFF2-40B4-BE49-F238E27FC236}">
                      <a16:creationId xmlns:a16="http://schemas.microsoft.com/office/drawing/2014/main" id="{6140E305-B8B8-3553-9717-FB25BC4B2BDC}"/>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65" name="Graphic 2">
                <a:extLst>
                  <a:ext uri="{FF2B5EF4-FFF2-40B4-BE49-F238E27FC236}">
                    <a16:creationId xmlns:a16="http://schemas.microsoft.com/office/drawing/2014/main" id="{F5CE07AC-A75C-A65D-40F9-34B954B58348}"/>
                  </a:ext>
                </a:extLst>
              </p:cNvPr>
              <p:cNvGrpSpPr/>
              <p:nvPr/>
            </p:nvGrpSpPr>
            <p:grpSpPr>
              <a:xfrm>
                <a:off x="1036872" y="1394445"/>
                <a:ext cx="981721" cy="981721"/>
                <a:chOff x="4306284" y="2929947"/>
                <a:chExt cx="981721" cy="981721"/>
              </a:xfrm>
            </p:grpSpPr>
            <p:sp>
              <p:nvSpPr>
                <p:cNvPr id="66" name="Freeform: Shape 65">
                  <a:extLst>
                    <a:ext uri="{FF2B5EF4-FFF2-40B4-BE49-F238E27FC236}">
                      <a16:creationId xmlns:a16="http://schemas.microsoft.com/office/drawing/2014/main" id="{DD714EFC-5C51-4312-DECA-1E964E8EB941}"/>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67" name="Freeform: Shape 66">
                  <a:extLst>
                    <a:ext uri="{FF2B5EF4-FFF2-40B4-BE49-F238E27FC236}">
                      <a16:creationId xmlns:a16="http://schemas.microsoft.com/office/drawing/2014/main" id="{73A96E73-A30A-44DF-37EB-8E7C3214A697}"/>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B0B0B0"/>
                </a:solidFill>
                <a:ln w="9525" cap="rnd">
                  <a:solidFill>
                    <a:srgbClr val="070707"/>
                  </a:solidFill>
                  <a:prstDash val="solid"/>
                  <a:round/>
                </a:ln>
              </p:spPr>
              <p:txBody>
                <a:bodyPr rtlCol="0" anchor="ctr"/>
                <a:lstStyle/>
                <a:p>
                  <a:endParaRPr lang="en-US" dirty="0"/>
                </a:p>
              </p:txBody>
            </p:sp>
            <p:sp>
              <p:nvSpPr>
                <p:cNvPr id="68" name="Freeform: Shape 67">
                  <a:extLst>
                    <a:ext uri="{FF2B5EF4-FFF2-40B4-BE49-F238E27FC236}">
                      <a16:creationId xmlns:a16="http://schemas.microsoft.com/office/drawing/2014/main" id="{311BD6A1-92C5-6638-2B2C-31C3C845F6C5}"/>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62" name="TextBox 61">
              <a:extLst>
                <a:ext uri="{FF2B5EF4-FFF2-40B4-BE49-F238E27FC236}">
                  <a16:creationId xmlns:a16="http://schemas.microsoft.com/office/drawing/2014/main" id="{80B402B9-E715-6A92-937E-7B607C4FF024}"/>
                </a:ext>
              </a:extLst>
            </p:cNvPr>
            <p:cNvSpPr txBox="1"/>
            <p:nvPr/>
          </p:nvSpPr>
          <p:spPr>
            <a:xfrm>
              <a:off x="7241631" y="4302942"/>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البيئية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3" name="TextBox 62">
              <a:extLst>
                <a:ext uri="{FF2B5EF4-FFF2-40B4-BE49-F238E27FC236}">
                  <a16:creationId xmlns:a16="http://schemas.microsoft.com/office/drawing/2014/main" id="{C2FC5EB7-617F-4844-D9E8-AFDB62B60A3F}"/>
                </a:ext>
              </a:extLst>
            </p:cNvPr>
            <p:cNvSpPr txBox="1"/>
            <p:nvPr/>
          </p:nvSpPr>
          <p:spPr>
            <a:xfrm>
              <a:off x="9508632" y="4500952"/>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74" name="Group 73">
            <a:extLst>
              <a:ext uri="{FF2B5EF4-FFF2-40B4-BE49-F238E27FC236}">
                <a16:creationId xmlns:a16="http://schemas.microsoft.com/office/drawing/2014/main" id="{B552DCCB-4A30-B49A-8C14-C7148F4B4ED8}"/>
              </a:ext>
            </a:extLst>
          </p:cNvPr>
          <p:cNvGrpSpPr/>
          <p:nvPr/>
        </p:nvGrpSpPr>
        <p:grpSpPr>
          <a:xfrm>
            <a:off x="2697069" y="4163763"/>
            <a:ext cx="3434683" cy="981721"/>
            <a:chOff x="6904272" y="5128244"/>
            <a:chExt cx="3434683" cy="981721"/>
          </a:xfrm>
        </p:grpSpPr>
        <p:grpSp>
          <p:nvGrpSpPr>
            <p:cNvPr id="75" name="Group 74">
              <a:extLst>
                <a:ext uri="{FF2B5EF4-FFF2-40B4-BE49-F238E27FC236}">
                  <a16:creationId xmlns:a16="http://schemas.microsoft.com/office/drawing/2014/main" id="{7B1803EA-F5D3-C952-40DD-31F49C0CA7BE}"/>
                </a:ext>
              </a:extLst>
            </p:cNvPr>
            <p:cNvGrpSpPr/>
            <p:nvPr/>
          </p:nvGrpSpPr>
          <p:grpSpPr>
            <a:xfrm flipH="1">
              <a:off x="6904272" y="5128244"/>
              <a:ext cx="3434683" cy="981721"/>
              <a:chOff x="1036872" y="1394445"/>
              <a:chExt cx="3434683" cy="981721"/>
            </a:xfrm>
          </p:grpSpPr>
          <p:grpSp>
            <p:nvGrpSpPr>
              <p:cNvPr id="78" name="Graphic 2">
                <a:extLst>
                  <a:ext uri="{FF2B5EF4-FFF2-40B4-BE49-F238E27FC236}">
                    <a16:creationId xmlns:a16="http://schemas.microsoft.com/office/drawing/2014/main" id="{203A1D26-F1C7-9BD4-6F30-79F8AA573CE4}"/>
                  </a:ext>
                </a:extLst>
              </p:cNvPr>
              <p:cNvGrpSpPr/>
              <p:nvPr/>
            </p:nvGrpSpPr>
            <p:grpSpPr>
              <a:xfrm>
                <a:off x="1473371" y="1471158"/>
                <a:ext cx="2998184" cy="828294"/>
                <a:chOff x="4742783" y="3006660"/>
                <a:chExt cx="2998184" cy="828294"/>
              </a:xfrm>
            </p:grpSpPr>
            <p:sp>
              <p:nvSpPr>
                <p:cNvPr id="83" name="Freeform: Shape 82">
                  <a:extLst>
                    <a:ext uri="{FF2B5EF4-FFF2-40B4-BE49-F238E27FC236}">
                      <a16:creationId xmlns:a16="http://schemas.microsoft.com/office/drawing/2014/main" id="{84843874-FDEE-E596-6891-695A0563589E}"/>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6CB4B8"/>
                </a:solidFill>
                <a:ln w="9525"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81E0314E-AA7C-02F5-978F-C4CB6C07B7FD}"/>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85" name="Freeform: Shape 84">
                  <a:extLst>
                    <a:ext uri="{FF2B5EF4-FFF2-40B4-BE49-F238E27FC236}">
                      <a16:creationId xmlns:a16="http://schemas.microsoft.com/office/drawing/2014/main" id="{7A79DF82-86DE-6814-160B-C79871362345}"/>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86" name="Freeform: Shape 85">
                  <a:extLst>
                    <a:ext uri="{FF2B5EF4-FFF2-40B4-BE49-F238E27FC236}">
                      <a16:creationId xmlns:a16="http://schemas.microsoft.com/office/drawing/2014/main" id="{105ECCBF-E666-057F-A65F-94131B5D832F}"/>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6CB4B8"/>
                </a:solidFill>
                <a:ln w="9525" cap="flat">
                  <a:noFill/>
                  <a:prstDash val="solid"/>
                  <a:miter/>
                </a:ln>
              </p:spPr>
              <p:txBody>
                <a:bodyPr rtlCol="0" anchor="ctr"/>
                <a:lstStyle/>
                <a:p>
                  <a:endParaRPr lang="en-US" dirty="0"/>
                </a:p>
              </p:txBody>
            </p:sp>
            <p:sp>
              <p:nvSpPr>
                <p:cNvPr id="87" name="Freeform: Shape 86">
                  <a:extLst>
                    <a:ext uri="{FF2B5EF4-FFF2-40B4-BE49-F238E27FC236}">
                      <a16:creationId xmlns:a16="http://schemas.microsoft.com/office/drawing/2014/main" id="{D9CE4F3F-04C5-F41E-D04F-BFBDC8DD51B2}"/>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79" name="Graphic 2">
                <a:extLst>
                  <a:ext uri="{FF2B5EF4-FFF2-40B4-BE49-F238E27FC236}">
                    <a16:creationId xmlns:a16="http://schemas.microsoft.com/office/drawing/2014/main" id="{875A1689-32E9-DA7B-03A6-D1ACBBBD2A1F}"/>
                  </a:ext>
                </a:extLst>
              </p:cNvPr>
              <p:cNvGrpSpPr/>
              <p:nvPr/>
            </p:nvGrpSpPr>
            <p:grpSpPr>
              <a:xfrm>
                <a:off x="1036872" y="1394445"/>
                <a:ext cx="981721" cy="981721"/>
                <a:chOff x="4306284" y="2929947"/>
                <a:chExt cx="981721" cy="981721"/>
              </a:xfrm>
            </p:grpSpPr>
            <p:sp>
              <p:nvSpPr>
                <p:cNvPr id="80" name="Freeform: Shape 79">
                  <a:extLst>
                    <a:ext uri="{FF2B5EF4-FFF2-40B4-BE49-F238E27FC236}">
                      <a16:creationId xmlns:a16="http://schemas.microsoft.com/office/drawing/2014/main" id="{FDD64F0B-C4D5-8473-2500-D7E1B9D5D411}"/>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81" name="Freeform: Shape 80">
                  <a:extLst>
                    <a:ext uri="{FF2B5EF4-FFF2-40B4-BE49-F238E27FC236}">
                      <a16:creationId xmlns:a16="http://schemas.microsoft.com/office/drawing/2014/main" id="{0C560656-91BD-EAE8-EFC0-B036F3C01EE9}"/>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6CB4B8"/>
                </a:solidFill>
                <a:ln w="9525" cap="rnd">
                  <a:solidFill>
                    <a:srgbClr val="070707"/>
                  </a:solidFill>
                  <a:prstDash val="solid"/>
                  <a:round/>
                </a:ln>
              </p:spPr>
              <p:txBody>
                <a:bodyPr rtlCol="0" anchor="ctr"/>
                <a:lstStyle/>
                <a:p>
                  <a:endParaRPr lang="en-US" dirty="0"/>
                </a:p>
              </p:txBody>
            </p:sp>
            <p:sp>
              <p:nvSpPr>
                <p:cNvPr id="82" name="Freeform: Shape 81">
                  <a:extLst>
                    <a:ext uri="{FF2B5EF4-FFF2-40B4-BE49-F238E27FC236}">
                      <a16:creationId xmlns:a16="http://schemas.microsoft.com/office/drawing/2014/main" id="{FBD0DAD8-93BB-A389-D0B8-5F9A1D06FAB6}"/>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76" name="TextBox 75">
              <a:extLst>
                <a:ext uri="{FF2B5EF4-FFF2-40B4-BE49-F238E27FC236}">
                  <a16:creationId xmlns:a16="http://schemas.microsoft.com/office/drawing/2014/main" id="{7348E912-75FB-4B21-0968-959B87BBE29E}"/>
                </a:ext>
              </a:extLst>
            </p:cNvPr>
            <p:cNvSpPr txBox="1"/>
            <p:nvPr/>
          </p:nvSpPr>
          <p:spPr>
            <a:xfrm>
              <a:off x="7174443" y="5388975"/>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الابتكار والتطوير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77" name="TextBox 76">
              <a:extLst>
                <a:ext uri="{FF2B5EF4-FFF2-40B4-BE49-F238E27FC236}">
                  <a16:creationId xmlns:a16="http://schemas.microsoft.com/office/drawing/2014/main" id="{B5AC682B-4407-948F-5457-1D8BFDDE3886}"/>
                </a:ext>
              </a:extLst>
            </p:cNvPr>
            <p:cNvSpPr txBox="1"/>
            <p:nvPr/>
          </p:nvSpPr>
          <p:spPr>
            <a:xfrm>
              <a:off x="9508632" y="5450915"/>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05</a:t>
              </a:r>
            </a:p>
          </p:txBody>
        </p:sp>
      </p:grpSp>
    </p:spTree>
    <p:extLst>
      <p:ext uri="{BB962C8B-B14F-4D97-AF65-F5344CB8AC3E}">
        <p14:creationId xmlns:p14="http://schemas.microsoft.com/office/powerpoint/2010/main" val="227479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anim calcmode="lin" valueType="num">
                                      <p:cBhvr>
                                        <p:cTn id="29" dur="1000" fill="hold"/>
                                        <p:tgtEl>
                                          <p:spTgt spid="60"/>
                                        </p:tgtEl>
                                        <p:attrNameLst>
                                          <p:attrName>ppt_x</p:attrName>
                                        </p:attrNameLst>
                                      </p:cBhvr>
                                      <p:tavLst>
                                        <p:tav tm="0">
                                          <p:val>
                                            <p:strVal val="#ppt_x"/>
                                          </p:val>
                                        </p:tav>
                                        <p:tav tm="100000">
                                          <p:val>
                                            <p:strVal val="#ppt_x"/>
                                          </p:val>
                                        </p:tav>
                                      </p:tavLst>
                                    </p:anim>
                                    <p:anim calcmode="lin" valueType="num">
                                      <p:cBhvr>
                                        <p:cTn id="30"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1000"/>
                                        <p:tgtEl>
                                          <p:spTgt spid="74"/>
                                        </p:tgtEl>
                                      </p:cBhvr>
                                    </p:animEffect>
                                    <p:anim calcmode="lin" valueType="num">
                                      <p:cBhvr>
                                        <p:cTn id="36" dur="1000" fill="hold"/>
                                        <p:tgtEl>
                                          <p:spTgt spid="74"/>
                                        </p:tgtEl>
                                        <p:attrNameLst>
                                          <p:attrName>ppt_x</p:attrName>
                                        </p:attrNameLst>
                                      </p:cBhvr>
                                      <p:tavLst>
                                        <p:tav tm="0">
                                          <p:val>
                                            <p:strVal val="#ppt_x"/>
                                          </p:val>
                                        </p:tav>
                                        <p:tav tm="100000">
                                          <p:val>
                                            <p:strVal val="#ppt_x"/>
                                          </p:val>
                                        </p:tav>
                                      </p:tavLst>
                                    </p:anim>
                                    <p:anim calcmode="lin" valueType="num">
                                      <p:cBhvr>
                                        <p:cTn id="3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العلاقة بين التخطيط الاستراتيجي والأداء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88" name="Group 87">
            <a:extLst>
              <a:ext uri="{FF2B5EF4-FFF2-40B4-BE49-F238E27FC236}">
                <a16:creationId xmlns:a16="http://schemas.microsoft.com/office/drawing/2014/main" id="{8EC0F96B-9A6E-1903-7D4E-C636819C15F6}"/>
              </a:ext>
            </a:extLst>
          </p:cNvPr>
          <p:cNvGrpSpPr/>
          <p:nvPr/>
        </p:nvGrpSpPr>
        <p:grpSpPr>
          <a:xfrm>
            <a:off x="4378658" y="4211384"/>
            <a:ext cx="3434683" cy="981721"/>
            <a:chOff x="6904272" y="915473"/>
            <a:chExt cx="3434683" cy="981721"/>
          </a:xfrm>
        </p:grpSpPr>
        <p:grpSp>
          <p:nvGrpSpPr>
            <p:cNvPr id="89" name="Group 88">
              <a:extLst>
                <a:ext uri="{FF2B5EF4-FFF2-40B4-BE49-F238E27FC236}">
                  <a16:creationId xmlns:a16="http://schemas.microsoft.com/office/drawing/2014/main" id="{D2B6368E-2B3F-A9D5-0913-100E219E5EAB}"/>
                </a:ext>
              </a:extLst>
            </p:cNvPr>
            <p:cNvGrpSpPr/>
            <p:nvPr/>
          </p:nvGrpSpPr>
          <p:grpSpPr>
            <a:xfrm flipH="1">
              <a:off x="6904272" y="915473"/>
              <a:ext cx="3434683" cy="981721"/>
              <a:chOff x="1036872" y="1394445"/>
              <a:chExt cx="3434683" cy="981721"/>
            </a:xfrm>
          </p:grpSpPr>
          <p:grpSp>
            <p:nvGrpSpPr>
              <p:cNvPr id="92" name="Graphic 2">
                <a:extLst>
                  <a:ext uri="{FF2B5EF4-FFF2-40B4-BE49-F238E27FC236}">
                    <a16:creationId xmlns:a16="http://schemas.microsoft.com/office/drawing/2014/main" id="{0406C2C5-722D-4FEB-6C2E-442B970797EE}"/>
                  </a:ext>
                </a:extLst>
              </p:cNvPr>
              <p:cNvGrpSpPr/>
              <p:nvPr/>
            </p:nvGrpSpPr>
            <p:grpSpPr>
              <a:xfrm>
                <a:off x="1473371" y="1471158"/>
                <a:ext cx="2998184" cy="837820"/>
                <a:chOff x="4742783" y="3006660"/>
                <a:chExt cx="2998184" cy="837820"/>
              </a:xfrm>
            </p:grpSpPr>
            <p:sp>
              <p:nvSpPr>
                <p:cNvPr id="97" name="Freeform: Shape 96">
                  <a:extLst>
                    <a:ext uri="{FF2B5EF4-FFF2-40B4-BE49-F238E27FC236}">
                      <a16:creationId xmlns:a16="http://schemas.microsoft.com/office/drawing/2014/main" id="{709588FA-AA9E-C6EB-23BB-0765CD23A0A1}"/>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9ACCCE"/>
                </a:solidFill>
                <a:ln w="9525"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DB2F5321-1071-C0F4-A01C-D1FCB6A4BBE7}"/>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99" name="Freeform: Shape 98">
                  <a:extLst>
                    <a:ext uri="{FF2B5EF4-FFF2-40B4-BE49-F238E27FC236}">
                      <a16:creationId xmlns:a16="http://schemas.microsoft.com/office/drawing/2014/main" id="{08C92A3C-A849-252F-E8DF-27485ABD339E}"/>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81CF9C93-831E-4AA8-EB52-DDFA01ACED23}"/>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9ACCCE"/>
                </a:solidFill>
                <a:ln w="9525"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E487FC45-FA5A-58B0-A8FE-97033DCBC717}"/>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93" name="Graphic 2">
                <a:extLst>
                  <a:ext uri="{FF2B5EF4-FFF2-40B4-BE49-F238E27FC236}">
                    <a16:creationId xmlns:a16="http://schemas.microsoft.com/office/drawing/2014/main" id="{59D1B9D6-4C27-2463-0DDD-5D1C766A90F5}"/>
                  </a:ext>
                </a:extLst>
              </p:cNvPr>
              <p:cNvGrpSpPr/>
              <p:nvPr/>
            </p:nvGrpSpPr>
            <p:grpSpPr>
              <a:xfrm>
                <a:off x="1036872" y="1394445"/>
                <a:ext cx="981721" cy="981721"/>
                <a:chOff x="4306284" y="2929947"/>
                <a:chExt cx="981721" cy="981721"/>
              </a:xfrm>
            </p:grpSpPr>
            <p:sp>
              <p:nvSpPr>
                <p:cNvPr id="94" name="Freeform: Shape 93">
                  <a:extLst>
                    <a:ext uri="{FF2B5EF4-FFF2-40B4-BE49-F238E27FC236}">
                      <a16:creationId xmlns:a16="http://schemas.microsoft.com/office/drawing/2014/main" id="{810C61A6-B15A-0655-672E-75635E2599AA}"/>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9ACCCE"/>
                </a:solidFill>
                <a:ln w="9525"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B5A3ACB2-588E-BEA4-6019-3DEF1BEFA168}"/>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dirty="0"/>
                </a:p>
              </p:txBody>
            </p:sp>
            <p:sp>
              <p:nvSpPr>
                <p:cNvPr id="96" name="Freeform: Shape 95">
                  <a:extLst>
                    <a:ext uri="{FF2B5EF4-FFF2-40B4-BE49-F238E27FC236}">
                      <a16:creationId xmlns:a16="http://schemas.microsoft.com/office/drawing/2014/main" id="{A1427FE2-DC35-6EF0-24C0-6AD1F99369BA}"/>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90" name="TextBox 89">
              <a:extLst>
                <a:ext uri="{FF2B5EF4-FFF2-40B4-BE49-F238E27FC236}">
                  <a16:creationId xmlns:a16="http://schemas.microsoft.com/office/drawing/2014/main" id="{B48E987A-E075-7B82-29B3-B44B5094E8CB}"/>
                </a:ext>
              </a:extLst>
            </p:cNvPr>
            <p:cNvSpPr txBox="1"/>
            <p:nvPr/>
          </p:nvSpPr>
          <p:spPr>
            <a:xfrm>
              <a:off x="7174443" y="1055548"/>
              <a:ext cx="2279806"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الموظفين وتحسين الأداء الفردي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91" name="TextBox 90">
              <a:extLst>
                <a:ext uri="{FF2B5EF4-FFF2-40B4-BE49-F238E27FC236}">
                  <a16:creationId xmlns:a16="http://schemas.microsoft.com/office/drawing/2014/main" id="{080F853D-DDCB-9AA7-0EC8-A1C88A2A4354}"/>
                </a:ext>
              </a:extLst>
            </p:cNvPr>
            <p:cNvSpPr txBox="1"/>
            <p:nvPr/>
          </p:nvSpPr>
          <p:spPr>
            <a:xfrm>
              <a:off x="9508632" y="1214293"/>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08</a:t>
              </a:r>
            </a:p>
          </p:txBody>
        </p:sp>
      </p:grpSp>
      <p:grpSp>
        <p:nvGrpSpPr>
          <p:cNvPr id="102" name="Group 101">
            <a:extLst>
              <a:ext uri="{FF2B5EF4-FFF2-40B4-BE49-F238E27FC236}">
                <a16:creationId xmlns:a16="http://schemas.microsoft.com/office/drawing/2014/main" id="{D86881BE-3EDB-CD71-782A-10870F5328E4}"/>
              </a:ext>
            </a:extLst>
          </p:cNvPr>
          <p:cNvGrpSpPr/>
          <p:nvPr/>
        </p:nvGrpSpPr>
        <p:grpSpPr>
          <a:xfrm>
            <a:off x="4415879" y="5349231"/>
            <a:ext cx="3434683" cy="981721"/>
            <a:chOff x="6904272" y="1982273"/>
            <a:chExt cx="3434683" cy="981721"/>
          </a:xfrm>
        </p:grpSpPr>
        <p:grpSp>
          <p:nvGrpSpPr>
            <p:cNvPr id="103" name="Group 102">
              <a:extLst>
                <a:ext uri="{FF2B5EF4-FFF2-40B4-BE49-F238E27FC236}">
                  <a16:creationId xmlns:a16="http://schemas.microsoft.com/office/drawing/2014/main" id="{D3689C55-216F-81FA-1128-8AB68CC8365E}"/>
                </a:ext>
              </a:extLst>
            </p:cNvPr>
            <p:cNvGrpSpPr/>
            <p:nvPr/>
          </p:nvGrpSpPr>
          <p:grpSpPr>
            <a:xfrm flipH="1">
              <a:off x="6904272" y="1982273"/>
              <a:ext cx="3434683" cy="981721"/>
              <a:chOff x="1036872" y="1394445"/>
              <a:chExt cx="3434683" cy="981721"/>
            </a:xfrm>
          </p:grpSpPr>
          <p:grpSp>
            <p:nvGrpSpPr>
              <p:cNvPr id="106" name="Graphic 2">
                <a:extLst>
                  <a:ext uri="{FF2B5EF4-FFF2-40B4-BE49-F238E27FC236}">
                    <a16:creationId xmlns:a16="http://schemas.microsoft.com/office/drawing/2014/main" id="{097BC499-C78B-8A46-A53C-B99037F65F0B}"/>
                  </a:ext>
                </a:extLst>
              </p:cNvPr>
              <p:cNvGrpSpPr/>
              <p:nvPr/>
            </p:nvGrpSpPr>
            <p:grpSpPr>
              <a:xfrm>
                <a:off x="1473371" y="1471158"/>
                <a:ext cx="2998184" cy="828294"/>
                <a:chOff x="4742783" y="3006660"/>
                <a:chExt cx="2998184" cy="828294"/>
              </a:xfrm>
            </p:grpSpPr>
            <p:sp>
              <p:nvSpPr>
                <p:cNvPr id="111" name="Freeform: Shape 110">
                  <a:extLst>
                    <a:ext uri="{FF2B5EF4-FFF2-40B4-BE49-F238E27FC236}">
                      <a16:creationId xmlns:a16="http://schemas.microsoft.com/office/drawing/2014/main" id="{408BCCB0-38FE-FBA8-E195-74092715C3EE}"/>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3D8E92"/>
                </a:solidFill>
                <a:ln w="9525"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BAA61B92-9A6D-9677-4A45-E07DDDF28E72}"/>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113" name="Freeform: Shape 112">
                  <a:extLst>
                    <a:ext uri="{FF2B5EF4-FFF2-40B4-BE49-F238E27FC236}">
                      <a16:creationId xmlns:a16="http://schemas.microsoft.com/office/drawing/2014/main" id="{927F255B-9598-DE4B-6DE4-A5178FFE4295}"/>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114" name="Freeform: Shape 113">
                  <a:extLst>
                    <a:ext uri="{FF2B5EF4-FFF2-40B4-BE49-F238E27FC236}">
                      <a16:creationId xmlns:a16="http://schemas.microsoft.com/office/drawing/2014/main" id="{0DF4C5A6-2C6D-2F52-A902-E3D03DF8D950}"/>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3D8E92"/>
                </a:solidFill>
                <a:ln w="9525" cap="flat">
                  <a:noFill/>
                  <a:prstDash val="solid"/>
                  <a:miter/>
                </a:ln>
              </p:spPr>
              <p:txBody>
                <a:bodyPr rtlCol="0" anchor="ctr"/>
                <a:lstStyle/>
                <a:p>
                  <a:endParaRPr lang="en-US" dirty="0"/>
                </a:p>
              </p:txBody>
            </p:sp>
            <p:sp>
              <p:nvSpPr>
                <p:cNvPr id="115" name="Freeform: Shape 114">
                  <a:extLst>
                    <a:ext uri="{FF2B5EF4-FFF2-40B4-BE49-F238E27FC236}">
                      <a16:creationId xmlns:a16="http://schemas.microsoft.com/office/drawing/2014/main" id="{255AF9B0-ECB3-2590-A757-9AF3893553B3}"/>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107" name="Graphic 2">
                <a:extLst>
                  <a:ext uri="{FF2B5EF4-FFF2-40B4-BE49-F238E27FC236}">
                    <a16:creationId xmlns:a16="http://schemas.microsoft.com/office/drawing/2014/main" id="{3BD70E5F-3A41-16B8-44CB-5D254B3FFF8E}"/>
                  </a:ext>
                </a:extLst>
              </p:cNvPr>
              <p:cNvGrpSpPr/>
              <p:nvPr/>
            </p:nvGrpSpPr>
            <p:grpSpPr>
              <a:xfrm>
                <a:off x="1036872" y="1394445"/>
                <a:ext cx="981721" cy="981721"/>
                <a:chOff x="4306284" y="2929947"/>
                <a:chExt cx="981721" cy="981721"/>
              </a:xfrm>
            </p:grpSpPr>
            <p:sp>
              <p:nvSpPr>
                <p:cNvPr id="108" name="Freeform: Shape 107">
                  <a:extLst>
                    <a:ext uri="{FF2B5EF4-FFF2-40B4-BE49-F238E27FC236}">
                      <a16:creationId xmlns:a16="http://schemas.microsoft.com/office/drawing/2014/main" id="{EA93D7A7-E864-B96D-679F-3FA74554315B}"/>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44D1AD6E-C473-CA46-0DE9-D543D9364A03}"/>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noFill/>
                <a:ln w="9525" cap="rnd">
                  <a:solidFill>
                    <a:srgbClr val="070707"/>
                  </a:solidFill>
                  <a:prstDash val="solid"/>
                  <a:round/>
                </a:ln>
              </p:spPr>
              <p:txBody>
                <a:bodyPr rtlCol="0" anchor="ctr"/>
                <a:lstStyle/>
                <a:p>
                  <a:endParaRPr lang="en-US" dirty="0"/>
                </a:p>
              </p:txBody>
            </p:sp>
            <p:sp>
              <p:nvSpPr>
                <p:cNvPr id="110" name="Freeform: Shape 109">
                  <a:extLst>
                    <a:ext uri="{FF2B5EF4-FFF2-40B4-BE49-F238E27FC236}">
                      <a16:creationId xmlns:a16="http://schemas.microsoft.com/office/drawing/2014/main" id="{0CA3DE11-CEBB-D6E5-9141-B93BD9282683}"/>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104" name="TextBox 103">
              <a:extLst>
                <a:ext uri="{FF2B5EF4-FFF2-40B4-BE49-F238E27FC236}">
                  <a16:creationId xmlns:a16="http://schemas.microsoft.com/office/drawing/2014/main" id="{1FE0A925-29C4-DA81-5A92-61F79B2B9780}"/>
                </a:ext>
              </a:extLst>
            </p:cNvPr>
            <p:cNvSpPr txBox="1"/>
            <p:nvPr/>
          </p:nvSpPr>
          <p:spPr>
            <a:xfrm>
              <a:off x="7143400" y="2147116"/>
              <a:ext cx="2440487"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الأداء وإجراء التحسينات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05" name="TextBox 104">
              <a:extLst>
                <a:ext uri="{FF2B5EF4-FFF2-40B4-BE49-F238E27FC236}">
                  <a16:creationId xmlns:a16="http://schemas.microsoft.com/office/drawing/2014/main" id="{2E716F24-D456-B0C9-E503-874F8F629BF7}"/>
                </a:ext>
              </a:extLst>
            </p:cNvPr>
            <p:cNvSpPr txBox="1"/>
            <p:nvPr/>
          </p:nvSpPr>
          <p:spPr>
            <a:xfrm>
              <a:off x="9508632" y="2355017"/>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09</a:t>
              </a:r>
            </a:p>
          </p:txBody>
        </p:sp>
      </p:grpSp>
      <p:grpSp>
        <p:nvGrpSpPr>
          <p:cNvPr id="116" name="Group 115">
            <a:extLst>
              <a:ext uri="{FF2B5EF4-FFF2-40B4-BE49-F238E27FC236}">
                <a16:creationId xmlns:a16="http://schemas.microsoft.com/office/drawing/2014/main" id="{1D48B2AD-E432-A946-C3F8-FFC10C689995}"/>
              </a:ext>
            </a:extLst>
          </p:cNvPr>
          <p:cNvGrpSpPr/>
          <p:nvPr/>
        </p:nvGrpSpPr>
        <p:grpSpPr>
          <a:xfrm>
            <a:off x="4378658" y="3126199"/>
            <a:ext cx="3434683" cy="981721"/>
            <a:chOff x="6904272" y="4115873"/>
            <a:chExt cx="3434683" cy="981721"/>
          </a:xfrm>
        </p:grpSpPr>
        <p:grpSp>
          <p:nvGrpSpPr>
            <p:cNvPr id="117" name="Group 116">
              <a:extLst>
                <a:ext uri="{FF2B5EF4-FFF2-40B4-BE49-F238E27FC236}">
                  <a16:creationId xmlns:a16="http://schemas.microsoft.com/office/drawing/2014/main" id="{F1F9D652-EE29-8854-9989-1CC574E1EA77}"/>
                </a:ext>
              </a:extLst>
            </p:cNvPr>
            <p:cNvGrpSpPr/>
            <p:nvPr/>
          </p:nvGrpSpPr>
          <p:grpSpPr>
            <a:xfrm flipH="1">
              <a:off x="6904272" y="4115873"/>
              <a:ext cx="3434683" cy="981721"/>
              <a:chOff x="1036872" y="1394445"/>
              <a:chExt cx="3434683" cy="981721"/>
            </a:xfrm>
          </p:grpSpPr>
          <p:grpSp>
            <p:nvGrpSpPr>
              <p:cNvPr id="120" name="Graphic 2">
                <a:extLst>
                  <a:ext uri="{FF2B5EF4-FFF2-40B4-BE49-F238E27FC236}">
                    <a16:creationId xmlns:a16="http://schemas.microsoft.com/office/drawing/2014/main" id="{4B02145F-985A-938B-71D8-726C2E47B9E7}"/>
                  </a:ext>
                </a:extLst>
              </p:cNvPr>
              <p:cNvGrpSpPr/>
              <p:nvPr/>
            </p:nvGrpSpPr>
            <p:grpSpPr>
              <a:xfrm>
                <a:off x="1473371" y="1471158"/>
                <a:ext cx="2998184" cy="828294"/>
                <a:chOff x="4742783" y="3006660"/>
                <a:chExt cx="2998184" cy="828294"/>
              </a:xfrm>
            </p:grpSpPr>
            <p:sp>
              <p:nvSpPr>
                <p:cNvPr id="125" name="Freeform: Shape 124">
                  <a:extLst>
                    <a:ext uri="{FF2B5EF4-FFF2-40B4-BE49-F238E27FC236}">
                      <a16:creationId xmlns:a16="http://schemas.microsoft.com/office/drawing/2014/main" id="{A0BF8A15-EB69-78F4-C410-6F353B65A7C7}"/>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B0B0B0"/>
                </a:solidFill>
                <a:ln w="9525" cap="flat">
                  <a:noFill/>
                  <a:prstDash val="solid"/>
                  <a:miter/>
                </a:ln>
              </p:spPr>
              <p:txBody>
                <a:bodyPr rtlCol="0" anchor="ctr"/>
                <a:lstStyle/>
                <a:p>
                  <a:endParaRPr lang="en-US" dirty="0"/>
                </a:p>
              </p:txBody>
            </p:sp>
            <p:sp>
              <p:nvSpPr>
                <p:cNvPr id="126" name="Freeform: Shape 125">
                  <a:extLst>
                    <a:ext uri="{FF2B5EF4-FFF2-40B4-BE49-F238E27FC236}">
                      <a16:creationId xmlns:a16="http://schemas.microsoft.com/office/drawing/2014/main" id="{CCC3B02F-0FDE-F4E8-F06D-AC3748CE5587}"/>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127" name="Freeform: Shape 126">
                  <a:extLst>
                    <a:ext uri="{FF2B5EF4-FFF2-40B4-BE49-F238E27FC236}">
                      <a16:creationId xmlns:a16="http://schemas.microsoft.com/office/drawing/2014/main" id="{0B14CFD8-A73E-AB34-674C-6F16BB949B3F}"/>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128" name="Freeform: Shape 127">
                  <a:extLst>
                    <a:ext uri="{FF2B5EF4-FFF2-40B4-BE49-F238E27FC236}">
                      <a16:creationId xmlns:a16="http://schemas.microsoft.com/office/drawing/2014/main" id="{4CD1127E-F098-3063-2ECB-BEB1AD8F9B66}"/>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B0B0B0"/>
                </a:solidFill>
                <a:ln w="9525" cap="flat">
                  <a:noFill/>
                  <a:prstDash val="solid"/>
                  <a:miter/>
                </a:ln>
              </p:spPr>
              <p:txBody>
                <a:bodyPr rtlCol="0" anchor="ctr"/>
                <a:lstStyle/>
                <a:p>
                  <a:endParaRPr lang="en-US" dirty="0"/>
                </a:p>
              </p:txBody>
            </p:sp>
            <p:sp>
              <p:nvSpPr>
                <p:cNvPr id="129" name="Freeform: Shape 128">
                  <a:extLst>
                    <a:ext uri="{FF2B5EF4-FFF2-40B4-BE49-F238E27FC236}">
                      <a16:creationId xmlns:a16="http://schemas.microsoft.com/office/drawing/2014/main" id="{6DDD46AE-B794-539F-7638-A7DD6B223FC9}"/>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121" name="Graphic 2">
                <a:extLst>
                  <a:ext uri="{FF2B5EF4-FFF2-40B4-BE49-F238E27FC236}">
                    <a16:creationId xmlns:a16="http://schemas.microsoft.com/office/drawing/2014/main" id="{AEBE3399-67EA-B8B5-F536-C6C4403B79C5}"/>
                  </a:ext>
                </a:extLst>
              </p:cNvPr>
              <p:cNvGrpSpPr/>
              <p:nvPr/>
            </p:nvGrpSpPr>
            <p:grpSpPr>
              <a:xfrm>
                <a:off x="1036872" y="1394445"/>
                <a:ext cx="981721" cy="981721"/>
                <a:chOff x="4306284" y="2929947"/>
                <a:chExt cx="981721" cy="981721"/>
              </a:xfrm>
            </p:grpSpPr>
            <p:sp>
              <p:nvSpPr>
                <p:cNvPr id="122" name="Freeform: Shape 121">
                  <a:extLst>
                    <a:ext uri="{FF2B5EF4-FFF2-40B4-BE49-F238E27FC236}">
                      <a16:creationId xmlns:a16="http://schemas.microsoft.com/office/drawing/2014/main" id="{2DBA2949-6167-2FAF-93D0-5A905D150525}"/>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90BBE97E-31C3-1BF6-B5A5-43E82A8E67D5}"/>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B0B0B0"/>
                </a:solidFill>
                <a:ln w="9525" cap="rnd">
                  <a:solidFill>
                    <a:srgbClr val="070707"/>
                  </a:solidFill>
                  <a:prstDash val="solid"/>
                  <a:round/>
                </a:ln>
              </p:spPr>
              <p:txBody>
                <a:bodyPr rtlCol="0" anchor="ctr"/>
                <a:lstStyle/>
                <a:p>
                  <a:endParaRPr lang="en-US" dirty="0"/>
                </a:p>
              </p:txBody>
            </p:sp>
            <p:sp>
              <p:nvSpPr>
                <p:cNvPr id="124" name="Freeform: Shape 123">
                  <a:extLst>
                    <a:ext uri="{FF2B5EF4-FFF2-40B4-BE49-F238E27FC236}">
                      <a16:creationId xmlns:a16="http://schemas.microsoft.com/office/drawing/2014/main" id="{A85F4E1A-9695-9128-26AB-302A0A39A416}"/>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118" name="TextBox 117">
              <a:extLst>
                <a:ext uri="{FF2B5EF4-FFF2-40B4-BE49-F238E27FC236}">
                  <a16:creationId xmlns:a16="http://schemas.microsoft.com/office/drawing/2014/main" id="{CC294F67-2989-ACDE-7060-0CB11D44170F}"/>
                </a:ext>
              </a:extLst>
            </p:cNvPr>
            <p:cNvSpPr txBox="1"/>
            <p:nvPr/>
          </p:nvSpPr>
          <p:spPr>
            <a:xfrm>
              <a:off x="7174443" y="4342207"/>
              <a:ext cx="2279806"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الموارد بكفاءة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19" name="TextBox 118">
              <a:extLst>
                <a:ext uri="{FF2B5EF4-FFF2-40B4-BE49-F238E27FC236}">
                  <a16:creationId xmlns:a16="http://schemas.microsoft.com/office/drawing/2014/main" id="{D33C9012-665D-1AAA-91A6-F26725AA6F0F}"/>
                </a:ext>
              </a:extLst>
            </p:cNvPr>
            <p:cNvSpPr txBox="1"/>
            <p:nvPr/>
          </p:nvSpPr>
          <p:spPr>
            <a:xfrm>
              <a:off x="9508632" y="4500952"/>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07</a:t>
              </a:r>
            </a:p>
          </p:txBody>
        </p:sp>
      </p:grpSp>
      <p:grpSp>
        <p:nvGrpSpPr>
          <p:cNvPr id="130" name="Group 129">
            <a:extLst>
              <a:ext uri="{FF2B5EF4-FFF2-40B4-BE49-F238E27FC236}">
                <a16:creationId xmlns:a16="http://schemas.microsoft.com/office/drawing/2014/main" id="{8594A9EA-BF43-90A0-4E7F-3EB73AA57D79}"/>
              </a:ext>
            </a:extLst>
          </p:cNvPr>
          <p:cNvGrpSpPr/>
          <p:nvPr/>
        </p:nvGrpSpPr>
        <p:grpSpPr>
          <a:xfrm>
            <a:off x="4378658" y="2041013"/>
            <a:ext cx="3434683" cy="981721"/>
            <a:chOff x="6904272" y="5128244"/>
            <a:chExt cx="3434683" cy="981721"/>
          </a:xfrm>
        </p:grpSpPr>
        <p:grpSp>
          <p:nvGrpSpPr>
            <p:cNvPr id="131" name="Group 130">
              <a:extLst>
                <a:ext uri="{FF2B5EF4-FFF2-40B4-BE49-F238E27FC236}">
                  <a16:creationId xmlns:a16="http://schemas.microsoft.com/office/drawing/2014/main" id="{6DB621BF-220F-3BDF-D890-9B93BDB35096}"/>
                </a:ext>
              </a:extLst>
            </p:cNvPr>
            <p:cNvGrpSpPr/>
            <p:nvPr/>
          </p:nvGrpSpPr>
          <p:grpSpPr>
            <a:xfrm flipH="1">
              <a:off x="6904272" y="5128244"/>
              <a:ext cx="3434683" cy="981721"/>
              <a:chOff x="1036872" y="1394445"/>
              <a:chExt cx="3434683" cy="981721"/>
            </a:xfrm>
          </p:grpSpPr>
          <p:grpSp>
            <p:nvGrpSpPr>
              <p:cNvPr id="134" name="Graphic 2">
                <a:extLst>
                  <a:ext uri="{FF2B5EF4-FFF2-40B4-BE49-F238E27FC236}">
                    <a16:creationId xmlns:a16="http://schemas.microsoft.com/office/drawing/2014/main" id="{6F820F2D-DEDD-09A6-8563-7A171D0D9AE1}"/>
                  </a:ext>
                </a:extLst>
              </p:cNvPr>
              <p:cNvGrpSpPr/>
              <p:nvPr/>
            </p:nvGrpSpPr>
            <p:grpSpPr>
              <a:xfrm>
                <a:off x="1473371" y="1471158"/>
                <a:ext cx="2998184" cy="828294"/>
                <a:chOff x="4742783" y="3006660"/>
                <a:chExt cx="2998184" cy="828294"/>
              </a:xfrm>
            </p:grpSpPr>
            <p:sp>
              <p:nvSpPr>
                <p:cNvPr id="139" name="Freeform: Shape 138">
                  <a:extLst>
                    <a:ext uri="{FF2B5EF4-FFF2-40B4-BE49-F238E27FC236}">
                      <a16:creationId xmlns:a16="http://schemas.microsoft.com/office/drawing/2014/main" id="{B05BE239-278D-68E3-C9AF-7D16C4CF2175}"/>
                    </a:ext>
                  </a:extLst>
                </p:cNvPr>
                <p:cNvSpPr/>
                <p:nvPr/>
              </p:nvSpPr>
              <p:spPr>
                <a:xfrm>
                  <a:off x="6495097" y="3006660"/>
                  <a:ext cx="1245870" cy="828294"/>
                </a:xfrm>
                <a:custGeom>
                  <a:avLst/>
                  <a:gdLst>
                    <a:gd name="connsiteX0" fmla="*/ 830961 w 1245870"/>
                    <a:gd name="connsiteY0" fmla="*/ 828294 h 828294"/>
                    <a:gd name="connsiteX1" fmla="*/ 831723 w 1245870"/>
                    <a:gd name="connsiteY1" fmla="*/ 828294 h 828294"/>
                    <a:gd name="connsiteX2" fmla="*/ 855440 w 1245870"/>
                    <a:gd name="connsiteY2" fmla="*/ 818483 h 828294"/>
                    <a:gd name="connsiteX3" fmla="*/ 1236059 w 1245870"/>
                    <a:gd name="connsiteY3" fmla="*/ 437864 h 828294"/>
                    <a:gd name="connsiteX4" fmla="*/ 1245870 w 1245870"/>
                    <a:gd name="connsiteY4" fmla="*/ 414147 h 828294"/>
                    <a:gd name="connsiteX5" fmla="*/ 1236059 w 1245870"/>
                    <a:gd name="connsiteY5" fmla="*/ 390430 h 828294"/>
                    <a:gd name="connsiteX6" fmla="*/ 855345 w 1245870"/>
                    <a:gd name="connsiteY6" fmla="*/ 9811 h 828294"/>
                    <a:gd name="connsiteX7" fmla="*/ 831628 w 1245870"/>
                    <a:gd name="connsiteY7" fmla="*/ 0 h 828294"/>
                    <a:gd name="connsiteX8" fmla="*/ 828294 w 1245870"/>
                    <a:gd name="connsiteY8" fmla="*/ 0 h 828294"/>
                    <a:gd name="connsiteX9" fmla="*/ 0 w 1245870"/>
                    <a:gd name="connsiteY9" fmla="*/ 828294 h 828294"/>
                    <a:gd name="connsiteX10" fmla="*/ 830866 w 1245870"/>
                    <a:gd name="connsiteY10" fmla="*/ 828294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870" h="828294">
                      <a:moveTo>
                        <a:pt x="830961" y="828294"/>
                      </a:moveTo>
                      <a:lnTo>
                        <a:pt x="831723" y="828294"/>
                      </a:lnTo>
                      <a:cubicBezTo>
                        <a:pt x="840677" y="828294"/>
                        <a:pt x="849059" y="824770"/>
                        <a:pt x="855440" y="818483"/>
                      </a:cubicBezTo>
                      <a:lnTo>
                        <a:pt x="1236059" y="437864"/>
                      </a:lnTo>
                      <a:cubicBezTo>
                        <a:pt x="1242346" y="431578"/>
                        <a:pt x="1245870" y="423101"/>
                        <a:pt x="1245870" y="414147"/>
                      </a:cubicBezTo>
                      <a:cubicBezTo>
                        <a:pt x="1245870" y="405194"/>
                        <a:pt x="1242346" y="396812"/>
                        <a:pt x="1236059" y="390430"/>
                      </a:cubicBezTo>
                      <a:lnTo>
                        <a:pt x="855345" y="9811"/>
                      </a:lnTo>
                      <a:cubicBezTo>
                        <a:pt x="849059" y="3524"/>
                        <a:pt x="840581" y="0"/>
                        <a:pt x="831628" y="0"/>
                      </a:cubicBezTo>
                      <a:lnTo>
                        <a:pt x="828294" y="0"/>
                      </a:lnTo>
                      <a:lnTo>
                        <a:pt x="0" y="828294"/>
                      </a:lnTo>
                      <a:lnTo>
                        <a:pt x="830866" y="828294"/>
                      </a:lnTo>
                      <a:close/>
                    </a:path>
                  </a:pathLst>
                </a:custGeom>
                <a:solidFill>
                  <a:srgbClr val="6CB4B8"/>
                </a:solidFill>
                <a:ln w="9525" cap="flat">
                  <a:noFill/>
                  <a:prstDash val="solid"/>
                  <a:miter/>
                </a:ln>
              </p:spPr>
              <p:txBody>
                <a:bodyPr rtlCol="0" anchor="ctr"/>
                <a:lstStyle/>
                <a:p>
                  <a:endParaRPr lang="en-US" dirty="0"/>
                </a:p>
              </p:txBody>
            </p:sp>
            <p:sp>
              <p:nvSpPr>
                <p:cNvPr id="140" name="Freeform: Shape 139">
                  <a:extLst>
                    <a:ext uri="{FF2B5EF4-FFF2-40B4-BE49-F238E27FC236}">
                      <a16:creationId xmlns:a16="http://schemas.microsoft.com/office/drawing/2014/main" id="{278A401F-C746-7DBB-D163-DED9CCE38A02}"/>
                    </a:ext>
                  </a:extLst>
                </p:cNvPr>
                <p:cNvSpPr/>
                <p:nvPr/>
              </p:nvSpPr>
              <p:spPr>
                <a:xfrm>
                  <a:off x="4742783" y="3006660"/>
                  <a:ext cx="2998184" cy="828294"/>
                </a:xfrm>
                <a:custGeom>
                  <a:avLst/>
                  <a:gdLst>
                    <a:gd name="connsiteX0" fmla="*/ 2584037 w 2998184"/>
                    <a:gd name="connsiteY0" fmla="*/ 0 h 828294"/>
                    <a:gd name="connsiteX1" fmla="*/ 2607755 w 2998184"/>
                    <a:gd name="connsiteY1" fmla="*/ 9811 h 828294"/>
                    <a:gd name="connsiteX2" fmla="*/ 2988374 w 2998184"/>
                    <a:gd name="connsiteY2" fmla="*/ 390430 h 828294"/>
                    <a:gd name="connsiteX3" fmla="*/ 2998184 w 2998184"/>
                    <a:gd name="connsiteY3" fmla="*/ 414147 h 828294"/>
                    <a:gd name="connsiteX4" fmla="*/ 2988374 w 2998184"/>
                    <a:gd name="connsiteY4" fmla="*/ 437864 h 828294"/>
                    <a:gd name="connsiteX5" fmla="*/ 2607755 w 2998184"/>
                    <a:gd name="connsiteY5" fmla="*/ 818483 h 828294"/>
                    <a:gd name="connsiteX6" fmla="*/ 2584037 w 2998184"/>
                    <a:gd name="connsiteY6" fmla="*/ 828294 h 828294"/>
                    <a:gd name="connsiteX7" fmla="*/ 414147 w 2998184"/>
                    <a:gd name="connsiteY7" fmla="*/ 828294 h 828294"/>
                    <a:gd name="connsiteX8" fmla="*/ 390430 w 2998184"/>
                    <a:gd name="connsiteY8" fmla="*/ 818483 h 828294"/>
                    <a:gd name="connsiteX9" fmla="*/ 9811 w 2998184"/>
                    <a:gd name="connsiteY9" fmla="*/ 437864 h 828294"/>
                    <a:gd name="connsiteX10" fmla="*/ 0 w 2998184"/>
                    <a:gd name="connsiteY10" fmla="*/ 414147 h 828294"/>
                    <a:gd name="connsiteX11" fmla="*/ 9811 w 2998184"/>
                    <a:gd name="connsiteY11" fmla="*/ 390430 h 828294"/>
                    <a:gd name="connsiteX12" fmla="*/ 390430 w 2998184"/>
                    <a:gd name="connsiteY12" fmla="*/ 9811 h 828294"/>
                    <a:gd name="connsiteX13" fmla="*/ 414147 w 2998184"/>
                    <a:gd name="connsiteY13" fmla="*/ 0 h 828294"/>
                    <a:gd name="connsiteX14" fmla="*/ 2584037 w 2998184"/>
                    <a:gd name="connsiteY14" fmla="*/ 0 h 82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8184" h="828294">
                      <a:moveTo>
                        <a:pt x="2584037" y="0"/>
                      </a:moveTo>
                      <a:cubicBezTo>
                        <a:pt x="2592991" y="0"/>
                        <a:pt x="2601373" y="3524"/>
                        <a:pt x="2607755" y="9811"/>
                      </a:cubicBezTo>
                      <a:lnTo>
                        <a:pt x="2988374" y="390430"/>
                      </a:lnTo>
                      <a:cubicBezTo>
                        <a:pt x="2994660" y="396716"/>
                        <a:pt x="2998184" y="405194"/>
                        <a:pt x="2998184" y="414147"/>
                      </a:cubicBezTo>
                      <a:cubicBezTo>
                        <a:pt x="2998184" y="423101"/>
                        <a:pt x="2994660" y="431483"/>
                        <a:pt x="2988374" y="437864"/>
                      </a:cubicBezTo>
                      <a:lnTo>
                        <a:pt x="2607755" y="818483"/>
                      </a:lnTo>
                      <a:cubicBezTo>
                        <a:pt x="2601468" y="824770"/>
                        <a:pt x="2592991" y="828294"/>
                        <a:pt x="2584037" y="828294"/>
                      </a:cubicBezTo>
                      <a:lnTo>
                        <a:pt x="414147" y="828294"/>
                      </a:lnTo>
                      <a:cubicBezTo>
                        <a:pt x="405194" y="828294"/>
                        <a:pt x="396811" y="824770"/>
                        <a:pt x="390430" y="818483"/>
                      </a:cubicBezTo>
                      <a:lnTo>
                        <a:pt x="9811" y="437864"/>
                      </a:lnTo>
                      <a:cubicBezTo>
                        <a:pt x="3524" y="431578"/>
                        <a:pt x="0" y="423101"/>
                        <a:pt x="0" y="414147"/>
                      </a:cubicBezTo>
                      <a:cubicBezTo>
                        <a:pt x="0" y="405194"/>
                        <a:pt x="3524" y="396812"/>
                        <a:pt x="9811" y="390430"/>
                      </a:cubicBezTo>
                      <a:lnTo>
                        <a:pt x="390430" y="9811"/>
                      </a:lnTo>
                      <a:cubicBezTo>
                        <a:pt x="396716" y="3524"/>
                        <a:pt x="405194" y="0"/>
                        <a:pt x="414147" y="0"/>
                      </a:cubicBezTo>
                      <a:lnTo>
                        <a:pt x="2584037" y="0"/>
                      </a:lnTo>
                      <a:close/>
                    </a:path>
                  </a:pathLst>
                </a:custGeom>
                <a:noFill/>
                <a:ln w="9525" cap="rnd">
                  <a:solidFill>
                    <a:srgbClr val="070707"/>
                  </a:solidFill>
                  <a:prstDash val="solid"/>
                  <a:round/>
                </a:ln>
              </p:spPr>
              <p:txBody>
                <a:bodyPr rtlCol="0" anchor="ctr"/>
                <a:lstStyle/>
                <a:p>
                  <a:endParaRPr lang="en-US" dirty="0"/>
                </a:p>
              </p:txBody>
            </p:sp>
            <p:sp>
              <p:nvSpPr>
                <p:cNvPr id="141" name="Freeform: Shape 140">
                  <a:extLst>
                    <a:ext uri="{FF2B5EF4-FFF2-40B4-BE49-F238E27FC236}">
                      <a16:creationId xmlns:a16="http://schemas.microsoft.com/office/drawing/2014/main" id="{00F82018-D1B1-BD7A-0E72-4CCC48C76C48}"/>
                    </a:ext>
                  </a:extLst>
                </p:cNvPr>
                <p:cNvSpPr/>
                <p:nvPr/>
              </p:nvSpPr>
              <p:spPr>
                <a:xfrm>
                  <a:off x="4895183" y="3109912"/>
                  <a:ext cx="2796650" cy="615886"/>
                </a:xfrm>
                <a:custGeom>
                  <a:avLst/>
                  <a:gdLst>
                    <a:gd name="connsiteX0" fmla="*/ 2279809 w 2796650"/>
                    <a:gd name="connsiteY0" fmla="*/ 549783 h 615886"/>
                    <a:gd name="connsiteX1" fmla="*/ 2779967 w 2796650"/>
                    <a:gd name="connsiteY1" fmla="*/ 94012 h 615886"/>
                    <a:gd name="connsiteX2" fmla="*/ 2745772 w 2796650"/>
                    <a:gd name="connsiteY2" fmla="*/ 5715 h 615886"/>
                    <a:gd name="connsiteX3" fmla="*/ 333185 w 2796650"/>
                    <a:gd name="connsiteY3" fmla="*/ 0 h 615886"/>
                    <a:gd name="connsiteX4" fmla="*/ 276701 w 2796650"/>
                    <a:gd name="connsiteY4" fmla="*/ 23431 h 615886"/>
                    <a:gd name="connsiteX5" fmla="*/ 0 w 2796650"/>
                    <a:gd name="connsiteY5" fmla="*/ 302038 h 615886"/>
                    <a:gd name="connsiteX6" fmla="*/ 276796 w 2796650"/>
                    <a:gd name="connsiteY6" fmla="*/ 586264 h 615886"/>
                    <a:gd name="connsiteX7" fmla="*/ 333375 w 2796650"/>
                    <a:gd name="connsiteY7" fmla="*/ 610267 h 615886"/>
                    <a:gd name="connsiteX8" fmla="*/ 2108835 w 2796650"/>
                    <a:gd name="connsiteY8" fmla="*/ 615887 h 615886"/>
                    <a:gd name="connsiteX9" fmla="*/ 2279904 w 2796650"/>
                    <a:gd name="connsiteY9" fmla="*/ 549688 h 6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6650" h="615886">
                      <a:moveTo>
                        <a:pt x="2279809" y="549783"/>
                      </a:moveTo>
                      <a:lnTo>
                        <a:pt x="2779967" y="94012"/>
                      </a:lnTo>
                      <a:cubicBezTo>
                        <a:pt x="2814257" y="62770"/>
                        <a:pt x="2792159" y="5715"/>
                        <a:pt x="2745772" y="5715"/>
                      </a:cubicBezTo>
                      <a:lnTo>
                        <a:pt x="333185" y="0"/>
                      </a:lnTo>
                      <a:cubicBezTo>
                        <a:pt x="311944" y="0"/>
                        <a:pt x="291656" y="8382"/>
                        <a:pt x="276701" y="23431"/>
                      </a:cubicBezTo>
                      <a:lnTo>
                        <a:pt x="0" y="302038"/>
                      </a:lnTo>
                      <a:lnTo>
                        <a:pt x="276796" y="586264"/>
                      </a:lnTo>
                      <a:cubicBezTo>
                        <a:pt x="291656" y="601504"/>
                        <a:pt x="312039" y="610172"/>
                        <a:pt x="333375" y="610267"/>
                      </a:cubicBezTo>
                      <a:lnTo>
                        <a:pt x="2108835" y="615887"/>
                      </a:lnTo>
                      <a:cubicBezTo>
                        <a:pt x="2172081" y="615887"/>
                        <a:pt x="2233136" y="592265"/>
                        <a:pt x="2279904" y="549688"/>
                      </a:cubicBezTo>
                      <a:close/>
                    </a:path>
                  </a:pathLst>
                </a:custGeom>
                <a:solidFill>
                  <a:srgbClr val="FFFFFF"/>
                </a:solidFill>
                <a:ln w="9525" cap="flat">
                  <a:noFill/>
                  <a:prstDash val="solid"/>
                  <a:miter/>
                </a:ln>
              </p:spPr>
              <p:txBody>
                <a:bodyPr rtlCol="0" anchor="ctr"/>
                <a:lstStyle/>
                <a:p>
                  <a:endParaRPr lang="en-US" dirty="0"/>
                </a:p>
              </p:txBody>
            </p:sp>
            <p:sp>
              <p:nvSpPr>
                <p:cNvPr id="142" name="Freeform: Shape 141">
                  <a:extLst>
                    <a:ext uri="{FF2B5EF4-FFF2-40B4-BE49-F238E27FC236}">
                      <a16:creationId xmlns:a16="http://schemas.microsoft.com/office/drawing/2014/main" id="{CBD5B344-4776-841E-6EE7-6ABEA997267E}"/>
                    </a:ext>
                  </a:extLst>
                </p:cNvPr>
                <p:cNvSpPr/>
                <p:nvPr/>
              </p:nvSpPr>
              <p:spPr>
                <a:xfrm>
                  <a:off x="6495192" y="3599520"/>
                  <a:ext cx="555974" cy="235434"/>
                </a:xfrm>
                <a:custGeom>
                  <a:avLst/>
                  <a:gdLst>
                    <a:gd name="connsiteX0" fmla="*/ 555974 w 555974"/>
                    <a:gd name="connsiteY0" fmla="*/ 235434 h 235434"/>
                    <a:gd name="connsiteX1" fmla="*/ 350615 w 555974"/>
                    <a:gd name="connsiteY1" fmla="*/ 30075 h 235434"/>
                    <a:gd name="connsiteX2" fmla="*/ 205359 w 555974"/>
                    <a:gd name="connsiteY2" fmla="*/ 30075 h 235434"/>
                    <a:gd name="connsiteX3" fmla="*/ 0 w 555974"/>
                    <a:gd name="connsiteY3" fmla="*/ 235434 h 235434"/>
                    <a:gd name="connsiteX4" fmla="*/ 555974 w 555974"/>
                    <a:gd name="connsiteY4" fmla="*/ 235434 h 23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74" h="235434">
                      <a:moveTo>
                        <a:pt x="555974" y="235434"/>
                      </a:moveTo>
                      <a:lnTo>
                        <a:pt x="350615" y="30075"/>
                      </a:lnTo>
                      <a:cubicBezTo>
                        <a:pt x="310515" y="-10025"/>
                        <a:pt x="245459" y="-10025"/>
                        <a:pt x="205359" y="30075"/>
                      </a:cubicBezTo>
                      <a:lnTo>
                        <a:pt x="0" y="235434"/>
                      </a:lnTo>
                      <a:lnTo>
                        <a:pt x="555974" y="235434"/>
                      </a:lnTo>
                      <a:close/>
                    </a:path>
                  </a:pathLst>
                </a:custGeom>
                <a:solidFill>
                  <a:srgbClr val="6CB4B8"/>
                </a:solidFill>
                <a:ln w="9525" cap="flat">
                  <a:noFill/>
                  <a:prstDash val="solid"/>
                  <a:miter/>
                </a:ln>
              </p:spPr>
              <p:txBody>
                <a:bodyPr rtlCol="0" anchor="ctr"/>
                <a:lstStyle/>
                <a:p>
                  <a:endParaRPr lang="en-US" dirty="0"/>
                </a:p>
              </p:txBody>
            </p:sp>
            <p:sp>
              <p:nvSpPr>
                <p:cNvPr id="143" name="Freeform: Shape 142">
                  <a:extLst>
                    <a:ext uri="{FF2B5EF4-FFF2-40B4-BE49-F238E27FC236}">
                      <a16:creationId xmlns:a16="http://schemas.microsoft.com/office/drawing/2014/main" id="{57F4B5C2-41C2-D0B1-C462-68E27AB55026}"/>
                    </a:ext>
                  </a:extLst>
                </p:cNvPr>
                <p:cNvSpPr/>
                <p:nvPr/>
              </p:nvSpPr>
              <p:spPr>
                <a:xfrm>
                  <a:off x="6385750" y="3834955"/>
                  <a:ext cx="711327" cy="9525"/>
                </a:xfrm>
                <a:custGeom>
                  <a:avLst/>
                  <a:gdLst>
                    <a:gd name="connsiteX0" fmla="*/ 711327 w 711327"/>
                    <a:gd name="connsiteY0" fmla="*/ 0 h 9525"/>
                    <a:gd name="connsiteX1" fmla="*/ 0 w 711327"/>
                    <a:gd name="connsiteY1" fmla="*/ 0 h 9525"/>
                  </a:gdLst>
                  <a:ahLst/>
                  <a:cxnLst>
                    <a:cxn ang="0">
                      <a:pos x="connsiteX0" y="connsiteY0"/>
                    </a:cxn>
                    <a:cxn ang="0">
                      <a:pos x="connsiteX1" y="connsiteY1"/>
                    </a:cxn>
                  </a:cxnLst>
                  <a:rect l="l" t="t" r="r" b="b"/>
                  <a:pathLst>
                    <a:path w="711327" h="9525">
                      <a:moveTo>
                        <a:pt x="711327" y="0"/>
                      </a:moveTo>
                      <a:lnTo>
                        <a:pt x="0" y="0"/>
                      </a:lnTo>
                    </a:path>
                  </a:pathLst>
                </a:custGeom>
                <a:ln w="9525" cap="rnd">
                  <a:solidFill>
                    <a:srgbClr val="070707"/>
                  </a:solidFill>
                  <a:prstDash val="solid"/>
                  <a:round/>
                </a:ln>
              </p:spPr>
              <p:txBody>
                <a:bodyPr rtlCol="0" anchor="ctr"/>
                <a:lstStyle/>
                <a:p>
                  <a:endParaRPr lang="en-US" dirty="0"/>
                </a:p>
              </p:txBody>
            </p:sp>
          </p:grpSp>
          <p:grpSp>
            <p:nvGrpSpPr>
              <p:cNvPr id="135" name="Graphic 2">
                <a:extLst>
                  <a:ext uri="{FF2B5EF4-FFF2-40B4-BE49-F238E27FC236}">
                    <a16:creationId xmlns:a16="http://schemas.microsoft.com/office/drawing/2014/main" id="{BE2715C4-F017-A4D2-F219-F829A4BA2070}"/>
                  </a:ext>
                </a:extLst>
              </p:cNvPr>
              <p:cNvGrpSpPr/>
              <p:nvPr/>
            </p:nvGrpSpPr>
            <p:grpSpPr>
              <a:xfrm>
                <a:off x="1036872" y="1394445"/>
                <a:ext cx="981721" cy="981721"/>
                <a:chOff x="4306284" y="2929947"/>
                <a:chExt cx="981721" cy="981721"/>
              </a:xfrm>
            </p:grpSpPr>
            <p:sp>
              <p:nvSpPr>
                <p:cNvPr id="136" name="Freeform: Shape 135">
                  <a:extLst>
                    <a:ext uri="{FF2B5EF4-FFF2-40B4-BE49-F238E27FC236}">
                      <a16:creationId xmlns:a16="http://schemas.microsoft.com/office/drawing/2014/main" id="{DD624E81-7711-D2B9-8C5A-E03243720BB8}"/>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3D8E92"/>
                </a:solidFill>
                <a:ln w="9525" cap="flat">
                  <a:noFill/>
                  <a:prstDash val="solid"/>
                  <a:miter/>
                </a:ln>
              </p:spPr>
              <p:txBody>
                <a:bodyPr rtlCol="0" anchor="ctr"/>
                <a:lstStyle/>
                <a:p>
                  <a:endParaRPr lang="en-US" dirty="0"/>
                </a:p>
              </p:txBody>
            </p:sp>
            <p:sp>
              <p:nvSpPr>
                <p:cNvPr id="137" name="Freeform: Shape 136">
                  <a:extLst>
                    <a:ext uri="{FF2B5EF4-FFF2-40B4-BE49-F238E27FC236}">
                      <a16:creationId xmlns:a16="http://schemas.microsoft.com/office/drawing/2014/main" id="{52D44768-C743-0144-2553-84F337B7D062}"/>
                    </a:ext>
                  </a:extLst>
                </p:cNvPr>
                <p:cNvSpPr/>
                <p:nvPr/>
              </p:nvSpPr>
              <p:spPr>
                <a:xfrm rot="-2700000">
                  <a:off x="4450054" y="3073716"/>
                  <a:ext cx="694182" cy="694182"/>
                </a:xfrm>
                <a:custGeom>
                  <a:avLst/>
                  <a:gdLst>
                    <a:gd name="connsiteX0" fmla="*/ 616268 w 694182"/>
                    <a:gd name="connsiteY0" fmla="*/ 0 h 694182"/>
                    <a:gd name="connsiteX1" fmla="*/ 694182 w 694182"/>
                    <a:gd name="connsiteY1" fmla="*/ 77915 h 694182"/>
                    <a:gd name="connsiteX2" fmla="*/ 694182 w 694182"/>
                    <a:gd name="connsiteY2" fmla="*/ 616268 h 694182"/>
                    <a:gd name="connsiteX3" fmla="*/ 616268 w 694182"/>
                    <a:gd name="connsiteY3" fmla="*/ 694182 h 694182"/>
                    <a:gd name="connsiteX4" fmla="*/ 77915 w 694182"/>
                    <a:gd name="connsiteY4" fmla="*/ 694182 h 694182"/>
                    <a:gd name="connsiteX5" fmla="*/ 0 w 694182"/>
                    <a:gd name="connsiteY5" fmla="*/ 616268 h 694182"/>
                    <a:gd name="connsiteX6" fmla="*/ 0 w 694182"/>
                    <a:gd name="connsiteY6" fmla="*/ 77915 h 694182"/>
                    <a:gd name="connsiteX7" fmla="*/ 77915 w 694182"/>
                    <a:gd name="connsiteY7" fmla="*/ 0 h 69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4182" h="694182">
                      <a:moveTo>
                        <a:pt x="616268" y="0"/>
                      </a:moveTo>
                      <a:cubicBezTo>
                        <a:pt x="659299" y="0"/>
                        <a:pt x="694182" y="34884"/>
                        <a:pt x="694182" y="77915"/>
                      </a:cubicBezTo>
                      <a:lnTo>
                        <a:pt x="694182" y="616268"/>
                      </a:lnTo>
                      <a:cubicBezTo>
                        <a:pt x="694182" y="659299"/>
                        <a:pt x="659299" y="694182"/>
                        <a:pt x="616268" y="694182"/>
                      </a:cubicBezTo>
                      <a:lnTo>
                        <a:pt x="77915" y="694182"/>
                      </a:lnTo>
                      <a:cubicBezTo>
                        <a:pt x="34884" y="694182"/>
                        <a:pt x="0" y="659299"/>
                        <a:pt x="0" y="616268"/>
                      </a:cubicBezTo>
                      <a:lnTo>
                        <a:pt x="0" y="77915"/>
                      </a:lnTo>
                      <a:cubicBezTo>
                        <a:pt x="0" y="34884"/>
                        <a:pt x="34884" y="0"/>
                        <a:pt x="77915" y="0"/>
                      </a:cubicBezTo>
                      <a:close/>
                    </a:path>
                  </a:pathLst>
                </a:custGeom>
                <a:solidFill>
                  <a:srgbClr val="6CB4B8"/>
                </a:solidFill>
                <a:ln w="9525" cap="rnd">
                  <a:solidFill>
                    <a:srgbClr val="070707"/>
                  </a:solidFill>
                  <a:prstDash val="solid"/>
                  <a:round/>
                </a:ln>
              </p:spPr>
              <p:txBody>
                <a:bodyPr rtlCol="0" anchor="ctr"/>
                <a:lstStyle/>
                <a:p>
                  <a:endParaRPr lang="en-US" dirty="0"/>
                </a:p>
              </p:txBody>
            </p:sp>
            <p:sp>
              <p:nvSpPr>
                <p:cNvPr id="138" name="Freeform: Shape 137">
                  <a:extLst>
                    <a:ext uri="{FF2B5EF4-FFF2-40B4-BE49-F238E27FC236}">
                      <a16:creationId xmlns:a16="http://schemas.microsoft.com/office/drawing/2014/main" id="{3FE321CB-8644-7437-A888-4D66F3C6A790}"/>
                    </a:ext>
                  </a:extLst>
                </p:cNvPr>
                <p:cNvSpPr/>
                <p:nvPr/>
              </p:nvSpPr>
              <p:spPr>
                <a:xfrm rot="-2700000">
                  <a:off x="4566279" y="3189874"/>
                  <a:ext cx="461867" cy="461867"/>
                </a:xfrm>
                <a:custGeom>
                  <a:avLst/>
                  <a:gdLst>
                    <a:gd name="connsiteX0" fmla="*/ 409956 w 461867"/>
                    <a:gd name="connsiteY0" fmla="*/ 0 h 461867"/>
                    <a:gd name="connsiteX1" fmla="*/ 461867 w 461867"/>
                    <a:gd name="connsiteY1" fmla="*/ 51911 h 461867"/>
                    <a:gd name="connsiteX2" fmla="*/ 461867 w 461867"/>
                    <a:gd name="connsiteY2" fmla="*/ 409956 h 461867"/>
                    <a:gd name="connsiteX3" fmla="*/ 409956 w 461867"/>
                    <a:gd name="connsiteY3" fmla="*/ 461867 h 461867"/>
                    <a:gd name="connsiteX4" fmla="*/ 51911 w 461867"/>
                    <a:gd name="connsiteY4" fmla="*/ 461867 h 461867"/>
                    <a:gd name="connsiteX5" fmla="*/ 0 w 461867"/>
                    <a:gd name="connsiteY5" fmla="*/ 409956 h 461867"/>
                    <a:gd name="connsiteX6" fmla="*/ 0 w 461867"/>
                    <a:gd name="connsiteY6" fmla="*/ 51911 h 461867"/>
                    <a:gd name="connsiteX7" fmla="*/ 51911 w 461867"/>
                    <a:gd name="connsiteY7" fmla="*/ 0 h 46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867" h="461867">
                      <a:moveTo>
                        <a:pt x="409956" y="0"/>
                      </a:moveTo>
                      <a:cubicBezTo>
                        <a:pt x="438626" y="0"/>
                        <a:pt x="461867" y="23241"/>
                        <a:pt x="461867" y="51911"/>
                      </a:cubicBezTo>
                      <a:lnTo>
                        <a:pt x="461867" y="409956"/>
                      </a:lnTo>
                      <a:cubicBezTo>
                        <a:pt x="461867" y="438626"/>
                        <a:pt x="438626" y="461867"/>
                        <a:pt x="409956" y="461867"/>
                      </a:cubicBezTo>
                      <a:lnTo>
                        <a:pt x="51911" y="461867"/>
                      </a:lnTo>
                      <a:cubicBezTo>
                        <a:pt x="23241" y="461867"/>
                        <a:pt x="0" y="438626"/>
                        <a:pt x="0" y="409956"/>
                      </a:cubicBezTo>
                      <a:lnTo>
                        <a:pt x="0" y="51911"/>
                      </a:lnTo>
                      <a:cubicBezTo>
                        <a:pt x="0" y="23241"/>
                        <a:pt x="23241" y="0"/>
                        <a:pt x="51911" y="0"/>
                      </a:cubicBezTo>
                      <a:close/>
                    </a:path>
                  </a:pathLst>
                </a:custGeom>
                <a:solidFill>
                  <a:srgbClr val="FFFFFF"/>
                </a:solidFill>
                <a:ln w="9525" cap="flat">
                  <a:noFill/>
                  <a:prstDash val="solid"/>
                  <a:miter/>
                </a:ln>
              </p:spPr>
              <p:txBody>
                <a:bodyPr rtlCol="0" anchor="ctr"/>
                <a:lstStyle/>
                <a:p>
                  <a:endParaRPr lang="en-US" dirty="0"/>
                </a:p>
              </p:txBody>
            </p:sp>
          </p:grpSp>
        </p:grpSp>
        <p:sp>
          <p:nvSpPr>
            <p:cNvPr id="132" name="TextBox 131">
              <a:extLst>
                <a:ext uri="{FF2B5EF4-FFF2-40B4-BE49-F238E27FC236}">
                  <a16:creationId xmlns:a16="http://schemas.microsoft.com/office/drawing/2014/main" id="{B9950045-68C1-93B8-EAD8-2DC4B439FA05}"/>
                </a:ext>
              </a:extLst>
            </p:cNvPr>
            <p:cNvSpPr txBox="1"/>
            <p:nvPr/>
          </p:nvSpPr>
          <p:spPr>
            <a:xfrm>
              <a:off x="7241536" y="5358966"/>
              <a:ext cx="2279806"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التكامل بين المستويات المختلفة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3" name="TextBox 132">
              <a:extLst>
                <a:ext uri="{FF2B5EF4-FFF2-40B4-BE49-F238E27FC236}">
                  <a16:creationId xmlns:a16="http://schemas.microsoft.com/office/drawing/2014/main" id="{460E926C-0C21-A960-87C8-B91A3941FC4A}"/>
                </a:ext>
              </a:extLst>
            </p:cNvPr>
            <p:cNvSpPr txBox="1"/>
            <p:nvPr/>
          </p:nvSpPr>
          <p:spPr>
            <a:xfrm>
              <a:off x="9508632" y="5450915"/>
              <a:ext cx="637590" cy="338554"/>
            </a:xfrm>
            <a:prstGeom prst="rect">
              <a:avLst/>
            </a:prstGeom>
            <a:noFill/>
          </p:spPr>
          <p:txBody>
            <a:bodyPr wrap="square" rtlCol="0">
              <a:spAutoFit/>
            </a:bodyPr>
            <a:lstStyle/>
            <a:p>
              <a:pPr algn="ctr">
                <a:spcAft>
                  <a:spcPts val="800"/>
                </a:spcAft>
              </a:pPr>
              <a:r>
                <a:rPr lang="en-US" sz="1600" b="1" dirty="0">
                  <a:latin typeface="Times New Roman" panose="02020603050405020304" pitchFamily="18" charset="0"/>
                  <a:ea typeface="Calibri" panose="020F0502020204030204" pitchFamily="34" charset="0"/>
                  <a:cs typeface="Adobe Arabic" panose="02040503050201020203" pitchFamily="18" charset="-78"/>
                </a:rPr>
                <a:t>06</a:t>
              </a:r>
            </a:p>
          </p:txBody>
        </p:sp>
      </p:grpSp>
    </p:spTree>
    <p:extLst>
      <p:ext uri="{BB962C8B-B14F-4D97-AF65-F5344CB8AC3E}">
        <p14:creationId xmlns:p14="http://schemas.microsoft.com/office/powerpoint/2010/main" val="107245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fade">
                                      <p:cBhvr>
                                        <p:cTn id="7" dur="1000"/>
                                        <p:tgtEl>
                                          <p:spTgt spid="130"/>
                                        </p:tgtEl>
                                      </p:cBhvr>
                                    </p:animEffect>
                                    <p:anim calcmode="lin" valueType="num">
                                      <p:cBhvr>
                                        <p:cTn id="8" dur="1000" fill="hold"/>
                                        <p:tgtEl>
                                          <p:spTgt spid="130"/>
                                        </p:tgtEl>
                                        <p:attrNameLst>
                                          <p:attrName>ppt_x</p:attrName>
                                        </p:attrNameLst>
                                      </p:cBhvr>
                                      <p:tavLst>
                                        <p:tav tm="0">
                                          <p:val>
                                            <p:strVal val="#ppt_x"/>
                                          </p:val>
                                        </p:tav>
                                        <p:tav tm="100000">
                                          <p:val>
                                            <p:strVal val="#ppt_x"/>
                                          </p:val>
                                        </p:tav>
                                      </p:tavLst>
                                    </p:anim>
                                    <p:anim calcmode="lin" valueType="num">
                                      <p:cBhvr>
                                        <p:cTn id="9"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6"/>
                                        </p:tgtEl>
                                        <p:attrNameLst>
                                          <p:attrName>style.visibility</p:attrName>
                                        </p:attrNameLst>
                                      </p:cBhvr>
                                      <p:to>
                                        <p:strVal val="visible"/>
                                      </p:to>
                                    </p:set>
                                    <p:animEffect transition="in" filter="fade">
                                      <p:cBhvr>
                                        <p:cTn id="14" dur="1000"/>
                                        <p:tgtEl>
                                          <p:spTgt spid="116"/>
                                        </p:tgtEl>
                                      </p:cBhvr>
                                    </p:animEffect>
                                    <p:anim calcmode="lin" valueType="num">
                                      <p:cBhvr>
                                        <p:cTn id="15" dur="1000" fill="hold"/>
                                        <p:tgtEl>
                                          <p:spTgt spid="116"/>
                                        </p:tgtEl>
                                        <p:attrNameLst>
                                          <p:attrName>ppt_x</p:attrName>
                                        </p:attrNameLst>
                                      </p:cBhvr>
                                      <p:tavLst>
                                        <p:tav tm="0">
                                          <p:val>
                                            <p:strVal val="#ppt_x"/>
                                          </p:val>
                                        </p:tav>
                                        <p:tav tm="100000">
                                          <p:val>
                                            <p:strVal val="#ppt_x"/>
                                          </p:val>
                                        </p:tav>
                                      </p:tavLst>
                                    </p:anim>
                                    <p:anim calcmode="lin" valueType="num">
                                      <p:cBhvr>
                                        <p:cTn id="16"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1000"/>
                                        <p:tgtEl>
                                          <p:spTgt spid="102"/>
                                        </p:tgtEl>
                                      </p:cBhvr>
                                    </p:animEffect>
                                    <p:anim calcmode="lin" valueType="num">
                                      <p:cBhvr>
                                        <p:cTn id="29" dur="1000" fill="hold"/>
                                        <p:tgtEl>
                                          <p:spTgt spid="102"/>
                                        </p:tgtEl>
                                        <p:attrNameLst>
                                          <p:attrName>ppt_x</p:attrName>
                                        </p:attrNameLst>
                                      </p:cBhvr>
                                      <p:tavLst>
                                        <p:tav tm="0">
                                          <p:val>
                                            <p:strVal val="#ppt_x"/>
                                          </p:val>
                                        </p:tav>
                                        <p:tav tm="100000">
                                          <p:val>
                                            <p:strVal val="#ppt_x"/>
                                          </p:val>
                                        </p:tav>
                                      </p:tavLst>
                                    </p:anim>
                                    <p:anim calcmode="lin" valueType="num">
                                      <p:cBhvr>
                                        <p:cTn id="30"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على العلاقة بين التخطيط الاستراتيجي والأداء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CDC9BDFC-EE23-A683-CDDE-D58A27E63434}"/>
              </a:ext>
            </a:extLst>
          </p:cNvPr>
          <p:cNvGrpSpPr/>
          <p:nvPr/>
        </p:nvGrpSpPr>
        <p:grpSpPr>
          <a:xfrm>
            <a:off x="4128446" y="3429000"/>
            <a:ext cx="2386679" cy="2386022"/>
            <a:chOff x="4482266" y="3446722"/>
            <a:chExt cx="2068427" cy="2067858"/>
          </a:xfrm>
        </p:grpSpPr>
        <p:sp>
          <p:nvSpPr>
            <p:cNvPr id="27" name="Oval 26">
              <a:extLst>
                <a:ext uri="{FF2B5EF4-FFF2-40B4-BE49-F238E27FC236}">
                  <a16:creationId xmlns:a16="http://schemas.microsoft.com/office/drawing/2014/main" id="{B5151EC5-7364-E9C8-A4CF-C6C4F73EC641}"/>
                </a:ext>
              </a:extLst>
            </p:cNvPr>
            <p:cNvSpPr/>
            <p:nvPr/>
          </p:nvSpPr>
          <p:spPr>
            <a:xfrm>
              <a:off x="4482266" y="3446722"/>
              <a:ext cx="2068427" cy="2067858"/>
            </a:xfrm>
            <a:prstGeom prst="ellipse">
              <a:avLst/>
            </a:prstGeom>
            <a:solidFill>
              <a:srgbClr val="758293">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8" name="TextBox 27">
              <a:extLst>
                <a:ext uri="{FF2B5EF4-FFF2-40B4-BE49-F238E27FC236}">
                  <a16:creationId xmlns:a16="http://schemas.microsoft.com/office/drawing/2014/main" id="{A9D9CFD0-7440-E823-FFED-433D23BA6ADC}"/>
                </a:ext>
              </a:extLst>
            </p:cNvPr>
            <p:cNvSpPr txBox="1"/>
            <p:nvPr/>
          </p:nvSpPr>
          <p:spPr>
            <a:xfrm>
              <a:off x="4687116" y="4192753"/>
              <a:ext cx="1028583" cy="683511"/>
            </a:xfrm>
            <a:prstGeom prst="rect">
              <a:avLst/>
            </a:prstGeom>
            <a:noFill/>
          </p:spPr>
          <p:txBody>
            <a:bodyPr wrap="square">
              <a:spAutoFit/>
            </a:bodyPr>
            <a:lstStyle/>
            <a:p>
              <a:pPr algn="ctr">
                <a:lnSpc>
                  <a:spcPct val="115000"/>
                </a:lnSpc>
                <a:spcBef>
                  <a:spcPct val="20000"/>
                </a:spcBef>
                <a:spcAft>
                  <a:spcPts val="800"/>
                </a:spcAft>
              </a:pPr>
              <a:r>
                <a:rPr lang="ar-EG"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في القطاع التعليمي</a:t>
              </a:r>
              <a:endParaRPr lang="en-US"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id="{3FE76765-ADFD-23FE-E1F5-446EB4061C6B}"/>
              </a:ext>
            </a:extLst>
          </p:cNvPr>
          <p:cNvGrpSpPr/>
          <p:nvPr/>
        </p:nvGrpSpPr>
        <p:grpSpPr>
          <a:xfrm>
            <a:off x="5763421" y="3408551"/>
            <a:ext cx="2386679" cy="2386022"/>
            <a:chOff x="5899225" y="3429000"/>
            <a:chExt cx="2068427" cy="2067858"/>
          </a:xfrm>
        </p:grpSpPr>
        <p:sp>
          <p:nvSpPr>
            <p:cNvPr id="30" name="Oval 29">
              <a:extLst>
                <a:ext uri="{FF2B5EF4-FFF2-40B4-BE49-F238E27FC236}">
                  <a16:creationId xmlns:a16="http://schemas.microsoft.com/office/drawing/2014/main" id="{FEE4BC2C-DA14-BDE9-34E4-E7107E74907C}"/>
                </a:ext>
              </a:extLst>
            </p:cNvPr>
            <p:cNvSpPr/>
            <p:nvPr/>
          </p:nvSpPr>
          <p:spPr>
            <a:xfrm>
              <a:off x="5899225" y="3429000"/>
              <a:ext cx="2068427" cy="2067858"/>
            </a:xfrm>
            <a:prstGeom prst="ellipse">
              <a:avLst/>
            </a:prstGeom>
            <a:solidFill>
              <a:srgbClr val="46B2A5">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1" name="TextBox 30">
              <a:extLst>
                <a:ext uri="{FF2B5EF4-FFF2-40B4-BE49-F238E27FC236}">
                  <a16:creationId xmlns:a16="http://schemas.microsoft.com/office/drawing/2014/main" id="{810E5AAE-B7E5-FA4E-0D9C-19CEF0BD515F}"/>
                </a:ext>
              </a:extLst>
            </p:cNvPr>
            <p:cNvSpPr txBox="1"/>
            <p:nvPr/>
          </p:nvSpPr>
          <p:spPr>
            <a:xfrm>
              <a:off x="6734218" y="4121129"/>
              <a:ext cx="952553" cy="683511"/>
            </a:xfrm>
            <a:prstGeom prst="rect">
              <a:avLst/>
            </a:prstGeom>
            <a:noFill/>
          </p:spPr>
          <p:txBody>
            <a:bodyPr wrap="square">
              <a:spAutoFit/>
            </a:bodyPr>
            <a:lstStyle/>
            <a:p>
              <a:pPr algn="ctr">
                <a:lnSpc>
                  <a:spcPct val="115000"/>
                </a:lnSpc>
                <a:spcBef>
                  <a:spcPct val="20000"/>
                </a:spcBef>
                <a:spcAft>
                  <a:spcPts val="800"/>
                </a:spcAft>
              </a:pPr>
              <a:r>
                <a:rPr lang="ar-EG"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في المؤسسات الحكومية</a:t>
              </a:r>
              <a:endParaRPr lang="en-US"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CF4DC7DE-6493-4A0B-0BC3-C60B9425D958}"/>
              </a:ext>
            </a:extLst>
          </p:cNvPr>
          <p:cNvGrpSpPr/>
          <p:nvPr/>
        </p:nvGrpSpPr>
        <p:grpSpPr>
          <a:xfrm>
            <a:off x="4945934" y="2037943"/>
            <a:ext cx="2386679" cy="2386021"/>
            <a:chOff x="5190746" y="2241156"/>
            <a:chExt cx="2068427" cy="2067857"/>
          </a:xfrm>
        </p:grpSpPr>
        <p:sp>
          <p:nvSpPr>
            <p:cNvPr id="33" name="Oval 32">
              <a:extLst>
                <a:ext uri="{FF2B5EF4-FFF2-40B4-BE49-F238E27FC236}">
                  <a16:creationId xmlns:a16="http://schemas.microsoft.com/office/drawing/2014/main" id="{43E306EB-8BF4-E574-CF2A-3DCEB4ED108D}"/>
                </a:ext>
              </a:extLst>
            </p:cNvPr>
            <p:cNvSpPr/>
            <p:nvPr/>
          </p:nvSpPr>
          <p:spPr>
            <a:xfrm>
              <a:off x="5190746" y="2241156"/>
              <a:ext cx="2068427" cy="2067857"/>
            </a:xfrm>
            <a:prstGeom prst="ellipse">
              <a:avLst/>
            </a:prstGeom>
            <a:solidFill>
              <a:srgbClr val="16848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34" name="TextBox 33">
              <a:extLst>
                <a:ext uri="{FF2B5EF4-FFF2-40B4-BE49-F238E27FC236}">
                  <a16:creationId xmlns:a16="http://schemas.microsoft.com/office/drawing/2014/main" id="{01147976-567A-A548-82FA-4B4C09FA0E99}"/>
                </a:ext>
              </a:extLst>
            </p:cNvPr>
            <p:cNvSpPr txBox="1"/>
            <p:nvPr/>
          </p:nvSpPr>
          <p:spPr>
            <a:xfrm>
              <a:off x="5618343" y="2827609"/>
              <a:ext cx="1115875" cy="650836"/>
            </a:xfrm>
            <a:prstGeom prst="rect">
              <a:avLst/>
            </a:prstGeom>
            <a:noFill/>
          </p:spPr>
          <p:txBody>
            <a:bodyPr wrap="square">
              <a:spAutoFit/>
            </a:bodyPr>
            <a:lstStyle/>
            <a:p>
              <a:pPr algn="ctr" rtl="1">
                <a:lnSpc>
                  <a:spcPct val="107000"/>
                </a:lnSpc>
                <a:spcAft>
                  <a:spcPts val="800"/>
                </a:spcAft>
              </a:pPr>
              <a:r>
                <a:rPr lang="ar-EG" sz="20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في الشركات التجارية</a:t>
              </a:r>
              <a:endParaRPr lang="en-US" sz="20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93329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90017" y="675008"/>
            <a:ext cx="7373388" cy="968852"/>
            <a:chOff x="2490017" y="519096"/>
            <a:chExt cx="7373388"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90017" y="519096"/>
              <a:ext cx="737338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فشل الأداء عند ضعف التخطيط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097023" y="2770228"/>
            <a:ext cx="8279937"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عدم وضوح الأهداف: يؤدي إلى تشتت الجهود وانخفاض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2326213" y="4746544"/>
            <a:ext cx="9075314"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غياب مؤشرات الأداء: يجعل من الصعب قياس التقدم أو تحديد الفجوات في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4225B1B4-0F1D-94F6-FA5C-08A3E2DF4242}"/>
              </a:ext>
            </a:extLst>
          </p:cNvPr>
          <p:cNvSpPr txBox="1"/>
          <p:nvPr/>
        </p:nvSpPr>
        <p:spPr>
          <a:xfrm>
            <a:off x="3121590" y="3429000"/>
            <a:ext cx="8279937"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سوء تخصيص الموارد: يؤدي إلى هدر الموارد وتراجع الكفاءة.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E6EEE141-0A65-A6BC-BE7D-BEC339E6D6AE}"/>
              </a:ext>
            </a:extLst>
          </p:cNvPr>
          <p:cNvSpPr txBox="1"/>
          <p:nvPr/>
        </p:nvSpPr>
        <p:spPr>
          <a:xfrm>
            <a:off x="3121590" y="4087772"/>
            <a:ext cx="8279937"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ضعف المرونة: يجعل المؤسسة غير قادرة على التكيف مع التغيرات البيئية، مما يؤثر سلبًا على الأداء.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9" name="Picture 18">
            <a:extLst>
              <a:ext uri="{FF2B5EF4-FFF2-40B4-BE49-F238E27FC236}">
                <a16:creationId xmlns:a16="http://schemas.microsoft.com/office/drawing/2014/main" id="{00B99DBF-617B-5AA5-68B7-14E666433B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473" y="4126330"/>
            <a:ext cx="2496923" cy="2484205"/>
          </a:xfrm>
          <a:prstGeom prst="rect">
            <a:avLst/>
          </a:prstGeom>
        </p:spPr>
      </p:pic>
    </p:spTree>
    <p:extLst>
      <p:ext uri="{BB962C8B-B14F-4D97-AF65-F5344CB8AC3E}">
        <p14:creationId xmlns:p14="http://schemas.microsoft.com/office/powerpoint/2010/main" val="749733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التحديات التي قد تواجه المؤسسات عند ربط التخطيط الاستراتيجي بالأداء؟</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514478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98793"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التكامل والتوافق: ضمان التكامل والتوافق بين الأهداف الاستراتيجية طويلة الأجل والأهداف التشغيلية قصيرة الأجل يشكل تحدياً. قد يكون من الصعب ربط الخطط الاستراتيجية والخطط التشغيلية بشكل فعال.</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057650" y="4449022"/>
            <a:ext cx="7361465"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القياس والرقابة: قياس وتقييم الأداء الاستراتيجي يُعدّ أكثر تعقيداً من قياس الأداء التشغيلي. تحديد مؤشرات الأداء الرئيسية (</a:t>
            </a:r>
            <a:r>
              <a:rPr lang="en-US" sz="2800" dirty="0">
                <a:latin typeface="Adobe Arabic" panose="02040503050201020203" pitchFamily="18" charset="-78"/>
                <a:cs typeface="Adobe Arabic" panose="02040503050201020203" pitchFamily="18" charset="-78"/>
              </a:rPr>
              <a:t>KPIs</a:t>
            </a:r>
            <a:r>
              <a:rPr lang="ar-SA" sz="2800" dirty="0">
                <a:latin typeface="Adobe Arabic" panose="02040503050201020203" pitchFamily="18" charset="-78"/>
                <a:cs typeface="Adobe Arabic" panose="02040503050201020203" pitchFamily="18" charset="-78"/>
              </a:rPr>
              <a:t>) المناسبة للأهداف الاستراتيجية والرقابة المستمرة على التقدم يمثل تحدياً.</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789937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98793"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117102"/>
            <a:ext cx="7180977" cy="26237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التوازن بين المدى القصير والطويل: المؤسسات قد تواجه صعوبة في التوازن بين تركيز الأداء التشغيلي على الأهداف قصيرة الأجل وتركيز الأداء الاستراتيجي على الأهداف طويلة الأجل. قد يؤدي التركيز المفرط على أحدهما إلى إهمال الآخر.</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057650" y="4589628"/>
            <a:ext cx="7361465"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المرونة والتكيّف: البيئة التنافسية والتكنولوجية المتغيرة تتطلب مرونة في التخطيط والأداء. ربط الأداء الاستراتيجي بالخطط قد يجعل من الصعب على المؤسسات التكيف مع التغييرات السريعة.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871831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98793"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786103" y="2307457"/>
            <a:ext cx="6633012"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المهارات والموارد: تطبيق نظام فعّال لربط التخطيط الاستراتيجي بالأداء قد يتطلب مهارات وموارد إضافية داخل المؤسسة، مما قد يشكل تحدياً إضافياً.</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552950" y="4589628"/>
            <a:ext cx="6866165"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التنسيق والاتصال: ضمان التنسيق والاتصال الفعّال بين مختلف المستويات والوظائف داخل المؤسسة لربط التخطيط الاستراتيجي بالأداء يُعدّ من التحديات المهمة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60441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الأطر والنماذج المستخدمة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بطاقة الأداء المتوازن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:(BSC) </a:t>
            </a:r>
          </a:p>
        </p:txBody>
      </p:sp>
      <p:sp>
        <p:nvSpPr>
          <p:cNvPr id="16" name="TextBox 15">
            <a:extLst>
              <a:ext uri="{FF2B5EF4-FFF2-40B4-BE49-F238E27FC236}">
                <a16:creationId xmlns:a16="http://schemas.microsoft.com/office/drawing/2014/main" id="{8BDC0476-53FE-FDB8-3A5B-7C2A7EB68DCE}"/>
              </a:ext>
            </a:extLst>
          </p:cNvPr>
          <p:cNvSpPr txBox="1"/>
          <p:nvPr/>
        </p:nvSpPr>
        <p:spPr>
          <a:xfrm>
            <a:off x="2421960" y="3537316"/>
            <a:ext cx="8081682" cy="2262158"/>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بطاقة الأداء المتوازن هي إطار عمل تم تطويره من قبل "روبرت كابلان" و"ديفيد نورتون" في أوائل التسعينيات، وتُستخدم لتقييم الأداء الاستراتيجي للمؤسسات من خلال الربط بين الأهداف الاستراتيجية والرؤية المؤسسية. تهدف هذه البطاقة إلى تحقيق توازن بين الأبعاد المالية وغير المالية، مما يساعد المؤسسات على فهم أدائها الشامل واتخاذ القرارات بناءً على بيانات دقيقة وشاملة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53CEA44C-5899-34EE-07E2-CFECC2F7B196}"/>
              </a:ext>
            </a:extLst>
          </p:cNvPr>
          <p:cNvSpPr txBox="1"/>
          <p:nvPr/>
        </p:nvSpPr>
        <p:spPr>
          <a:xfrm>
            <a:off x="3339803" y="2720521"/>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مفهوم بطاقة الأداء المتوازن</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(Balanced Scorecard - BSC)  </a:t>
            </a:r>
          </a:p>
        </p:txBody>
      </p:sp>
    </p:spTree>
    <p:extLst>
      <p:ext uri="{BB962C8B-B14F-4D97-AF65-F5344CB8AC3E}">
        <p14:creationId xmlns:p14="http://schemas.microsoft.com/office/powerpoint/2010/main" val="1601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147523" y="2462469"/>
            <a:ext cx="7373389" cy="3370153"/>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لا يقتصر فقط على تحقيق الأهداف المحددة، بل يشمل أيضاً كيفية تحقيق هذه الأهداف بفعالية وكفاءة من خلال الاستغلال الأمثل للموارد المتاحة، وتبني الابتكار، والتكيف مع المتغيرات البيئية الداخلية والخارجية. كما يتطلب الأداء الاستراتيجي التقييم المستمر للنتائج من خلال استخدام أدوات مثل مؤشرات الأداء الرئيسية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(KPIs)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والأطر التقييمية كـ بطاقة الأداء المتوازن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(BSC)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ونموذج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EFQM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للتميز المؤسسي، مما يضمن تحسين الأداء المؤسسي بشكل مستدام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4" name="Picture 13">
            <a:extLst>
              <a:ext uri="{FF2B5EF4-FFF2-40B4-BE49-F238E27FC236}">
                <a16:creationId xmlns:a16="http://schemas.microsoft.com/office/drawing/2014/main" id="{18B4DA14-352B-9B27-C96A-DE86270D70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41" y="2828418"/>
            <a:ext cx="4029582" cy="4029582"/>
          </a:xfrm>
          <a:prstGeom prst="rect">
            <a:avLst/>
          </a:prstGeom>
          <a:noFill/>
          <a:ln>
            <a:noFill/>
          </a:ln>
        </p:spPr>
      </p:pic>
    </p:spTree>
    <p:extLst>
      <p:ext uri="{BB962C8B-B14F-4D97-AF65-F5344CB8AC3E}">
        <p14:creationId xmlns:p14="http://schemas.microsoft.com/office/powerpoint/2010/main" val="75986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بطاقة الأداء المتوازن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7" name="Group 16">
            <a:extLst>
              <a:ext uri="{FF2B5EF4-FFF2-40B4-BE49-F238E27FC236}">
                <a16:creationId xmlns:a16="http://schemas.microsoft.com/office/drawing/2014/main" id="{BFA42261-7EFB-5735-A925-0AD0BB30013B}"/>
              </a:ext>
            </a:extLst>
          </p:cNvPr>
          <p:cNvGrpSpPr/>
          <p:nvPr/>
        </p:nvGrpSpPr>
        <p:grpSpPr>
          <a:xfrm>
            <a:off x="6274378" y="1977379"/>
            <a:ext cx="2116149" cy="1257180"/>
            <a:chOff x="6096000" y="948624"/>
            <a:chExt cx="2116149" cy="1257180"/>
          </a:xfrm>
        </p:grpSpPr>
        <p:sp>
          <p:nvSpPr>
            <p:cNvPr id="18" name="Shape">
              <a:extLst>
                <a:ext uri="{FF2B5EF4-FFF2-40B4-BE49-F238E27FC236}">
                  <a16:creationId xmlns:a16="http://schemas.microsoft.com/office/drawing/2014/main" id="{CDDCC4B0-FE40-1912-09AA-484F202F0EE9}"/>
                </a:ext>
              </a:extLst>
            </p:cNvPr>
            <p:cNvSpPr/>
            <p:nvPr/>
          </p:nvSpPr>
          <p:spPr>
            <a:xfrm>
              <a:off x="6096000" y="1323319"/>
              <a:ext cx="1167448" cy="882485"/>
            </a:xfrm>
            <a:custGeom>
              <a:avLst/>
              <a:gdLst/>
              <a:ahLst/>
              <a:cxnLst>
                <a:cxn ang="0">
                  <a:pos x="wd2" y="hd2"/>
                </a:cxn>
                <a:cxn ang="5400000">
                  <a:pos x="wd2" y="hd2"/>
                </a:cxn>
                <a:cxn ang="10800000">
                  <a:pos x="wd2" y="hd2"/>
                </a:cxn>
                <a:cxn ang="16200000">
                  <a:pos x="wd2" y="hd2"/>
                </a:cxn>
              </a:cxnLst>
              <a:rect l="0" t="0" r="r" b="b"/>
              <a:pathLst>
                <a:path w="20785" h="21133" extrusionOk="0">
                  <a:moveTo>
                    <a:pt x="7134" y="21014"/>
                  </a:moveTo>
                  <a:lnTo>
                    <a:pt x="19498" y="15925"/>
                  </a:lnTo>
                  <a:cubicBezTo>
                    <a:pt x="20779" y="15404"/>
                    <a:pt x="21226" y="13240"/>
                    <a:pt x="20273" y="11917"/>
                  </a:cubicBezTo>
                  <a:cubicBezTo>
                    <a:pt x="15536" y="5345"/>
                    <a:pt x="9130" y="977"/>
                    <a:pt x="1980" y="15"/>
                  </a:cubicBezTo>
                  <a:cubicBezTo>
                    <a:pt x="639" y="-185"/>
                    <a:pt x="-374" y="1658"/>
                    <a:pt x="132" y="3342"/>
                  </a:cubicBezTo>
                  <a:lnTo>
                    <a:pt x="4899" y="19572"/>
                  </a:lnTo>
                  <a:cubicBezTo>
                    <a:pt x="5287" y="20774"/>
                    <a:pt x="6240" y="21415"/>
                    <a:pt x="7134" y="21014"/>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8D45DC04-3202-DE4D-58CE-DF12B31A77C9}"/>
                </a:ext>
              </a:extLst>
            </p:cNvPr>
            <p:cNvSpPr txBox="1"/>
            <p:nvPr/>
          </p:nvSpPr>
          <p:spPr>
            <a:xfrm>
              <a:off x="6359599" y="1623844"/>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01</a:t>
              </a:r>
            </a:p>
          </p:txBody>
        </p:sp>
        <p:sp>
          <p:nvSpPr>
            <p:cNvPr id="20" name="TextBox 19">
              <a:extLst>
                <a:ext uri="{FF2B5EF4-FFF2-40B4-BE49-F238E27FC236}">
                  <a16:creationId xmlns:a16="http://schemas.microsoft.com/office/drawing/2014/main" id="{DE1E1CDE-8C92-A2E8-8FFB-583606EC852A}"/>
                </a:ext>
              </a:extLst>
            </p:cNvPr>
            <p:cNvSpPr txBox="1"/>
            <p:nvPr/>
          </p:nvSpPr>
          <p:spPr>
            <a:xfrm flipH="1">
              <a:off x="6886451" y="948624"/>
              <a:ext cx="1325698"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ترجمة الرؤية إلى أفعال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B9D2EED6-D38A-BFAB-35F3-3BC86BE4DC0E}"/>
              </a:ext>
            </a:extLst>
          </p:cNvPr>
          <p:cNvGrpSpPr/>
          <p:nvPr/>
        </p:nvGrpSpPr>
        <p:grpSpPr>
          <a:xfrm>
            <a:off x="7077627" y="3071649"/>
            <a:ext cx="2276437" cy="1240430"/>
            <a:chOff x="6899249" y="2042894"/>
            <a:chExt cx="2276437" cy="1240430"/>
          </a:xfrm>
        </p:grpSpPr>
        <p:sp>
          <p:nvSpPr>
            <p:cNvPr id="22" name="Shape">
              <a:extLst>
                <a:ext uri="{FF2B5EF4-FFF2-40B4-BE49-F238E27FC236}">
                  <a16:creationId xmlns:a16="http://schemas.microsoft.com/office/drawing/2014/main" id="{E8A6E938-4E0B-CC3B-3AD8-06EC46C2B555}"/>
                </a:ext>
              </a:extLst>
            </p:cNvPr>
            <p:cNvSpPr/>
            <p:nvPr/>
          </p:nvSpPr>
          <p:spPr>
            <a:xfrm>
              <a:off x="6899249" y="2042894"/>
              <a:ext cx="810340" cy="1240430"/>
            </a:xfrm>
            <a:custGeom>
              <a:avLst/>
              <a:gdLst/>
              <a:ahLst/>
              <a:cxnLst>
                <a:cxn ang="0">
                  <a:pos x="wd2" y="hd2"/>
                </a:cxn>
                <a:cxn ang="5400000">
                  <a:pos x="wd2" y="hd2"/>
                </a:cxn>
                <a:cxn ang="10800000">
                  <a:pos x="wd2" y="hd2"/>
                </a:cxn>
                <a:cxn ang="16200000">
                  <a:pos x="wd2" y="hd2"/>
                </a:cxn>
              </a:cxnLst>
              <a:rect l="0" t="0" r="r" b="b"/>
              <a:pathLst>
                <a:path w="21259" h="20902" extrusionOk="0">
                  <a:moveTo>
                    <a:pt x="1152" y="13726"/>
                  </a:moveTo>
                  <a:lnTo>
                    <a:pt x="16781" y="20606"/>
                  </a:lnTo>
                  <a:cubicBezTo>
                    <a:pt x="18405" y="21311"/>
                    <a:pt x="20688" y="20691"/>
                    <a:pt x="20908" y="19422"/>
                  </a:cubicBezTo>
                  <a:cubicBezTo>
                    <a:pt x="21127" y="18266"/>
                    <a:pt x="21259" y="17081"/>
                    <a:pt x="21259" y="15897"/>
                  </a:cubicBezTo>
                  <a:cubicBezTo>
                    <a:pt x="21259" y="10342"/>
                    <a:pt x="18757" y="5153"/>
                    <a:pt x="14410" y="783"/>
                  </a:cubicBezTo>
                  <a:cubicBezTo>
                    <a:pt x="13357" y="-289"/>
                    <a:pt x="10854" y="-261"/>
                    <a:pt x="9844" y="867"/>
                  </a:cubicBezTo>
                  <a:lnTo>
                    <a:pt x="361" y="11470"/>
                  </a:lnTo>
                  <a:cubicBezTo>
                    <a:pt x="-341" y="12259"/>
                    <a:pt x="10" y="13218"/>
                    <a:pt x="1152" y="13726"/>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3" name="TextBox 19">
              <a:extLst>
                <a:ext uri="{FF2B5EF4-FFF2-40B4-BE49-F238E27FC236}">
                  <a16:creationId xmlns:a16="http://schemas.microsoft.com/office/drawing/2014/main" id="{EFCCA890-9CEA-7C4D-CBA5-E0AE9798B12B}"/>
                </a:ext>
              </a:extLst>
            </p:cNvPr>
            <p:cNvSpPr txBox="1"/>
            <p:nvPr/>
          </p:nvSpPr>
          <p:spPr>
            <a:xfrm>
              <a:off x="7105655" y="2497145"/>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02</a:t>
              </a:r>
            </a:p>
          </p:txBody>
        </p:sp>
        <p:sp>
          <p:nvSpPr>
            <p:cNvPr id="24" name="TextBox 23">
              <a:extLst>
                <a:ext uri="{FF2B5EF4-FFF2-40B4-BE49-F238E27FC236}">
                  <a16:creationId xmlns:a16="http://schemas.microsoft.com/office/drawing/2014/main" id="{638F6911-38D8-5215-5E4F-C8A4E38F3769}"/>
                </a:ext>
              </a:extLst>
            </p:cNvPr>
            <p:cNvSpPr txBox="1"/>
            <p:nvPr/>
          </p:nvSpPr>
          <p:spPr>
            <a:xfrm flipH="1">
              <a:off x="7849989" y="2507727"/>
              <a:ext cx="1325697"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التركيز على الأداء الشامل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5" name="Group 24">
            <a:extLst>
              <a:ext uri="{FF2B5EF4-FFF2-40B4-BE49-F238E27FC236}">
                <a16:creationId xmlns:a16="http://schemas.microsoft.com/office/drawing/2014/main" id="{55924B1C-7ED1-BFFC-ABA5-9FD2E8D67B4D}"/>
              </a:ext>
            </a:extLst>
          </p:cNvPr>
          <p:cNvGrpSpPr/>
          <p:nvPr/>
        </p:nvGrpSpPr>
        <p:grpSpPr>
          <a:xfrm>
            <a:off x="6876814" y="4427130"/>
            <a:ext cx="2023261" cy="1265213"/>
            <a:chOff x="6698436" y="3398375"/>
            <a:chExt cx="2023261" cy="1265213"/>
          </a:xfrm>
        </p:grpSpPr>
        <p:sp>
          <p:nvSpPr>
            <p:cNvPr id="26" name="Shape">
              <a:extLst>
                <a:ext uri="{FF2B5EF4-FFF2-40B4-BE49-F238E27FC236}">
                  <a16:creationId xmlns:a16="http://schemas.microsoft.com/office/drawing/2014/main" id="{05EA33EB-425C-8A20-224F-07D2E4FEC616}"/>
                </a:ext>
              </a:extLst>
            </p:cNvPr>
            <p:cNvSpPr/>
            <p:nvPr/>
          </p:nvSpPr>
          <p:spPr>
            <a:xfrm>
              <a:off x="6698436" y="3398375"/>
              <a:ext cx="916466" cy="1026294"/>
            </a:xfrm>
            <a:custGeom>
              <a:avLst/>
              <a:gdLst/>
              <a:ahLst/>
              <a:cxnLst>
                <a:cxn ang="0">
                  <a:pos x="wd2" y="hd2"/>
                </a:cxn>
                <a:cxn ang="5400000">
                  <a:pos x="wd2" y="hd2"/>
                </a:cxn>
                <a:cxn ang="10800000">
                  <a:pos x="wd2" y="hd2"/>
                </a:cxn>
                <a:cxn ang="16200000">
                  <a:pos x="wd2" y="hd2"/>
                </a:cxn>
              </a:cxnLst>
              <a:rect l="0" t="0" r="r" b="b"/>
              <a:pathLst>
                <a:path w="21049" h="20894" extrusionOk="0">
                  <a:moveTo>
                    <a:pt x="10" y="4420"/>
                  </a:moveTo>
                  <a:lnTo>
                    <a:pt x="1202" y="18968"/>
                  </a:lnTo>
                  <a:cubicBezTo>
                    <a:pt x="1317" y="20501"/>
                    <a:pt x="3239" y="21387"/>
                    <a:pt x="4738" y="20603"/>
                  </a:cubicBezTo>
                  <a:cubicBezTo>
                    <a:pt x="12232" y="16515"/>
                    <a:pt x="17997" y="10212"/>
                    <a:pt x="20918" y="2717"/>
                  </a:cubicBezTo>
                  <a:cubicBezTo>
                    <a:pt x="21495" y="1252"/>
                    <a:pt x="20073" y="-213"/>
                    <a:pt x="18343" y="26"/>
                  </a:cubicBezTo>
                  <a:lnTo>
                    <a:pt x="2009" y="2240"/>
                  </a:lnTo>
                  <a:cubicBezTo>
                    <a:pt x="779" y="2376"/>
                    <a:pt x="-105" y="3364"/>
                    <a:pt x="10" y="4420"/>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27" name="TextBox 20">
              <a:extLst>
                <a:ext uri="{FF2B5EF4-FFF2-40B4-BE49-F238E27FC236}">
                  <a16:creationId xmlns:a16="http://schemas.microsoft.com/office/drawing/2014/main" id="{E145D932-650F-F316-B12A-DB9EE56EB506}"/>
                </a:ext>
              </a:extLst>
            </p:cNvPr>
            <p:cNvSpPr txBox="1"/>
            <p:nvPr/>
          </p:nvSpPr>
          <p:spPr>
            <a:xfrm>
              <a:off x="6817808" y="3591081"/>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03</a:t>
              </a:r>
            </a:p>
          </p:txBody>
        </p:sp>
        <p:sp>
          <p:nvSpPr>
            <p:cNvPr id="28" name="TextBox 27">
              <a:extLst>
                <a:ext uri="{FF2B5EF4-FFF2-40B4-BE49-F238E27FC236}">
                  <a16:creationId xmlns:a16="http://schemas.microsoft.com/office/drawing/2014/main" id="{0568E20D-0D1D-98CA-EEC7-3D8C7B6319FA}"/>
                </a:ext>
              </a:extLst>
            </p:cNvPr>
            <p:cNvSpPr txBox="1"/>
            <p:nvPr/>
          </p:nvSpPr>
          <p:spPr>
            <a:xfrm flipH="1">
              <a:off x="7458535" y="3944545"/>
              <a:ext cx="1263162"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تعزيز الربط بين الأهداف</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id="{6F3C4362-2BFA-8E71-BA09-F3182873244E}"/>
              </a:ext>
            </a:extLst>
          </p:cNvPr>
          <p:cNvGrpSpPr/>
          <p:nvPr/>
        </p:nvGrpSpPr>
        <p:grpSpPr>
          <a:xfrm>
            <a:off x="5569190" y="4912426"/>
            <a:ext cx="1426996" cy="1270566"/>
            <a:chOff x="5390812" y="3883671"/>
            <a:chExt cx="1426996" cy="1270566"/>
          </a:xfrm>
        </p:grpSpPr>
        <p:sp>
          <p:nvSpPr>
            <p:cNvPr id="30" name="Shape">
              <a:extLst>
                <a:ext uri="{FF2B5EF4-FFF2-40B4-BE49-F238E27FC236}">
                  <a16:creationId xmlns:a16="http://schemas.microsoft.com/office/drawing/2014/main" id="{05FFF656-ACBC-9C0E-2800-FF3E82E6B09F}"/>
                </a:ext>
              </a:extLst>
            </p:cNvPr>
            <p:cNvSpPr/>
            <p:nvPr/>
          </p:nvSpPr>
          <p:spPr>
            <a:xfrm>
              <a:off x="5409892" y="3883671"/>
              <a:ext cx="1255913" cy="779401"/>
            </a:xfrm>
            <a:custGeom>
              <a:avLst/>
              <a:gdLst/>
              <a:ahLst/>
              <a:cxnLst>
                <a:cxn ang="0">
                  <a:pos x="wd2" y="hd2"/>
                </a:cxn>
                <a:cxn ang="5400000">
                  <a:pos x="wd2" y="hd2"/>
                </a:cxn>
                <a:cxn ang="10800000">
                  <a:pos x="wd2" y="hd2"/>
                </a:cxn>
                <a:cxn ang="16200000">
                  <a:pos x="wd2" y="hd2"/>
                </a:cxn>
              </a:cxnLst>
              <a:rect l="0" t="0" r="r" b="b"/>
              <a:pathLst>
                <a:path w="20836" h="21359" extrusionOk="0">
                  <a:moveTo>
                    <a:pt x="9252" y="722"/>
                  </a:moveTo>
                  <a:lnTo>
                    <a:pt x="534" y="14021"/>
                  </a:lnTo>
                  <a:cubicBezTo>
                    <a:pt x="-382" y="15443"/>
                    <a:pt x="-77" y="17965"/>
                    <a:pt x="1117" y="18699"/>
                  </a:cubicBezTo>
                  <a:cubicBezTo>
                    <a:pt x="4032" y="20396"/>
                    <a:pt x="7142" y="21359"/>
                    <a:pt x="10418" y="21359"/>
                  </a:cubicBezTo>
                  <a:cubicBezTo>
                    <a:pt x="13666" y="21359"/>
                    <a:pt x="16804" y="20442"/>
                    <a:pt x="19719" y="18699"/>
                  </a:cubicBezTo>
                  <a:cubicBezTo>
                    <a:pt x="20913" y="18011"/>
                    <a:pt x="21218" y="15443"/>
                    <a:pt x="20302" y="14021"/>
                  </a:cubicBezTo>
                  <a:lnTo>
                    <a:pt x="11584" y="722"/>
                  </a:lnTo>
                  <a:cubicBezTo>
                    <a:pt x="10890" y="-241"/>
                    <a:pt x="9890" y="-241"/>
                    <a:pt x="9252" y="722"/>
                  </a:cubicBezTo>
                  <a:close/>
                </a:path>
              </a:pathLst>
            </a:custGeom>
            <a:solidFill>
              <a:srgbClr val="3D8E92"/>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TextBox 21">
              <a:extLst>
                <a:ext uri="{FF2B5EF4-FFF2-40B4-BE49-F238E27FC236}">
                  <a16:creationId xmlns:a16="http://schemas.microsoft.com/office/drawing/2014/main" id="{0DE65FD7-3543-99C8-2FC1-0E35CA8741A6}"/>
                </a:ext>
              </a:extLst>
            </p:cNvPr>
            <p:cNvSpPr txBox="1"/>
            <p:nvPr/>
          </p:nvSpPr>
          <p:spPr>
            <a:xfrm>
              <a:off x="5822532" y="4063032"/>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04</a:t>
              </a:r>
            </a:p>
          </p:txBody>
        </p:sp>
        <p:sp>
          <p:nvSpPr>
            <p:cNvPr id="32" name="TextBox 31">
              <a:extLst>
                <a:ext uri="{FF2B5EF4-FFF2-40B4-BE49-F238E27FC236}">
                  <a16:creationId xmlns:a16="http://schemas.microsoft.com/office/drawing/2014/main" id="{EE8B164C-8DA8-D277-45E4-2D48848EABCF}"/>
                </a:ext>
              </a:extLst>
            </p:cNvPr>
            <p:cNvSpPr txBox="1"/>
            <p:nvPr/>
          </p:nvSpPr>
          <p:spPr>
            <a:xfrm flipH="1">
              <a:off x="5390812" y="4753743"/>
              <a:ext cx="1426996" cy="400494"/>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تحقيق التوازن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32">
            <a:extLst>
              <a:ext uri="{FF2B5EF4-FFF2-40B4-BE49-F238E27FC236}">
                <a16:creationId xmlns:a16="http://schemas.microsoft.com/office/drawing/2014/main" id="{5A611F16-26E6-4A65-AC7A-66722865801B}"/>
              </a:ext>
            </a:extLst>
          </p:cNvPr>
          <p:cNvGrpSpPr/>
          <p:nvPr/>
        </p:nvGrpSpPr>
        <p:grpSpPr>
          <a:xfrm>
            <a:off x="3339804" y="4427130"/>
            <a:ext cx="2210838" cy="1265213"/>
            <a:chOff x="3161426" y="3398375"/>
            <a:chExt cx="2210838" cy="1265213"/>
          </a:xfrm>
        </p:grpSpPr>
        <p:sp>
          <p:nvSpPr>
            <p:cNvPr id="34" name="Shape">
              <a:extLst>
                <a:ext uri="{FF2B5EF4-FFF2-40B4-BE49-F238E27FC236}">
                  <a16:creationId xmlns:a16="http://schemas.microsoft.com/office/drawing/2014/main" id="{DD8BC55D-4F6C-1223-53B8-1076D7139F4F}"/>
                </a:ext>
              </a:extLst>
            </p:cNvPr>
            <p:cNvSpPr/>
            <p:nvPr/>
          </p:nvSpPr>
          <p:spPr>
            <a:xfrm>
              <a:off x="4456037" y="3398375"/>
              <a:ext cx="916227" cy="1027003"/>
            </a:xfrm>
            <a:custGeom>
              <a:avLst/>
              <a:gdLst/>
              <a:ahLst/>
              <a:cxnLst>
                <a:cxn ang="0">
                  <a:pos x="wd2" y="hd2"/>
                </a:cxn>
                <a:cxn ang="5400000">
                  <a:pos x="wd2" y="hd2"/>
                </a:cxn>
                <a:cxn ang="10800000">
                  <a:pos x="wd2" y="hd2"/>
                </a:cxn>
                <a:cxn ang="16200000">
                  <a:pos x="wd2" y="hd2"/>
                </a:cxn>
              </a:cxnLst>
              <a:rect l="0" t="0" r="r" b="b"/>
              <a:pathLst>
                <a:path w="21081" h="20876" extrusionOk="0">
                  <a:moveTo>
                    <a:pt x="19074" y="2237"/>
                  </a:moveTo>
                  <a:lnTo>
                    <a:pt x="2710" y="26"/>
                  </a:lnTo>
                  <a:cubicBezTo>
                    <a:pt x="978" y="-212"/>
                    <a:pt x="-447" y="1251"/>
                    <a:pt x="131" y="2713"/>
                  </a:cubicBezTo>
                  <a:cubicBezTo>
                    <a:pt x="3057" y="10197"/>
                    <a:pt x="8832" y="16490"/>
                    <a:pt x="16340" y="20572"/>
                  </a:cubicBezTo>
                  <a:cubicBezTo>
                    <a:pt x="17803" y="21388"/>
                    <a:pt x="19729" y="20470"/>
                    <a:pt x="19882" y="18939"/>
                  </a:cubicBezTo>
                  <a:lnTo>
                    <a:pt x="21076" y="4414"/>
                  </a:lnTo>
                  <a:cubicBezTo>
                    <a:pt x="21153" y="3360"/>
                    <a:pt x="20268" y="2373"/>
                    <a:pt x="19074" y="2237"/>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5" name="TextBox 22">
              <a:extLst>
                <a:ext uri="{FF2B5EF4-FFF2-40B4-BE49-F238E27FC236}">
                  <a16:creationId xmlns:a16="http://schemas.microsoft.com/office/drawing/2014/main" id="{4F2C9A43-7FB9-8A64-389D-A041024A6654}"/>
                </a:ext>
              </a:extLst>
            </p:cNvPr>
            <p:cNvSpPr txBox="1"/>
            <p:nvPr/>
          </p:nvSpPr>
          <p:spPr>
            <a:xfrm>
              <a:off x="4849723" y="3545052"/>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05</a:t>
              </a:r>
            </a:p>
          </p:txBody>
        </p:sp>
        <p:sp>
          <p:nvSpPr>
            <p:cNvPr id="36" name="TextBox 35">
              <a:extLst>
                <a:ext uri="{FF2B5EF4-FFF2-40B4-BE49-F238E27FC236}">
                  <a16:creationId xmlns:a16="http://schemas.microsoft.com/office/drawing/2014/main" id="{B9DFACB7-DC55-FFC5-BAB9-699BDF7982D7}"/>
                </a:ext>
              </a:extLst>
            </p:cNvPr>
            <p:cNvSpPr txBox="1"/>
            <p:nvPr/>
          </p:nvSpPr>
          <p:spPr>
            <a:xfrm flipH="1">
              <a:off x="3161426" y="3944545"/>
              <a:ext cx="1574841"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تحفيز الابتكار والتحسين المستمر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id="{7477A866-4213-7050-6990-D1AF859CF481}"/>
              </a:ext>
            </a:extLst>
          </p:cNvPr>
          <p:cNvGrpSpPr/>
          <p:nvPr/>
        </p:nvGrpSpPr>
        <p:grpSpPr>
          <a:xfrm>
            <a:off x="3956110" y="2184587"/>
            <a:ext cx="2196436" cy="1065708"/>
            <a:chOff x="3777732" y="1155832"/>
            <a:chExt cx="2196436" cy="1065708"/>
          </a:xfrm>
        </p:grpSpPr>
        <p:sp>
          <p:nvSpPr>
            <p:cNvPr id="38" name="Shape">
              <a:extLst>
                <a:ext uri="{FF2B5EF4-FFF2-40B4-BE49-F238E27FC236}">
                  <a16:creationId xmlns:a16="http://schemas.microsoft.com/office/drawing/2014/main" id="{55A0BFDC-BCF3-E03D-8387-7E6E4D05A514}"/>
                </a:ext>
              </a:extLst>
            </p:cNvPr>
            <p:cNvSpPr/>
            <p:nvPr/>
          </p:nvSpPr>
          <p:spPr>
            <a:xfrm>
              <a:off x="4807457" y="1340053"/>
              <a:ext cx="1166711" cy="881487"/>
            </a:xfrm>
            <a:custGeom>
              <a:avLst/>
              <a:gdLst/>
              <a:ahLst/>
              <a:cxnLst>
                <a:cxn ang="0">
                  <a:pos x="wd2" y="hd2"/>
                </a:cxn>
                <a:cxn ang="5400000">
                  <a:pos x="wd2" y="hd2"/>
                </a:cxn>
                <a:cxn ang="10800000">
                  <a:pos x="wd2" y="hd2"/>
                </a:cxn>
                <a:cxn ang="16200000">
                  <a:pos x="wd2" y="hd2"/>
                </a:cxn>
              </a:cxnLst>
              <a:rect l="0" t="0" r="r" b="b"/>
              <a:pathLst>
                <a:path w="20800" h="21188" extrusionOk="0">
                  <a:moveTo>
                    <a:pt x="15894" y="19639"/>
                  </a:moveTo>
                  <a:lnTo>
                    <a:pt x="20668" y="3348"/>
                  </a:lnTo>
                  <a:cubicBezTo>
                    <a:pt x="21175" y="1659"/>
                    <a:pt x="20161" y="-151"/>
                    <a:pt x="18818" y="10"/>
                  </a:cubicBezTo>
                  <a:cubicBezTo>
                    <a:pt x="11658" y="975"/>
                    <a:pt x="5244" y="5360"/>
                    <a:pt x="500" y="11956"/>
                  </a:cubicBezTo>
                  <a:cubicBezTo>
                    <a:pt x="-425" y="13243"/>
                    <a:pt x="-7" y="15456"/>
                    <a:pt x="1276" y="15979"/>
                  </a:cubicBezTo>
                  <a:lnTo>
                    <a:pt x="13657" y="21087"/>
                  </a:lnTo>
                  <a:cubicBezTo>
                    <a:pt x="14582" y="21449"/>
                    <a:pt x="15536" y="20805"/>
                    <a:pt x="15894" y="19639"/>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9" name="TextBox 24">
              <a:extLst>
                <a:ext uri="{FF2B5EF4-FFF2-40B4-BE49-F238E27FC236}">
                  <a16:creationId xmlns:a16="http://schemas.microsoft.com/office/drawing/2014/main" id="{8092D5FA-29B4-2641-6CBD-AFECE3AEB851}"/>
                </a:ext>
              </a:extLst>
            </p:cNvPr>
            <p:cNvSpPr txBox="1"/>
            <p:nvPr/>
          </p:nvSpPr>
          <p:spPr>
            <a:xfrm>
              <a:off x="5192151" y="1598963"/>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07</a:t>
              </a:r>
            </a:p>
          </p:txBody>
        </p:sp>
        <p:sp>
          <p:nvSpPr>
            <p:cNvPr id="40" name="TextBox 39">
              <a:extLst>
                <a:ext uri="{FF2B5EF4-FFF2-40B4-BE49-F238E27FC236}">
                  <a16:creationId xmlns:a16="http://schemas.microsoft.com/office/drawing/2014/main" id="{4AD83F06-560A-6CB3-5F7F-56E794CDB24A}"/>
                </a:ext>
              </a:extLst>
            </p:cNvPr>
            <p:cNvSpPr txBox="1"/>
            <p:nvPr/>
          </p:nvSpPr>
          <p:spPr>
            <a:xfrm flipH="1">
              <a:off x="3777732" y="1155832"/>
              <a:ext cx="1574843" cy="400494"/>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تعزيز التواصل الداخلي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A5C6B2BC-A111-5B88-00B3-9DB85D259122}"/>
              </a:ext>
            </a:extLst>
          </p:cNvPr>
          <p:cNvGrpSpPr/>
          <p:nvPr/>
        </p:nvGrpSpPr>
        <p:grpSpPr>
          <a:xfrm>
            <a:off x="3339803" y="3071649"/>
            <a:ext cx="2021283" cy="1239820"/>
            <a:chOff x="3161425" y="2042894"/>
            <a:chExt cx="2021283" cy="1239820"/>
          </a:xfrm>
        </p:grpSpPr>
        <p:sp>
          <p:nvSpPr>
            <p:cNvPr id="42" name="Shape">
              <a:extLst>
                <a:ext uri="{FF2B5EF4-FFF2-40B4-BE49-F238E27FC236}">
                  <a16:creationId xmlns:a16="http://schemas.microsoft.com/office/drawing/2014/main" id="{41A290F0-F658-4E0B-EAEC-E6C82948CD54}"/>
                </a:ext>
              </a:extLst>
            </p:cNvPr>
            <p:cNvSpPr/>
            <p:nvPr/>
          </p:nvSpPr>
          <p:spPr>
            <a:xfrm>
              <a:off x="4372364" y="2042894"/>
              <a:ext cx="810344" cy="1239820"/>
            </a:xfrm>
            <a:custGeom>
              <a:avLst/>
              <a:gdLst/>
              <a:ahLst/>
              <a:cxnLst>
                <a:cxn ang="0">
                  <a:pos x="wd2" y="hd2"/>
                </a:cxn>
                <a:cxn ang="5400000">
                  <a:pos x="wd2" y="hd2"/>
                </a:cxn>
                <a:cxn ang="10800000">
                  <a:pos x="wd2" y="hd2"/>
                </a:cxn>
                <a:cxn ang="16200000">
                  <a:pos x="wd2" y="hd2"/>
                </a:cxn>
              </a:cxnLst>
              <a:rect l="0" t="0" r="r" b="b"/>
              <a:pathLst>
                <a:path w="21259" h="20892" extrusionOk="0">
                  <a:moveTo>
                    <a:pt x="20898" y="11460"/>
                  </a:moveTo>
                  <a:lnTo>
                    <a:pt x="11415" y="857"/>
                  </a:lnTo>
                  <a:cubicBezTo>
                    <a:pt x="10405" y="-243"/>
                    <a:pt x="7946" y="-299"/>
                    <a:pt x="6849" y="773"/>
                  </a:cubicBezTo>
                  <a:cubicBezTo>
                    <a:pt x="2503" y="5143"/>
                    <a:pt x="0" y="10332"/>
                    <a:pt x="0" y="15887"/>
                  </a:cubicBezTo>
                  <a:cubicBezTo>
                    <a:pt x="0" y="17071"/>
                    <a:pt x="132" y="18256"/>
                    <a:pt x="351" y="19412"/>
                  </a:cubicBezTo>
                  <a:cubicBezTo>
                    <a:pt x="615" y="20681"/>
                    <a:pt x="2854" y="21301"/>
                    <a:pt x="4478" y="20596"/>
                  </a:cubicBezTo>
                  <a:lnTo>
                    <a:pt x="20107" y="13716"/>
                  </a:lnTo>
                  <a:cubicBezTo>
                    <a:pt x="21249" y="13208"/>
                    <a:pt x="21600" y="12249"/>
                    <a:pt x="20898" y="11460"/>
                  </a:cubicBezTo>
                  <a:close/>
                </a:path>
              </a:pathLst>
            </a:custGeom>
            <a:solidFill>
              <a:schemeClr val="bg1">
                <a:lumMod val="75000"/>
              </a:schemeClr>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25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43" name="TextBox 23">
              <a:extLst>
                <a:ext uri="{FF2B5EF4-FFF2-40B4-BE49-F238E27FC236}">
                  <a16:creationId xmlns:a16="http://schemas.microsoft.com/office/drawing/2014/main" id="{995FBC2D-DB94-B8FE-A085-A1D75E24C7CD}"/>
                </a:ext>
              </a:extLst>
            </p:cNvPr>
            <p:cNvSpPr txBox="1"/>
            <p:nvPr/>
          </p:nvSpPr>
          <p:spPr>
            <a:xfrm>
              <a:off x="4537606" y="2521826"/>
              <a:ext cx="446714" cy="400110"/>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Calibri" panose="020F0502020204030204"/>
                  <a:ea typeface="+mn-ea"/>
                  <a:cs typeface="+mn-cs"/>
                </a:rPr>
                <a:t>06</a:t>
              </a:r>
            </a:p>
          </p:txBody>
        </p:sp>
        <p:sp>
          <p:nvSpPr>
            <p:cNvPr id="44" name="TextBox 43">
              <a:extLst>
                <a:ext uri="{FF2B5EF4-FFF2-40B4-BE49-F238E27FC236}">
                  <a16:creationId xmlns:a16="http://schemas.microsoft.com/office/drawing/2014/main" id="{6BA9E983-4B9B-680A-D38D-7D701111508D}"/>
                </a:ext>
              </a:extLst>
            </p:cNvPr>
            <p:cNvSpPr txBox="1"/>
            <p:nvPr/>
          </p:nvSpPr>
          <p:spPr>
            <a:xfrm flipH="1">
              <a:off x="3161425" y="2421593"/>
              <a:ext cx="1137391" cy="719043"/>
            </a:xfrm>
            <a:prstGeom prst="rect">
              <a:avLst/>
            </a:prstGeom>
            <a:noFill/>
          </p:spPr>
          <p:txBody>
            <a:bodyPr wrap="square" rtlCol="0">
              <a:spAutoFit/>
            </a:bodyPr>
            <a:lstStyle/>
            <a:p>
              <a:pPr algn="ctr">
                <a:lnSpc>
                  <a:spcPct val="115000"/>
                </a:lnSpc>
                <a:spcBef>
                  <a:spcPct val="20000"/>
                </a:spcBef>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دعم اتخاذ القرارات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70609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الأبعاد الأربعة لبطاقة الأداء المتوازن</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084D844-A71A-79F1-1E16-442A0816C6C9}"/>
              </a:ext>
            </a:extLst>
          </p:cNvPr>
          <p:cNvGrpSpPr/>
          <p:nvPr/>
        </p:nvGrpSpPr>
        <p:grpSpPr>
          <a:xfrm>
            <a:off x="2912533" y="3303428"/>
            <a:ext cx="3154133" cy="2349714"/>
            <a:chOff x="2770994" y="3487577"/>
            <a:chExt cx="3154133" cy="2349714"/>
          </a:xfrm>
        </p:grpSpPr>
        <p:sp>
          <p:nvSpPr>
            <p:cNvPr id="15" name="TextBox 14">
              <a:extLst>
                <a:ext uri="{FF2B5EF4-FFF2-40B4-BE49-F238E27FC236}">
                  <a16:creationId xmlns:a16="http://schemas.microsoft.com/office/drawing/2014/main" id="{B4363031-7F78-15B2-3B15-C3DF4BAA0053}"/>
                </a:ext>
              </a:extLst>
            </p:cNvPr>
            <p:cNvSpPr txBox="1"/>
            <p:nvPr/>
          </p:nvSpPr>
          <p:spPr>
            <a:xfrm>
              <a:off x="2770994" y="4813617"/>
              <a:ext cx="1394786"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بُعد العمليات الداخلية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6" name="Freeform: Shape 15">
              <a:extLst>
                <a:ext uri="{FF2B5EF4-FFF2-40B4-BE49-F238E27FC236}">
                  <a16:creationId xmlns:a16="http://schemas.microsoft.com/office/drawing/2014/main" id="{6C42102A-A57D-8CAF-CCDD-595BD82C37C3}"/>
                </a:ext>
              </a:extLst>
            </p:cNvPr>
            <p:cNvSpPr/>
            <p:nvPr/>
          </p:nvSpPr>
          <p:spPr>
            <a:xfrm rot="16200000">
              <a:off x="4221962" y="4134126"/>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6CB4B8"/>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45" name="Freeform: Shape 44">
              <a:extLst>
                <a:ext uri="{FF2B5EF4-FFF2-40B4-BE49-F238E27FC236}">
                  <a16:creationId xmlns:a16="http://schemas.microsoft.com/office/drawing/2014/main" id="{9C129BD5-7709-FE62-67A5-6C110E5C6AF9}"/>
                </a:ext>
              </a:extLst>
            </p:cNvPr>
            <p:cNvSpPr/>
            <p:nvPr/>
          </p:nvSpPr>
          <p:spPr>
            <a:xfrm rot="16200000">
              <a:off x="4388235" y="475593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46" name="TextBox 45">
              <a:extLst>
                <a:ext uri="{FF2B5EF4-FFF2-40B4-BE49-F238E27FC236}">
                  <a16:creationId xmlns:a16="http://schemas.microsoft.com/office/drawing/2014/main" id="{4A6F4F3B-8DA9-8538-3C53-386C08B0E9A9}"/>
                </a:ext>
              </a:extLst>
            </p:cNvPr>
            <p:cNvSpPr txBox="1"/>
            <p:nvPr/>
          </p:nvSpPr>
          <p:spPr>
            <a:xfrm>
              <a:off x="4518805" y="4557803"/>
              <a:ext cx="652743" cy="1200329"/>
            </a:xfrm>
            <a:prstGeom prst="rect">
              <a:avLst/>
            </a:prstGeom>
            <a:noFill/>
          </p:spPr>
          <p:txBody>
            <a:bodyPr wrap="none" rtlCol="0" anchor="ctr">
              <a:spAutoFit/>
            </a:bodyPr>
            <a:lstStyle/>
            <a:p>
              <a:pPr algn="ctr"/>
              <a:r>
                <a:rPr lang="en-US" sz="7200" b="1" dirty="0"/>
                <a:t>3</a:t>
              </a:r>
              <a:endParaRPr lang="fr-FR" sz="7200" b="1" dirty="0"/>
            </a:p>
          </p:txBody>
        </p:sp>
        <p:sp>
          <p:nvSpPr>
            <p:cNvPr id="47" name="Shape">
              <a:extLst>
                <a:ext uri="{FF2B5EF4-FFF2-40B4-BE49-F238E27FC236}">
                  <a16:creationId xmlns:a16="http://schemas.microsoft.com/office/drawing/2014/main" id="{D724A547-6BBE-4AFC-AF65-E758B8AB503D}"/>
                </a:ext>
              </a:extLst>
            </p:cNvPr>
            <p:cNvSpPr/>
            <p:nvPr/>
          </p:nvSpPr>
          <p:spPr>
            <a:xfrm>
              <a:off x="4989133" y="3487577"/>
              <a:ext cx="287129" cy="1178094"/>
            </a:xfrm>
            <a:custGeom>
              <a:avLst/>
              <a:gdLst/>
              <a:ahLst/>
              <a:cxnLst>
                <a:cxn ang="0">
                  <a:pos x="wd2" y="hd2"/>
                </a:cxn>
                <a:cxn ang="5400000">
                  <a:pos x="wd2" y="hd2"/>
                </a:cxn>
                <a:cxn ang="10800000">
                  <a:pos x="wd2" y="hd2"/>
                </a:cxn>
                <a:cxn ang="16200000">
                  <a:pos x="wd2" y="hd2"/>
                </a:cxn>
              </a:cxnLst>
              <a:rect l="0" t="0" r="r" b="b"/>
              <a:pathLst>
                <a:path w="21600" h="21600" extrusionOk="0">
                  <a:moveTo>
                    <a:pt x="18879" y="20274"/>
                  </a:moveTo>
                  <a:cubicBezTo>
                    <a:pt x="18632" y="20274"/>
                    <a:pt x="18384" y="20294"/>
                    <a:pt x="18137" y="20314"/>
                  </a:cubicBezTo>
                  <a:cubicBezTo>
                    <a:pt x="8079" y="17662"/>
                    <a:pt x="2473" y="14246"/>
                    <a:pt x="2473" y="10609"/>
                  </a:cubicBezTo>
                  <a:cubicBezTo>
                    <a:pt x="2473" y="7033"/>
                    <a:pt x="7832" y="3637"/>
                    <a:pt x="17725" y="1005"/>
                  </a:cubicBezTo>
                  <a:lnTo>
                    <a:pt x="17725" y="2029"/>
                  </a:lnTo>
                  <a:cubicBezTo>
                    <a:pt x="17725" y="2190"/>
                    <a:pt x="18220" y="2311"/>
                    <a:pt x="18879" y="2311"/>
                  </a:cubicBezTo>
                  <a:cubicBezTo>
                    <a:pt x="19209" y="2311"/>
                    <a:pt x="19456" y="2270"/>
                    <a:pt x="19704" y="2230"/>
                  </a:cubicBezTo>
                  <a:cubicBezTo>
                    <a:pt x="19951" y="2190"/>
                    <a:pt x="20033" y="2110"/>
                    <a:pt x="20033" y="2029"/>
                  </a:cubicBezTo>
                  <a:lnTo>
                    <a:pt x="20033" y="281"/>
                  </a:lnTo>
                  <a:cubicBezTo>
                    <a:pt x="20033" y="121"/>
                    <a:pt x="19539" y="0"/>
                    <a:pt x="18879" y="0"/>
                  </a:cubicBezTo>
                  <a:lnTo>
                    <a:pt x="11707" y="0"/>
                  </a:lnTo>
                  <a:cubicBezTo>
                    <a:pt x="11047" y="0"/>
                    <a:pt x="10553" y="121"/>
                    <a:pt x="10553" y="281"/>
                  </a:cubicBezTo>
                  <a:cubicBezTo>
                    <a:pt x="10553" y="442"/>
                    <a:pt x="11047" y="563"/>
                    <a:pt x="11707" y="563"/>
                  </a:cubicBezTo>
                  <a:lnTo>
                    <a:pt x="16076" y="563"/>
                  </a:lnTo>
                  <a:cubicBezTo>
                    <a:pt x="5688" y="3315"/>
                    <a:pt x="0" y="6852"/>
                    <a:pt x="0" y="10609"/>
                  </a:cubicBezTo>
                  <a:cubicBezTo>
                    <a:pt x="0" y="14387"/>
                    <a:pt x="5771" y="17963"/>
                    <a:pt x="16324" y="20716"/>
                  </a:cubicBezTo>
                  <a:cubicBezTo>
                    <a:pt x="16241" y="20796"/>
                    <a:pt x="16159" y="20857"/>
                    <a:pt x="16159" y="20937"/>
                  </a:cubicBezTo>
                  <a:cubicBezTo>
                    <a:pt x="16159" y="21299"/>
                    <a:pt x="17395" y="21600"/>
                    <a:pt x="18879" y="21600"/>
                  </a:cubicBezTo>
                  <a:cubicBezTo>
                    <a:pt x="20363" y="21600"/>
                    <a:pt x="21600" y="21299"/>
                    <a:pt x="21600" y="20937"/>
                  </a:cubicBezTo>
                  <a:cubicBezTo>
                    <a:pt x="21600" y="20575"/>
                    <a:pt x="20363" y="20274"/>
                    <a:pt x="18879" y="20274"/>
                  </a:cubicBezTo>
                  <a:close/>
                </a:path>
              </a:pathLst>
            </a:custGeom>
            <a:solidFill>
              <a:schemeClr val="bg1">
                <a:lumMod val="85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48" name="Group 47">
            <a:extLst>
              <a:ext uri="{FF2B5EF4-FFF2-40B4-BE49-F238E27FC236}">
                <a16:creationId xmlns:a16="http://schemas.microsoft.com/office/drawing/2014/main" id="{0B4236FA-2C70-59F6-14CA-B72367F4B9EB}"/>
              </a:ext>
            </a:extLst>
          </p:cNvPr>
          <p:cNvGrpSpPr/>
          <p:nvPr/>
        </p:nvGrpSpPr>
        <p:grpSpPr>
          <a:xfrm>
            <a:off x="2839675" y="2105636"/>
            <a:ext cx="3896492" cy="1717406"/>
            <a:chOff x="2698136" y="2289785"/>
            <a:chExt cx="3896492" cy="1717406"/>
          </a:xfrm>
        </p:grpSpPr>
        <p:sp>
          <p:nvSpPr>
            <p:cNvPr id="49" name="Freeform: Shape 48">
              <a:extLst>
                <a:ext uri="{FF2B5EF4-FFF2-40B4-BE49-F238E27FC236}">
                  <a16:creationId xmlns:a16="http://schemas.microsoft.com/office/drawing/2014/main" id="{51688130-94D9-C366-F728-78A7D8BFF961}"/>
                </a:ext>
              </a:extLst>
            </p:cNvPr>
            <p:cNvSpPr/>
            <p:nvPr/>
          </p:nvSpPr>
          <p:spPr>
            <a:xfrm>
              <a:off x="4221966" y="2304030"/>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CC66"/>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50" name="TextBox 49">
              <a:extLst>
                <a:ext uri="{FF2B5EF4-FFF2-40B4-BE49-F238E27FC236}">
                  <a16:creationId xmlns:a16="http://schemas.microsoft.com/office/drawing/2014/main" id="{FFDEEE4B-F829-42A3-2CD1-45FAB3B81D13}"/>
                </a:ext>
              </a:extLst>
            </p:cNvPr>
            <p:cNvSpPr txBox="1"/>
            <p:nvPr/>
          </p:nvSpPr>
          <p:spPr>
            <a:xfrm>
              <a:off x="2698136" y="2289785"/>
              <a:ext cx="174812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بُعد التعلّم والنمو</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1" name="Freeform: Shape 50">
              <a:extLst>
                <a:ext uri="{FF2B5EF4-FFF2-40B4-BE49-F238E27FC236}">
                  <a16:creationId xmlns:a16="http://schemas.microsoft.com/office/drawing/2014/main" id="{4EFC13DF-7758-5F0E-1DC2-8F97880420D9}"/>
                </a:ext>
              </a:extLst>
            </p:cNvPr>
            <p:cNvSpPr/>
            <p:nvPr/>
          </p:nvSpPr>
          <p:spPr>
            <a:xfrm>
              <a:off x="4388226" y="2470307"/>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52" name="TextBox 51">
              <a:extLst>
                <a:ext uri="{FF2B5EF4-FFF2-40B4-BE49-F238E27FC236}">
                  <a16:creationId xmlns:a16="http://schemas.microsoft.com/office/drawing/2014/main" id="{9D2E7159-FE57-99C1-07BF-5E45929DEB37}"/>
                </a:ext>
              </a:extLst>
            </p:cNvPr>
            <p:cNvSpPr txBox="1"/>
            <p:nvPr/>
          </p:nvSpPr>
          <p:spPr>
            <a:xfrm>
              <a:off x="4519408" y="2327689"/>
              <a:ext cx="652743" cy="1200329"/>
            </a:xfrm>
            <a:prstGeom prst="rect">
              <a:avLst/>
            </a:prstGeom>
            <a:noFill/>
          </p:spPr>
          <p:txBody>
            <a:bodyPr wrap="none" rtlCol="0" anchor="ctr">
              <a:spAutoFit/>
            </a:bodyPr>
            <a:lstStyle/>
            <a:p>
              <a:pPr algn="ctr"/>
              <a:r>
                <a:rPr lang="fr-FR" sz="7200" b="1" dirty="0"/>
                <a:t>4</a:t>
              </a:r>
            </a:p>
          </p:txBody>
        </p:sp>
        <p:sp>
          <p:nvSpPr>
            <p:cNvPr id="53" name="Shape">
              <a:extLst>
                <a:ext uri="{FF2B5EF4-FFF2-40B4-BE49-F238E27FC236}">
                  <a16:creationId xmlns:a16="http://schemas.microsoft.com/office/drawing/2014/main" id="{08290E48-53F8-1F68-7DDE-9F1D43DE1A6D}"/>
                </a:ext>
              </a:extLst>
            </p:cNvPr>
            <p:cNvSpPr/>
            <p:nvPr/>
          </p:nvSpPr>
          <p:spPr>
            <a:xfrm>
              <a:off x="5416534" y="3049217"/>
              <a:ext cx="1178094" cy="287129"/>
            </a:xfrm>
            <a:custGeom>
              <a:avLst/>
              <a:gdLst/>
              <a:ahLst/>
              <a:cxnLst>
                <a:cxn ang="0">
                  <a:pos x="wd2" y="hd2"/>
                </a:cxn>
                <a:cxn ang="5400000">
                  <a:pos x="wd2" y="hd2"/>
                </a:cxn>
                <a:cxn ang="10800000">
                  <a:pos x="wd2" y="hd2"/>
                </a:cxn>
                <a:cxn ang="16200000">
                  <a:pos x="wd2" y="hd2"/>
                </a:cxn>
              </a:cxnLst>
              <a:rect l="0" t="0" r="r" b="b"/>
              <a:pathLst>
                <a:path w="21600" h="21600" extrusionOk="0">
                  <a:moveTo>
                    <a:pt x="1326" y="18879"/>
                  </a:moveTo>
                  <a:cubicBezTo>
                    <a:pt x="1326" y="18632"/>
                    <a:pt x="1306" y="18384"/>
                    <a:pt x="1286" y="18137"/>
                  </a:cubicBezTo>
                  <a:cubicBezTo>
                    <a:pt x="3938" y="8079"/>
                    <a:pt x="7354" y="2473"/>
                    <a:pt x="10991" y="2473"/>
                  </a:cubicBezTo>
                  <a:cubicBezTo>
                    <a:pt x="14567" y="2473"/>
                    <a:pt x="17963" y="7832"/>
                    <a:pt x="20595" y="17725"/>
                  </a:cubicBezTo>
                  <a:lnTo>
                    <a:pt x="19571" y="17725"/>
                  </a:lnTo>
                  <a:cubicBezTo>
                    <a:pt x="19410" y="17725"/>
                    <a:pt x="19289" y="18220"/>
                    <a:pt x="19289" y="18879"/>
                  </a:cubicBezTo>
                  <a:cubicBezTo>
                    <a:pt x="19289" y="19209"/>
                    <a:pt x="19330" y="19456"/>
                    <a:pt x="19370" y="19704"/>
                  </a:cubicBezTo>
                  <a:cubicBezTo>
                    <a:pt x="19410" y="19951"/>
                    <a:pt x="19490" y="20033"/>
                    <a:pt x="19571" y="20033"/>
                  </a:cubicBezTo>
                  <a:lnTo>
                    <a:pt x="21319" y="20033"/>
                  </a:lnTo>
                  <a:cubicBezTo>
                    <a:pt x="21479" y="20033"/>
                    <a:pt x="21600" y="19539"/>
                    <a:pt x="21600" y="18879"/>
                  </a:cubicBezTo>
                  <a:lnTo>
                    <a:pt x="21600" y="11707"/>
                  </a:lnTo>
                  <a:cubicBezTo>
                    <a:pt x="21600" y="11047"/>
                    <a:pt x="21479" y="10553"/>
                    <a:pt x="21319" y="10553"/>
                  </a:cubicBezTo>
                  <a:cubicBezTo>
                    <a:pt x="21158" y="10553"/>
                    <a:pt x="21037" y="11047"/>
                    <a:pt x="21037" y="11707"/>
                  </a:cubicBezTo>
                  <a:lnTo>
                    <a:pt x="21037" y="16076"/>
                  </a:lnTo>
                  <a:cubicBezTo>
                    <a:pt x="18285" y="5688"/>
                    <a:pt x="14748" y="0"/>
                    <a:pt x="10991" y="0"/>
                  </a:cubicBezTo>
                  <a:cubicBezTo>
                    <a:pt x="7213" y="0"/>
                    <a:pt x="3637" y="5771"/>
                    <a:pt x="884" y="16324"/>
                  </a:cubicBezTo>
                  <a:cubicBezTo>
                    <a:pt x="804" y="16241"/>
                    <a:pt x="743" y="16159"/>
                    <a:pt x="663" y="16159"/>
                  </a:cubicBezTo>
                  <a:cubicBezTo>
                    <a:pt x="301" y="16159"/>
                    <a:pt x="0" y="17395"/>
                    <a:pt x="0" y="18879"/>
                  </a:cubicBezTo>
                  <a:cubicBezTo>
                    <a:pt x="0" y="20363"/>
                    <a:pt x="301" y="21600"/>
                    <a:pt x="663" y="21600"/>
                  </a:cubicBezTo>
                  <a:cubicBezTo>
                    <a:pt x="1025" y="21600"/>
                    <a:pt x="1326" y="20363"/>
                    <a:pt x="1326" y="18879"/>
                  </a:cubicBezTo>
                  <a:close/>
                </a:path>
              </a:pathLst>
            </a:custGeom>
            <a:solidFill>
              <a:schemeClr val="bg1">
                <a:lumMod val="50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54" name="Group 53">
            <a:extLst>
              <a:ext uri="{FF2B5EF4-FFF2-40B4-BE49-F238E27FC236}">
                <a16:creationId xmlns:a16="http://schemas.microsoft.com/office/drawing/2014/main" id="{A7C791FA-455B-73A6-DAC2-1C4F71FEDD36}"/>
              </a:ext>
            </a:extLst>
          </p:cNvPr>
          <p:cNvGrpSpPr/>
          <p:nvPr/>
        </p:nvGrpSpPr>
        <p:grpSpPr>
          <a:xfrm>
            <a:off x="6232989" y="2105636"/>
            <a:ext cx="3556834" cy="2375886"/>
            <a:chOff x="6091450" y="2289785"/>
            <a:chExt cx="3556834" cy="2375886"/>
          </a:xfrm>
        </p:grpSpPr>
        <p:sp>
          <p:nvSpPr>
            <p:cNvPr id="55" name="Freeform: Shape 54">
              <a:extLst>
                <a:ext uri="{FF2B5EF4-FFF2-40B4-BE49-F238E27FC236}">
                  <a16:creationId xmlns:a16="http://schemas.microsoft.com/office/drawing/2014/main" id="{2F8BD228-760C-2147-6D59-E6E6E7F1B8C2}"/>
                </a:ext>
              </a:extLst>
            </p:cNvPr>
            <p:cNvSpPr/>
            <p:nvPr/>
          </p:nvSpPr>
          <p:spPr>
            <a:xfrm rot="5400000">
              <a:off x="6091446" y="2304027"/>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3D8E92"/>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56" name="TextBox 55">
              <a:extLst>
                <a:ext uri="{FF2B5EF4-FFF2-40B4-BE49-F238E27FC236}">
                  <a16:creationId xmlns:a16="http://schemas.microsoft.com/office/drawing/2014/main" id="{240C1E3F-F91F-DAD5-F5C3-D8194556FE14}"/>
                </a:ext>
              </a:extLst>
            </p:cNvPr>
            <p:cNvSpPr txBox="1"/>
            <p:nvPr/>
          </p:nvSpPr>
          <p:spPr>
            <a:xfrm>
              <a:off x="6937582" y="2289785"/>
              <a:ext cx="271070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البُعد المالي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7" name="Freeform: Shape 56">
              <a:extLst>
                <a:ext uri="{FF2B5EF4-FFF2-40B4-BE49-F238E27FC236}">
                  <a16:creationId xmlns:a16="http://schemas.microsoft.com/office/drawing/2014/main" id="{28ECB285-FCDA-2EDA-B270-495F3896B5C4}"/>
                </a:ext>
              </a:extLst>
            </p:cNvPr>
            <p:cNvSpPr/>
            <p:nvPr/>
          </p:nvSpPr>
          <p:spPr>
            <a:xfrm rot="5400000">
              <a:off x="6713234" y="247029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58" name="TextBox 57">
              <a:extLst>
                <a:ext uri="{FF2B5EF4-FFF2-40B4-BE49-F238E27FC236}">
                  <a16:creationId xmlns:a16="http://schemas.microsoft.com/office/drawing/2014/main" id="{7E248FFD-7590-DB2D-7737-3382E2415499}"/>
                </a:ext>
              </a:extLst>
            </p:cNvPr>
            <p:cNvSpPr txBox="1"/>
            <p:nvPr/>
          </p:nvSpPr>
          <p:spPr>
            <a:xfrm>
              <a:off x="6844416" y="2327689"/>
              <a:ext cx="652744" cy="1200329"/>
            </a:xfrm>
            <a:prstGeom prst="rect">
              <a:avLst/>
            </a:prstGeom>
            <a:noFill/>
          </p:spPr>
          <p:txBody>
            <a:bodyPr wrap="none" rtlCol="0" anchor="ctr">
              <a:spAutoFit/>
            </a:bodyPr>
            <a:lstStyle/>
            <a:p>
              <a:pPr algn="ctr"/>
              <a:r>
                <a:rPr lang="fr-FR" sz="7200" b="1" dirty="0"/>
                <a:t>1</a:t>
              </a:r>
            </a:p>
          </p:txBody>
        </p:sp>
        <p:sp>
          <p:nvSpPr>
            <p:cNvPr id="59" name="Shape">
              <a:extLst>
                <a:ext uri="{FF2B5EF4-FFF2-40B4-BE49-F238E27FC236}">
                  <a16:creationId xmlns:a16="http://schemas.microsoft.com/office/drawing/2014/main" id="{323A7C00-CA53-55C8-19FA-B1B85740E305}"/>
                </a:ext>
              </a:extLst>
            </p:cNvPr>
            <p:cNvSpPr/>
            <p:nvPr/>
          </p:nvSpPr>
          <p:spPr>
            <a:xfrm>
              <a:off x="6753533" y="3487577"/>
              <a:ext cx="287129" cy="1178094"/>
            </a:xfrm>
            <a:custGeom>
              <a:avLst/>
              <a:gdLst/>
              <a:ahLst/>
              <a:cxnLst>
                <a:cxn ang="0">
                  <a:pos x="wd2" y="hd2"/>
                </a:cxn>
                <a:cxn ang="5400000">
                  <a:pos x="wd2" y="hd2"/>
                </a:cxn>
                <a:cxn ang="10800000">
                  <a:pos x="wd2" y="hd2"/>
                </a:cxn>
                <a:cxn ang="16200000">
                  <a:pos x="wd2" y="hd2"/>
                </a:cxn>
              </a:cxnLst>
              <a:rect l="0" t="0" r="r" b="b"/>
              <a:pathLst>
                <a:path w="21600" h="21600" extrusionOk="0">
                  <a:moveTo>
                    <a:pt x="2721" y="1326"/>
                  </a:moveTo>
                  <a:cubicBezTo>
                    <a:pt x="2968" y="1326"/>
                    <a:pt x="3216" y="1306"/>
                    <a:pt x="3463" y="1286"/>
                  </a:cubicBezTo>
                  <a:cubicBezTo>
                    <a:pt x="13521" y="3938"/>
                    <a:pt x="19127" y="7354"/>
                    <a:pt x="19127" y="10991"/>
                  </a:cubicBezTo>
                  <a:cubicBezTo>
                    <a:pt x="19127" y="14567"/>
                    <a:pt x="13768" y="17963"/>
                    <a:pt x="3875" y="20595"/>
                  </a:cubicBezTo>
                  <a:lnTo>
                    <a:pt x="3875" y="19571"/>
                  </a:lnTo>
                  <a:cubicBezTo>
                    <a:pt x="3875" y="19410"/>
                    <a:pt x="3380" y="19289"/>
                    <a:pt x="2721" y="19289"/>
                  </a:cubicBezTo>
                  <a:cubicBezTo>
                    <a:pt x="2391" y="19289"/>
                    <a:pt x="2144" y="19330"/>
                    <a:pt x="1896" y="19370"/>
                  </a:cubicBezTo>
                  <a:cubicBezTo>
                    <a:pt x="1649" y="19410"/>
                    <a:pt x="1567" y="19490"/>
                    <a:pt x="1567" y="19571"/>
                  </a:cubicBezTo>
                  <a:lnTo>
                    <a:pt x="1567" y="21319"/>
                  </a:lnTo>
                  <a:cubicBezTo>
                    <a:pt x="1567" y="21479"/>
                    <a:pt x="2061" y="21600"/>
                    <a:pt x="2721" y="21600"/>
                  </a:cubicBezTo>
                  <a:lnTo>
                    <a:pt x="9893" y="21600"/>
                  </a:lnTo>
                  <a:cubicBezTo>
                    <a:pt x="10553" y="21600"/>
                    <a:pt x="11047" y="21479"/>
                    <a:pt x="11047" y="21319"/>
                  </a:cubicBezTo>
                  <a:cubicBezTo>
                    <a:pt x="11047" y="21158"/>
                    <a:pt x="10553" y="21037"/>
                    <a:pt x="9893" y="21037"/>
                  </a:cubicBezTo>
                  <a:lnTo>
                    <a:pt x="5524" y="21037"/>
                  </a:lnTo>
                  <a:cubicBezTo>
                    <a:pt x="15912" y="18285"/>
                    <a:pt x="21600" y="14748"/>
                    <a:pt x="21600" y="10991"/>
                  </a:cubicBezTo>
                  <a:cubicBezTo>
                    <a:pt x="21600" y="7213"/>
                    <a:pt x="15829" y="3637"/>
                    <a:pt x="5276" y="884"/>
                  </a:cubicBezTo>
                  <a:cubicBezTo>
                    <a:pt x="5359" y="804"/>
                    <a:pt x="5441" y="743"/>
                    <a:pt x="5441" y="663"/>
                  </a:cubicBezTo>
                  <a:cubicBezTo>
                    <a:pt x="5441" y="301"/>
                    <a:pt x="4205" y="0"/>
                    <a:pt x="2721" y="0"/>
                  </a:cubicBezTo>
                  <a:cubicBezTo>
                    <a:pt x="1237" y="0"/>
                    <a:pt x="0" y="301"/>
                    <a:pt x="0" y="663"/>
                  </a:cubicBezTo>
                  <a:cubicBezTo>
                    <a:pt x="0" y="1025"/>
                    <a:pt x="1237" y="1326"/>
                    <a:pt x="2721" y="1326"/>
                  </a:cubicBezTo>
                  <a:close/>
                </a:path>
              </a:pathLst>
            </a:custGeom>
            <a:solidFill>
              <a:schemeClr val="bg1">
                <a:lumMod val="85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60" name="Group 59">
            <a:extLst>
              <a:ext uri="{FF2B5EF4-FFF2-40B4-BE49-F238E27FC236}">
                <a16:creationId xmlns:a16="http://schemas.microsoft.com/office/drawing/2014/main" id="{43B7775B-651A-C925-A350-5FC979E5D403}"/>
              </a:ext>
            </a:extLst>
          </p:cNvPr>
          <p:cNvGrpSpPr/>
          <p:nvPr/>
        </p:nvGrpSpPr>
        <p:grpSpPr>
          <a:xfrm>
            <a:off x="5558073" y="3949980"/>
            <a:ext cx="4069548" cy="1703161"/>
            <a:chOff x="5416534" y="4134129"/>
            <a:chExt cx="4069548" cy="1703161"/>
          </a:xfrm>
        </p:grpSpPr>
        <p:sp>
          <p:nvSpPr>
            <p:cNvPr id="61" name="TextBox 60">
              <a:extLst>
                <a:ext uri="{FF2B5EF4-FFF2-40B4-BE49-F238E27FC236}">
                  <a16:creationId xmlns:a16="http://schemas.microsoft.com/office/drawing/2014/main" id="{D8882D5E-0E34-F833-42C2-F445E2727C3E}"/>
                </a:ext>
              </a:extLst>
            </p:cNvPr>
            <p:cNvSpPr txBox="1"/>
            <p:nvPr/>
          </p:nvSpPr>
          <p:spPr>
            <a:xfrm>
              <a:off x="7378585" y="4676762"/>
              <a:ext cx="210749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بُعد 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2" name="Freeform: Shape 61">
              <a:extLst>
                <a:ext uri="{FF2B5EF4-FFF2-40B4-BE49-F238E27FC236}">
                  <a16:creationId xmlns:a16="http://schemas.microsoft.com/office/drawing/2014/main" id="{23542165-FF3C-902E-217E-00446CE1F479}"/>
                </a:ext>
              </a:extLst>
            </p:cNvPr>
            <p:cNvSpPr/>
            <p:nvPr/>
          </p:nvSpPr>
          <p:spPr>
            <a:xfrm rot="10800000">
              <a:off x="6091449" y="4134129"/>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CBCBC"/>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63" name="Freeform: Shape 62">
              <a:extLst>
                <a:ext uri="{FF2B5EF4-FFF2-40B4-BE49-F238E27FC236}">
                  <a16:creationId xmlns:a16="http://schemas.microsoft.com/office/drawing/2014/main" id="{EFCB88AF-6944-12A1-6440-CE8DBC1262F1}"/>
                </a:ext>
              </a:extLst>
            </p:cNvPr>
            <p:cNvSpPr/>
            <p:nvPr/>
          </p:nvSpPr>
          <p:spPr>
            <a:xfrm rot="10800000">
              <a:off x="6713250" y="475592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64" name="TextBox 63">
              <a:extLst>
                <a:ext uri="{FF2B5EF4-FFF2-40B4-BE49-F238E27FC236}">
                  <a16:creationId xmlns:a16="http://schemas.microsoft.com/office/drawing/2014/main" id="{22374198-8A95-028B-D592-46A562205730}"/>
                </a:ext>
              </a:extLst>
            </p:cNvPr>
            <p:cNvSpPr txBox="1"/>
            <p:nvPr/>
          </p:nvSpPr>
          <p:spPr>
            <a:xfrm>
              <a:off x="6844415" y="4557803"/>
              <a:ext cx="652743" cy="1200329"/>
            </a:xfrm>
            <a:prstGeom prst="rect">
              <a:avLst/>
            </a:prstGeom>
            <a:noFill/>
          </p:spPr>
          <p:txBody>
            <a:bodyPr wrap="none" rtlCol="0" anchor="ctr">
              <a:spAutoFit/>
            </a:bodyPr>
            <a:lstStyle/>
            <a:p>
              <a:pPr algn="ctr"/>
              <a:r>
                <a:rPr lang="fr-FR" sz="7200" b="1" dirty="0"/>
                <a:t>2</a:t>
              </a:r>
            </a:p>
          </p:txBody>
        </p:sp>
        <p:sp>
          <p:nvSpPr>
            <p:cNvPr id="65" name="Shape">
              <a:extLst>
                <a:ext uri="{FF2B5EF4-FFF2-40B4-BE49-F238E27FC236}">
                  <a16:creationId xmlns:a16="http://schemas.microsoft.com/office/drawing/2014/main" id="{BDDA0D33-5A0E-8E88-CC44-7F6C69EA4C39}"/>
                </a:ext>
              </a:extLst>
            </p:cNvPr>
            <p:cNvSpPr/>
            <p:nvPr/>
          </p:nvSpPr>
          <p:spPr>
            <a:xfrm>
              <a:off x="5416534" y="4813617"/>
              <a:ext cx="1178094" cy="287129"/>
            </a:xfrm>
            <a:custGeom>
              <a:avLst/>
              <a:gdLst/>
              <a:ahLst/>
              <a:cxnLst>
                <a:cxn ang="0">
                  <a:pos x="wd2" y="hd2"/>
                </a:cxn>
                <a:cxn ang="5400000">
                  <a:pos x="wd2" y="hd2"/>
                </a:cxn>
                <a:cxn ang="10800000">
                  <a:pos x="wd2" y="hd2"/>
                </a:cxn>
                <a:cxn ang="16200000">
                  <a:pos x="wd2" y="hd2"/>
                </a:cxn>
              </a:cxnLst>
              <a:rect l="0" t="0" r="r" b="b"/>
              <a:pathLst>
                <a:path w="21600" h="21600" extrusionOk="0">
                  <a:moveTo>
                    <a:pt x="20274" y="2721"/>
                  </a:moveTo>
                  <a:cubicBezTo>
                    <a:pt x="20274" y="2968"/>
                    <a:pt x="20294" y="3216"/>
                    <a:pt x="20314" y="3463"/>
                  </a:cubicBezTo>
                  <a:cubicBezTo>
                    <a:pt x="17662" y="13521"/>
                    <a:pt x="14246" y="19127"/>
                    <a:pt x="10609" y="19127"/>
                  </a:cubicBezTo>
                  <a:cubicBezTo>
                    <a:pt x="7033" y="19127"/>
                    <a:pt x="3637" y="13768"/>
                    <a:pt x="1005" y="3875"/>
                  </a:cubicBezTo>
                  <a:lnTo>
                    <a:pt x="2029" y="3875"/>
                  </a:lnTo>
                  <a:cubicBezTo>
                    <a:pt x="2190" y="3875"/>
                    <a:pt x="2311" y="3380"/>
                    <a:pt x="2311" y="2721"/>
                  </a:cubicBezTo>
                  <a:cubicBezTo>
                    <a:pt x="2311" y="2391"/>
                    <a:pt x="2270" y="2144"/>
                    <a:pt x="2230" y="1896"/>
                  </a:cubicBezTo>
                  <a:cubicBezTo>
                    <a:pt x="2190" y="1649"/>
                    <a:pt x="2110" y="1567"/>
                    <a:pt x="2029" y="1567"/>
                  </a:cubicBezTo>
                  <a:lnTo>
                    <a:pt x="281" y="1567"/>
                  </a:lnTo>
                  <a:cubicBezTo>
                    <a:pt x="121" y="1567"/>
                    <a:pt x="0" y="2061"/>
                    <a:pt x="0" y="2721"/>
                  </a:cubicBezTo>
                  <a:lnTo>
                    <a:pt x="0" y="9893"/>
                  </a:lnTo>
                  <a:cubicBezTo>
                    <a:pt x="0" y="10553"/>
                    <a:pt x="121" y="11047"/>
                    <a:pt x="281" y="11047"/>
                  </a:cubicBezTo>
                  <a:cubicBezTo>
                    <a:pt x="442" y="11047"/>
                    <a:pt x="563" y="10553"/>
                    <a:pt x="563" y="9893"/>
                  </a:cubicBezTo>
                  <a:lnTo>
                    <a:pt x="563" y="5524"/>
                  </a:lnTo>
                  <a:cubicBezTo>
                    <a:pt x="3315" y="15912"/>
                    <a:pt x="6852" y="21600"/>
                    <a:pt x="10609" y="21600"/>
                  </a:cubicBezTo>
                  <a:cubicBezTo>
                    <a:pt x="14387" y="21600"/>
                    <a:pt x="17963" y="15829"/>
                    <a:pt x="20716" y="5276"/>
                  </a:cubicBezTo>
                  <a:cubicBezTo>
                    <a:pt x="20796" y="5359"/>
                    <a:pt x="20857" y="5441"/>
                    <a:pt x="20937" y="5441"/>
                  </a:cubicBezTo>
                  <a:cubicBezTo>
                    <a:pt x="21299" y="5441"/>
                    <a:pt x="21600" y="4205"/>
                    <a:pt x="21600" y="2721"/>
                  </a:cubicBezTo>
                  <a:cubicBezTo>
                    <a:pt x="21600" y="1237"/>
                    <a:pt x="21299" y="0"/>
                    <a:pt x="20937" y="0"/>
                  </a:cubicBezTo>
                  <a:cubicBezTo>
                    <a:pt x="20575" y="0"/>
                    <a:pt x="20274" y="1237"/>
                    <a:pt x="20274" y="2721"/>
                  </a:cubicBezTo>
                  <a:close/>
                </a:path>
              </a:pathLst>
            </a:custGeom>
            <a:solidFill>
              <a:schemeClr val="bg1">
                <a:lumMod val="50000"/>
              </a:schemeClr>
            </a:solidFill>
            <a:ln w="12700">
              <a:miter lim="400000"/>
            </a:ln>
          </p:spPr>
          <p:txBody>
            <a:bodyPr lIns="38100" tIns="38100" rIns="38100" bIns="38100" anchor="ctr"/>
            <a:lstStyle/>
            <a:p>
              <a:pPr>
                <a:defRPr sz="3000">
                  <a:solidFill>
                    <a:srgbClr val="FFFFFF"/>
                  </a:solidFill>
                </a:defRPr>
              </a:pPr>
              <a:endParaRPr dirty="0"/>
            </a:p>
          </p:txBody>
        </p:sp>
      </p:grpSp>
    </p:spTree>
    <p:extLst>
      <p:ext uri="{BB962C8B-B14F-4D97-AF65-F5344CB8AC3E}">
        <p14:creationId xmlns:p14="http://schemas.microsoft.com/office/powerpoint/2010/main" val="281693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up)">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976330" y="675008"/>
            <a:ext cx="7678956" cy="968852"/>
            <a:chOff x="1976330" y="519096"/>
            <a:chExt cx="767895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976330" y="519096"/>
              <a:ext cx="76789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استخدام بطاقة الأداء المتوازن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7" name="Group 16">
            <a:extLst>
              <a:ext uri="{FF2B5EF4-FFF2-40B4-BE49-F238E27FC236}">
                <a16:creationId xmlns:a16="http://schemas.microsoft.com/office/drawing/2014/main" id="{01AB81B6-E273-9692-5346-FCCC845F95B2}"/>
              </a:ext>
            </a:extLst>
          </p:cNvPr>
          <p:cNvGrpSpPr/>
          <p:nvPr/>
        </p:nvGrpSpPr>
        <p:grpSpPr>
          <a:xfrm>
            <a:off x="3932549" y="3429000"/>
            <a:ext cx="5325665" cy="2860597"/>
            <a:chOff x="3194754" y="3510500"/>
            <a:chExt cx="5325665" cy="2860597"/>
          </a:xfrm>
        </p:grpSpPr>
        <p:sp>
          <p:nvSpPr>
            <p:cNvPr id="18" name="Pie 55">
              <a:extLst>
                <a:ext uri="{FF2B5EF4-FFF2-40B4-BE49-F238E27FC236}">
                  <a16:creationId xmlns:a16="http://schemas.microsoft.com/office/drawing/2014/main" id="{ECBA9D71-25EB-A098-AA26-64FCE742D11D}"/>
                </a:ext>
              </a:extLst>
            </p:cNvPr>
            <p:cNvSpPr/>
            <p:nvPr/>
          </p:nvSpPr>
          <p:spPr>
            <a:xfrm rot="11953466">
              <a:off x="3194754" y="3510500"/>
              <a:ext cx="2317421" cy="2317421"/>
            </a:xfrm>
            <a:prstGeom prst="pie">
              <a:avLst>
                <a:gd name="adj1" fmla="val 13751092"/>
                <a:gd name="adj2" fmla="val 16200000"/>
              </a:avLst>
            </a:prstGeom>
            <a:solidFill>
              <a:srgbClr val="33767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19" name="Straight Arrow Connector 18">
              <a:extLst>
                <a:ext uri="{FF2B5EF4-FFF2-40B4-BE49-F238E27FC236}">
                  <a16:creationId xmlns:a16="http://schemas.microsoft.com/office/drawing/2014/main" id="{E52328A9-24EF-0D44-B29E-3D186161C645}"/>
                </a:ext>
              </a:extLst>
            </p:cNvPr>
            <p:cNvCxnSpPr>
              <a:cxnSpLocks/>
            </p:cNvCxnSpPr>
            <p:nvPr/>
          </p:nvCxnSpPr>
          <p:spPr>
            <a:xfrm>
              <a:off x="5393433" y="6150855"/>
              <a:ext cx="1080000" cy="0"/>
            </a:xfrm>
            <a:prstGeom prst="straightConnector1">
              <a:avLst/>
            </a:prstGeom>
            <a:noFill/>
            <a:ln w="38100" cap="flat" cmpd="sng" algn="ctr">
              <a:solidFill>
                <a:srgbClr val="337679"/>
              </a:solidFill>
              <a:prstDash val="solid"/>
              <a:miter lim="800000"/>
              <a:tailEnd type="oval" w="med" len="med"/>
            </a:ln>
            <a:effectLst/>
          </p:spPr>
        </p:cxnSp>
        <p:sp>
          <p:nvSpPr>
            <p:cNvPr id="20" name="Text Placeholder 12">
              <a:extLst>
                <a:ext uri="{FF2B5EF4-FFF2-40B4-BE49-F238E27FC236}">
                  <a16:creationId xmlns:a16="http://schemas.microsoft.com/office/drawing/2014/main" id="{7CD1807A-F7A3-0407-7FDD-733C0B40780D}"/>
                </a:ext>
              </a:extLst>
            </p:cNvPr>
            <p:cNvSpPr txBox="1">
              <a:spLocks/>
            </p:cNvSpPr>
            <p:nvPr/>
          </p:nvSpPr>
          <p:spPr>
            <a:xfrm>
              <a:off x="6694623" y="5904563"/>
              <a:ext cx="1825796" cy="46653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التغذية الراجعة والتطوير المستمر</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01BF6DDF-852D-D2BE-51C8-F0D8C2A1D358}"/>
                </a:ext>
              </a:extLst>
            </p:cNvPr>
            <p:cNvSpPr txBox="1"/>
            <p:nvPr/>
          </p:nvSpPr>
          <p:spPr>
            <a:xfrm>
              <a:off x="4007865" y="5261281"/>
              <a:ext cx="617915"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05</a:t>
              </a:r>
            </a:p>
          </p:txBody>
        </p:sp>
      </p:grpSp>
      <p:grpSp>
        <p:nvGrpSpPr>
          <p:cNvPr id="22" name="Group 21">
            <a:extLst>
              <a:ext uri="{FF2B5EF4-FFF2-40B4-BE49-F238E27FC236}">
                <a16:creationId xmlns:a16="http://schemas.microsoft.com/office/drawing/2014/main" id="{03943185-CBD1-01C3-5933-959C11A1CD4B}"/>
              </a:ext>
            </a:extLst>
          </p:cNvPr>
          <p:cNvGrpSpPr/>
          <p:nvPr/>
        </p:nvGrpSpPr>
        <p:grpSpPr>
          <a:xfrm>
            <a:off x="2873580" y="2392034"/>
            <a:ext cx="6728971" cy="4403101"/>
            <a:chOff x="2135785" y="2473534"/>
            <a:chExt cx="6728971" cy="4403101"/>
          </a:xfrm>
        </p:grpSpPr>
        <p:sp>
          <p:nvSpPr>
            <p:cNvPr id="23" name="Pie 58">
              <a:extLst>
                <a:ext uri="{FF2B5EF4-FFF2-40B4-BE49-F238E27FC236}">
                  <a16:creationId xmlns:a16="http://schemas.microsoft.com/office/drawing/2014/main" id="{21C7D1E5-424C-635E-2301-3E8F307083FE}"/>
                </a:ext>
              </a:extLst>
            </p:cNvPr>
            <p:cNvSpPr/>
            <p:nvPr/>
          </p:nvSpPr>
          <p:spPr>
            <a:xfrm rot="4918033">
              <a:off x="2135785" y="2473534"/>
              <a:ext cx="4403101" cy="4403101"/>
            </a:xfrm>
            <a:prstGeom prst="pie">
              <a:avLst>
                <a:gd name="adj1" fmla="val 13751092"/>
                <a:gd name="adj2" fmla="val 16200000"/>
              </a:avLst>
            </a:prstGeom>
            <a:solidFill>
              <a:srgbClr val="6CB4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4" name="Straight Arrow Connector 23">
              <a:extLst>
                <a:ext uri="{FF2B5EF4-FFF2-40B4-BE49-F238E27FC236}">
                  <a16:creationId xmlns:a16="http://schemas.microsoft.com/office/drawing/2014/main" id="{444CAF2A-7219-6209-F334-C854D209B2F3}"/>
                </a:ext>
              </a:extLst>
            </p:cNvPr>
            <p:cNvCxnSpPr/>
            <p:nvPr/>
          </p:nvCxnSpPr>
          <p:spPr>
            <a:xfrm>
              <a:off x="6083480" y="3210795"/>
              <a:ext cx="1080000" cy="4210"/>
            </a:xfrm>
            <a:prstGeom prst="straightConnector1">
              <a:avLst/>
            </a:prstGeom>
            <a:noFill/>
            <a:ln w="38100" cap="flat" cmpd="sng" algn="ctr">
              <a:solidFill>
                <a:srgbClr val="6CB4B8"/>
              </a:solidFill>
              <a:prstDash val="solid"/>
              <a:miter lim="800000"/>
              <a:tailEnd type="oval" w="med" len="med"/>
            </a:ln>
            <a:effectLst/>
          </p:spPr>
        </p:cxnSp>
        <p:sp>
          <p:nvSpPr>
            <p:cNvPr id="25" name="Text Placeholder 12">
              <a:extLst>
                <a:ext uri="{FF2B5EF4-FFF2-40B4-BE49-F238E27FC236}">
                  <a16:creationId xmlns:a16="http://schemas.microsoft.com/office/drawing/2014/main" id="{024DDA9D-0B56-2E51-E70B-7BB240E579F2}"/>
                </a:ext>
              </a:extLst>
            </p:cNvPr>
            <p:cNvSpPr txBox="1">
              <a:spLocks/>
            </p:cNvSpPr>
            <p:nvPr/>
          </p:nvSpPr>
          <p:spPr>
            <a:xfrm>
              <a:off x="7364411" y="2954533"/>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تحديد الأبعاد الأربعة وربطها بالأهداف</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TextBox 25">
              <a:extLst>
                <a:ext uri="{FF2B5EF4-FFF2-40B4-BE49-F238E27FC236}">
                  <a16:creationId xmlns:a16="http://schemas.microsoft.com/office/drawing/2014/main" id="{40D7D5FA-B581-9031-85B4-D314D5908AA4}"/>
                </a:ext>
              </a:extLst>
            </p:cNvPr>
            <p:cNvSpPr txBox="1"/>
            <p:nvPr/>
          </p:nvSpPr>
          <p:spPr>
            <a:xfrm>
              <a:off x="4986166" y="3655539"/>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02</a:t>
              </a:r>
            </a:p>
          </p:txBody>
        </p:sp>
      </p:grpSp>
      <p:grpSp>
        <p:nvGrpSpPr>
          <p:cNvPr id="27" name="Group 26">
            <a:extLst>
              <a:ext uri="{FF2B5EF4-FFF2-40B4-BE49-F238E27FC236}">
                <a16:creationId xmlns:a16="http://schemas.microsoft.com/office/drawing/2014/main" id="{CF580D4F-ED16-E7F3-2302-5E9D85AD6C18}"/>
              </a:ext>
            </a:extLst>
          </p:cNvPr>
          <p:cNvGrpSpPr/>
          <p:nvPr/>
        </p:nvGrpSpPr>
        <p:grpSpPr>
          <a:xfrm>
            <a:off x="3221193" y="2739647"/>
            <a:ext cx="6874759" cy="3707874"/>
            <a:chOff x="2483398" y="2821147"/>
            <a:chExt cx="6874759" cy="3707874"/>
          </a:xfrm>
        </p:grpSpPr>
        <p:sp>
          <p:nvSpPr>
            <p:cNvPr id="28" name="Pie 57">
              <a:extLst>
                <a:ext uri="{FF2B5EF4-FFF2-40B4-BE49-F238E27FC236}">
                  <a16:creationId xmlns:a16="http://schemas.microsoft.com/office/drawing/2014/main" id="{BDCF0C33-18F4-B974-BDA4-6DE79930C26F}"/>
                </a:ext>
              </a:extLst>
            </p:cNvPr>
            <p:cNvSpPr/>
            <p:nvPr/>
          </p:nvSpPr>
          <p:spPr>
            <a:xfrm rot="7294677">
              <a:off x="2483398" y="2821147"/>
              <a:ext cx="3707874" cy="3707874"/>
            </a:xfrm>
            <a:prstGeom prst="pie">
              <a:avLst>
                <a:gd name="adj1" fmla="val 13751092"/>
                <a:gd name="adj2" fmla="val 16200000"/>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9" name="Straight Arrow Connector 28">
              <a:extLst>
                <a:ext uri="{FF2B5EF4-FFF2-40B4-BE49-F238E27FC236}">
                  <a16:creationId xmlns:a16="http://schemas.microsoft.com/office/drawing/2014/main" id="{09DA84DC-A4C9-680C-CDA0-94D5ECFDA948}"/>
                </a:ext>
              </a:extLst>
            </p:cNvPr>
            <p:cNvCxnSpPr/>
            <p:nvPr/>
          </p:nvCxnSpPr>
          <p:spPr>
            <a:xfrm>
              <a:off x="6439064" y="4193621"/>
              <a:ext cx="1080000" cy="0"/>
            </a:xfrm>
            <a:prstGeom prst="straightConnector1">
              <a:avLst/>
            </a:prstGeom>
            <a:noFill/>
            <a:ln w="38100" cap="flat" cmpd="sng" algn="ctr">
              <a:solidFill>
                <a:schemeClr val="bg1">
                  <a:lumMod val="75000"/>
                </a:schemeClr>
              </a:solidFill>
              <a:prstDash val="solid"/>
              <a:miter lim="800000"/>
              <a:tailEnd type="oval" w="med" len="med"/>
            </a:ln>
            <a:effectLst/>
          </p:spPr>
        </p:cxnSp>
        <p:sp>
          <p:nvSpPr>
            <p:cNvPr id="30" name="Text Placeholder 12">
              <a:extLst>
                <a:ext uri="{FF2B5EF4-FFF2-40B4-BE49-F238E27FC236}">
                  <a16:creationId xmlns:a16="http://schemas.microsoft.com/office/drawing/2014/main" id="{22BC073C-A0BB-5F4C-B041-90BEC3496926}"/>
                </a:ext>
              </a:extLst>
            </p:cNvPr>
            <p:cNvSpPr txBox="1">
              <a:spLocks/>
            </p:cNvSpPr>
            <p:nvPr/>
          </p:nvSpPr>
          <p:spPr>
            <a:xfrm>
              <a:off x="7777097" y="4029225"/>
              <a:ext cx="1581060"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قياس الأداء باستخدام المؤشرات</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FD4C742C-7875-9BEA-076B-C39710199C7F}"/>
                </a:ext>
              </a:extLst>
            </p:cNvPr>
            <p:cNvSpPr txBox="1"/>
            <p:nvPr/>
          </p:nvSpPr>
          <p:spPr>
            <a:xfrm>
              <a:off x="4934224" y="4585920"/>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03</a:t>
              </a:r>
            </a:p>
          </p:txBody>
        </p:sp>
      </p:grpSp>
      <p:grpSp>
        <p:nvGrpSpPr>
          <p:cNvPr id="32" name="Group 31">
            <a:extLst>
              <a:ext uri="{FF2B5EF4-FFF2-40B4-BE49-F238E27FC236}">
                <a16:creationId xmlns:a16="http://schemas.microsoft.com/office/drawing/2014/main" id="{02798451-851A-2336-9DCF-7B978588E1F0}"/>
              </a:ext>
            </a:extLst>
          </p:cNvPr>
          <p:cNvGrpSpPr/>
          <p:nvPr/>
        </p:nvGrpSpPr>
        <p:grpSpPr>
          <a:xfrm>
            <a:off x="3584935" y="3081387"/>
            <a:ext cx="5960060" cy="3012648"/>
            <a:chOff x="2847140" y="3162887"/>
            <a:chExt cx="5960060" cy="3012648"/>
          </a:xfrm>
        </p:grpSpPr>
        <p:sp>
          <p:nvSpPr>
            <p:cNvPr id="33" name="Pie 56">
              <a:extLst>
                <a:ext uri="{FF2B5EF4-FFF2-40B4-BE49-F238E27FC236}">
                  <a16:creationId xmlns:a16="http://schemas.microsoft.com/office/drawing/2014/main" id="{2A2630E1-F37A-C635-E231-B96E99791494}"/>
                </a:ext>
              </a:extLst>
            </p:cNvPr>
            <p:cNvSpPr/>
            <p:nvPr/>
          </p:nvSpPr>
          <p:spPr>
            <a:xfrm rot="9731289">
              <a:off x="2847140" y="3162887"/>
              <a:ext cx="3012648" cy="3012648"/>
            </a:xfrm>
            <a:prstGeom prst="pie">
              <a:avLst>
                <a:gd name="adj1" fmla="val 13751092"/>
                <a:gd name="adj2" fmla="val 16200000"/>
              </a:avLst>
            </a:prstGeom>
            <a:solidFill>
              <a:srgbClr val="FFCC6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34" name="Straight Arrow Connector 33">
              <a:extLst>
                <a:ext uri="{FF2B5EF4-FFF2-40B4-BE49-F238E27FC236}">
                  <a16:creationId xmlns:a16="http://schemas.microsoft.com/office/drawing/2014/main" id="{FBD61FFF-9F69-22E8-912C-DEE13002CA84}"/>
                </a:ext>
              </a:extLst>
            </p:cNvPr>
            <p:cNvCxnSpPr/>
            <p:nvPr/>
          </p:nvCxnSpPr>
          <p:spPr>
            <a:xfrm>
              <a:off x="6083480" y="5172238"/>
              <a:ext cx="1080000" cy="0"/>
            </a:xfrm>
            <a:prstGeom prst="straightConnector1">
              <a:avLst/>
            </a:prstGeom>
            <a:noFill/>
            <a:ln w="38100" cap="flat" cmpd="sng" algn="ctr">
              <a:solidFill>
                <a:srgbClr val="FFCC66"/>
              </a:solidFill>
              <a:prstDash val="solid"/>
              <a:miter lim="800000"/>
              <a:tailEnd type="oval" w="med" len="med"/>
            </a:ln>
            <a:effectLst/>
          </p:spPr>
        </p:cxnSp>
        <p:sp>
          <p:nvSpPr>
            <p:cNvPr id="35" name="Text Placeholder 12">
              <a:extLst>
                <a:ext uri="{FF2B5EF4-FFF2-40B4-BE49-F238E27FC236}">
                  <a16:creationId xmlns:a16="http://schemas.microsoft.com/office/drawing/2014/main" id="{C47A297D-6989-70B8-F11C-F3C8D3DD1E5B}"/>
                </a:ext>
              </a:extLst>
            </p:cNvPr>
            <p:cNvSpPr txBox="1">
              <a:spLocks/>
            </p:cNvSpPr>
            <p:nvPr/>
          </p:nvSpPr>
          <p:spPr>
            <a:xfrm>
              <a:off x="7306855" y="4925946"/>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تحليل الفجوات وتحديد التحسينات</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80F13925-A687-9C80-4B02-C18CC2A9F20F}"/>
                </a:ext>
              </a:extLst>
            </p:cNvPr>
            <p:cNvSpPr txBox="1"/>
            <p:nvPr/>
          </p:nvSpPr>
          <p:spPr>
            <a:xfrm>
              <a:off x="4760321" y="5172984"/>
              <a:ext cx="617916"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04</a:t>
              </a:r>
            </a:p>
          </p:txBody>
        </p:sp>
      </p:grpSp>
      <p:grpSp>
        <p:nvGrpSpPr>
          <p:cNvPr id="37" name="Group 36">
            <a:extLst>
              <a:ext uri="{FF2B5EF4-FFF2-40B4-BE49-F238E27FC236}">
                <a16:creationId xmlns:a16="http://schemas.microsoft.com/office/drawing/2014/main" id="{D13F917D-D674-F00B-735B-4B6162CCCFC3}"/>
              </a:ext>
            </a:extLst>
          </p:cNvPr>
          <p:cNvGrpSpPr/>
          <p:nvPr/>
        </p:nvGrpSpPr>
        <p:grpSpPr>
          <a:xfrm>
            <a:off x="2542095" y="1899062"/>
            <a:ext cx="6646289" cy="5237812"/>
            <a:chOff x="1804300" y="1980562"/>
            <a:chExt cx="6646289" cy="5237812"/>
          </a:xfrm>
        </p:grpSpPr>
        <p:sp>
          <p:nvSpPr>
            <p:cNvPr id="38" name="Pie 59">
              <a:extLst>
                <a:ext uri="{FF2B5EF4-FFF2-40B4-BE49-F238E27FC236}">
                  <a16:creationId xmlns:a16="http://schemas.microsoft.com/office/drawing/2014/main" id="{D00FE572-8BDC-A6BA-8438-3AC84F3A144B}"/>
                </a:ext>
              </a:extLst>
            </p:cNvPr>
            <p:cNvSpPr/>
            <p:nvPr/>
          </p:nvSpPr>
          <p:spPr>
            <a:xfrm rot="2490880">
              <a:off x="1804300" y="2120047"/>
              <a:ext cx="5098327" cy="5098327"/>
            </a:xfrm>
            <a:prstGeom prst="pie">
              <a:avLst>
                <a:gd name="adj1" fmla="val 13751092"/>
                <a:gd name="adj2" fmla="val 16200000"/>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39" name="Oval 38">
              <a:extLst>
                <a:ext uri="{FF2B5EF4-FFF2-40B4-BE49-F238E27FC236}">
                  <a16:creationId xmlns:a16="http://schemas.microsoft.com/office/drawing/2014/main" id="{AACCD23A-5861-410A-6F3B-3421343E4CEC}"/>
                </a:ext>
              </a:extLst>
            </p:cNvPr>
            <p:cNvSpPr/>
            <p:nvPr/>
          </p:nvSpPr>
          <p:spPr>
            <a:xfrm>
              <a:off x="3764838" y="4080585"/>
              <a:ext cx="1177250" cy="1177250"/>
            </a:xfrm>
            <a:prstGeom prst="ellipse">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cxnSp>
          <p:nvCxnSpPr>
            <p:cNvPr id="40" name="Straight Arrow Connector 39">
              <a:extLst>
                <a:ext uri="{FF2B5EF4-FFF2-40B4-BE49-F238E27FC236}">
                  <a16:creationId xmlns:a16="http://schemas.microsoft.com/office/drawing/2014/main" id="{BF058CA2-EFD4-C86B-A090-2C1003C36B56}"/>
                </a:ext>
              </a:extLst>
            </p:cNvPr>
            <p:cNvCxnSpPr/>
            <p:nvPr/>
          </p:nvCxnSpPr>
          <p:spPr>
            <a:xfrm>
              <a:off x="5393433" y="2232177"/>
              <a:ext cx="1080000" cy="0"/>
            </a:xfrm>
            <a:prstGeom prst="straightConnector1">
              <a:avLst/>
            </a:prstGeom>
            <a:noFill/>
            <a:ln w="38100" cap="flat" cmpd="sng" algn="ctr">
              <a:solidFill>
                <a:srgbClr val="3D8E92"/>
              </a:solidFill>
              <a:prstDash val="solid"/>
              <a:miter lim="800000"/>
              <a:tailEnd type="oval" w="med" len="med"/>
            </a:ln>
            <a:effectLst/>
          </p:spPr>
        </p:cxnSp>
        <p:sp>
          <p:nvSpPr>
            <p:cNvPr id="41" name="Text Placeholder 12">
              <a:extLst>
                <a:ext uri="{FF2B5EF4-FFF2-40B4-BE49-F238E27FC236}">
                  <a16:creationId xmlns:a16="http://schemas.microsoft.com/office/drawing/2014/main" id="{31A231C2-CFE7-3462-CABC-F10D6DDFD3FB}"/>
                </a:ext>
              </a:extLst>
            </p:cNvPr>
            <p:cNvSpPr txBox="1">
              <a:spLocks/>
            </p:cNvSpPr>
            <p:nvPr/>
          </p:nvSpPr>
          <p:spPr>
            <a:xfrm>
              <a:off x="6950244" y="1980562"/>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latinLnBrk="0">
                <a:lnSpc>
                  <a:spcPct val="115000"/>
                </a:lnSpc>
                <a:spcAft>
                  <a:spcPts val="800"/>
                </a:spcAft>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تحديد الرؤية والرسالة والأهداف الاستراتيجية</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2" name="TextBox 41">
              <a:extLst>
                <a:ext uri="{FF2B5EF4-FFF2-40B4-BE49-F238E27FC236}">
                  <a16:creationId xmlns:a16="http://schemas.microsoft.com/office/drawing/2014/main" id="{572B3464-D648-9AED-C9A9-5BDDAEA09EF9}"/>
                </a:ext>
              </a:extLst>
            </p:cNvPr>
            <p:cNvSpPr txBox="1"/>
            <p:nvPr/>
          </p:nvSpPr>
          <p:spPr>
            <a:xfrm>
              <a:off x="4618686" y="2667626"/>
              <a:ext cx="1080000" cy="646331"/>
            </a:xfrm>
            <a:prstGeom prst="rect">
              <a:avLst/>
            </a:prstGeom>
            <a:noFill/>
          </p:spPr>
          <p:txBody>
            <a:bodyPr wrap="square" rtlCol="0">
              <a:spAutoFit/>
            </a:bodyPr>
            <a:lstStyle/>
            <a:p>
              <a:pPr algn="ctr"/>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01</a:t>
              </a:r>
            </a:p>
          </p:txBody>
        </p:sp>
      </p:grpSp>
    </p:spTree>
    <p:extLst>
      <p:ext uri="{BB962C8B-B14F-4D97-AF65-F5344CB8AC3E}">
        <p14:creationId xmlns:p14="http://schemas.microsoft.com/office/powerpoint/2010/main" val="378087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976330" y="675008"/>
            <a:ext cx="7678956" cy="968852"/>
            <a:chOff x="1976330" y="519096"/>
            <a:chExt cx="767895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976330" y="519096"/>
              <a:ext cx="76789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مزايا استخدام بطاقة الأداء المتوازن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FE7EE93D-F98D-4529-6CF8-EF4F618A2544}"/>
              </a:ext>
            </a:extLst>
          </p:cNvPr>
          <p:cNvGrpSpPr/>
          <p:nvPr/>
        </p:nvGrpSpPr>
        <p:grpSpPr>
          <a:xfrm>
            <a:off x="2239973" y="2576805"/>
            <a:ext cx="1719943" cy="3445462"/>
            <a:chOff x="1790601" y="1353457"/>
            <a:chExt cx="1719943" cy="3445462"/>
          </a:xfrm>
        </p:grpSpPr>
        <p:sp>
          <p:nvSpPr>
            <p:cNvPr id="71" name="Arc 70">
              <a:extLst>
                <a:ext uri="{FF2B5EF4-FFF2-40B4-BE49-F238E27FC236}">
                  <a16:creationId xmlns:a16="http://schemas.microsoft.com/office/drawing/2014/main" id="{BC4C8EDD-8D84-51AE-A39B-B9809298E9C9}"/>
                </a:ext>
              </a:extLst>
            </p:cNvPr>
            <p:cNvSpPr/>
            <p:nvPr/>
          </p:nvSpPr>
          <p:spPr>
            <a:xfrm>
              <a:off x="1954645" y="2059080"/>
              <a:ext cx="1555899" cy="2739839"/>
            </a:xfrm>
            <a:prstGeom prst="arc">
              <a:avLst>
                <a:gd name="adj1" fmla="val 10812224"/>
                <a:gd name="adj2" fmla="val 0"/>
              </a:avLst>
            </a:prstGeom>
            <a:noFill/>
            <a:ln w="279400" cap="rnd" cmpd="sng" algn="ctr">
              <a:solidFill>
                <a:srgbClr val="3D8E9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294CEE03-0920-406A-0B66-015BD1328EAB}"/>
                </a:ext>
              </a:extLst>
            </p:cNvPr>
            <p:cNvSpPr txBox="1"/>
            <p:nvPr/>
          </p:nvSpPr>
          <p:spPr>
            <a:xfrm>
              <a:off x="2444695"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05</a:t>
              </a:r>
            </a:p>
          </p:txBody>
        </p:sp>
        <p:cxnSp>
          <p:nvCxnSpPr>
            <p:cNvPr id="73" name="Straight Connector 72">
              <a:extLst>
                <a:ext uri="{FF2B5EF4-FFF2-40B4-BE49-F238E27FC236}">
                  <a16:creationId xmlns:a16="http://schemas.microsoft.com/office/drawing/2014/main" id="{5BCC6BCA-5AAF-E30B-A265-F5D8071E3AC8}"/>
                </a:ext>
              </a:extLst>
            </p:cNvPr>
            <p:cNvCxnSpPr>
              <a:cxnSpLocks/>
              <a:stCxn id="74" idx="0"/>
            </p:cNvCxnSpPr>
            <p:nvPr/>
          </p:nvCxnSpPr>
          <p:spPr>
            <a:xfrm flipV="1">
              <a:off x="2732594"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74" name="Oval 73">
              <a:extLst>
                <a:ext uri="{FF2B5EF4-FFF2-40B4-BE49-F238E27FC236}">
                  <a16:creationId xmlns:a16="http://schemas.microsoft.com/office/drawing/2014/main" id="{DCCE0487-383E-D786-3CE6-CDD2C4139D6D}"/>
                </a:ext>
              </a:extLst>
            </p:cNvPr>
            <p:cNvSpPr/>
            <p:nvPr/>
          </p:nvSpPr>
          <p:spPr>
            <a:xfrm>
              <a:off x="2382550"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5" name="TextBox 74">
              <a:extLst>
                <a:ext uri="{FF2B5EF4-FFF2-40B4-BE49-F238E27FC236}">
                  <a16:creationId xmlns:a16="http://schemas.microsoft.com/office/drawing/2014/main" id="{E3D30068-79F5-13CF-9197-39F0678A689A}"/>
                </a:ext>
              </a:extLst>
            </p:cNvPr>
            <p:cNvSpPr txBox="1"/>
            <p:nvPr/>
          </p:nvSpPr>
          <p:spPr>
            <a:xfrm>
              <a:off x="1790601"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تحفيز الابتكار والنمو</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6" name="Group 75">
            <a:extLst>
              <a:ext uri="{FF2B5EF4-FFF2-40B4-BE49-F238E27FC236}">
                <a16:creationId xmlns:a16="http://schemas.microsoft.com/office/drawing/2014/main" id="{E9FCE52B-C7FB-1FA6-1FA5-862AC6F27AD3}"/>
              </a:ext>
            </a:extLst>
          </p:cNvPr>
          <p:cNvGrpSpPr/>
          <p:nvPr/>
        </p:nvGrpSpPr>
        <p:grpSpPr>
          <a:xfrm>
            <a:off x="3877894" y="2576805"/>
            <a:ext cx="1719941" cy="3445462"/>
            <a:chOff x="3428522" y="1353457"/>
            <a:chExt cx="1719941" cy="3445462"/>
          </a:xfrm>
        </p:grpSpPr>
        <p:sp>
          <p:nvSpPr>
            <p:cNvPr id="77" name="Arc 76">
              <a:extLst>
                <a:ext uri="{FF2B5EF4-FFF2-40B4-BE49-F238E27FC236}">
                  <a16:creationId xmlns:a16="http://schemas.microsoft.com/office/drawing/2014/main" id="{FC6E42B6-7251-08DB-D48C-B5BEE0DEA566}"/>
                </a:ext>
              </a:extLst>
            </p:cNvPr>
            <p:cNvSpPr/>
            <p:nvPr/>
          </p:nvSpPr>
          <p:spPr>
            <a:xfrm>
              <a:off x="3510544" y="2059080"/>
              <a:ext cx="1555899" cy="2739839"/>
            </a:xfrm>
            <a:prstGeom prst="arc">
              <a:avLst>
                <a:gd name="adj1" fmla="val 10812224"/>
                <a:gd name="adj2" fmla="val 0"/>
              </a:avLst>
            </a:prstGeom>
            <a:noFill/>
            <a:ln w="282575" cap="rnd" cmpd="sng" algn="ctr">
              <a:solidFill>
                <a:srgbClr val="A5A5A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8" name="TextBox 77">
              <a:extLst>
                <a:ext uri="{FF2B5EF4-FFF2-40B4-BE49-F238E27FC236}">
                  <a16:creationId xmlns:a16="http://schemas.microsoft.com/office/drawing/2014/main" id="{ECE87E4E-6C4E-3A7A-3B76-29DBB2B9D362}"/>
                </a:ext>
              </a:extLst>
            </p:cNvPr>
            <p:cNvSpPr txBox="1"/>
            <p:nvPr/>
          </p:nvSpPr>
          <p:spPr>
            <a:xfrm>
              <a:off x="4000639"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04</a:t>
              </a:r>
            </a:p>
          </p:txBody>
        </p:sp>
        <p:cxnSp>
          <p:nvCxnSpPr>
            <p:cNvPr id="79" name="Straight Connector 78">
              <a:extLst>
                <a:ext uri="{FF2B5EF4-FFF2-40B4-BE49-F238E27FC236}">
                  <a16:creationId xmlns:a16="http://schemas.microsoft.com/office/drawing/2014/main" id="{CC8F8656-B417-6FCB-0636-4FF73574CE9F}"/>
                </a:ext>
              </a:extLst>
            </p:cNvPr>
            <p:cNvCxnSpPr>
              <a:cxnSpLocks/>
              <a:stCxn id="80" idx="0"/>
            </p:cNvCxnSpPr>
            <p:nvPr/>
          </p:nvCxnSpPr>
          <p:spPr>
            <a:xfrm flipV="1">
              <a:off x="4288493"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80" name="Oval 79">
              <a:extLst>
                <a:ext uri="{FF2B5EF4-FFF2-40B4-BE49-F238E27FC236}">
                  <a16:creationId xmlns:a16="http://schemas.microsoft.com/office/drawing/2014/main" id="{1C08F7B6-D50A-0A42-3730-F642BF3F6D41}"/>
                </a:ext>
              </a:extLst>
            </p:cNvPr>
            <p:cNvSpPr/>
            <p:nvPr/>
          </p:nvSpPr>
          <p:spPr>
            <a:xfrm>
              <a:off x="3938449"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1" name="TextBox 80">
              <a:extLst>
                <a:ext uri="{FF2B5EF4-FFF2-40B4-BE49-F238E27FC236}">
                  <a16:creationId xmlns:a16="http://schemas.microsoft.com/office/drawing/2014/main" id="{2DEAD3ED-2A25-C692-0581-0FA9AC7DC71F}"/>
                </a:ext>
              </a:extLst>
            </p:cNvPr>
            <p:cNvSpPr txBox="1"/>
            <p:nvPr/>
          </p:nvSpPr>
          <p:spPr>
            <a:xfrm>
              <a:off x="3428522"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قياس الأداء بدقة</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2" name="Group 81">
            <a:extLst>
              <a:ext uri="{FF2B5EF4-FFF2-40B4-BE49-F238E27FC236}">
                <a16:creationId xmlns:a16="http://schemas.microsoft.com/office/drawing/2014/main" id="{9012BBAB-9BDB-481E-6F49-6880B7D70D14}"/>
              </a:ext>
            </a:extLst>
          </p:cNvPr>
          <p:cNvGrpSpPr/>
          <p:nvPr/>
        </p:nvGrpSpPr>
        <p:grpSpPr>
          <a:xfrm>
            <a:off x="5433793" y="2576805"/>
            <a:ext cx="1719941" cy="3445462"/>
            <a:chOff x="4984421" y="1353457"/>
            <a:chExt cx="1719941" cy="3445462"/>
          </a:xfrm>
        </p:grpSpPr>
        <p:sp>
          <p:nvSpPr>
            <p:cNvPr id="83" name="Arc 82">
              <a:extLst>
                <a:ext uri="{FF2B5EF4-FFF2-40B4-BE49-F238E27FC236}">
                  <a16:creationId xmlns:a16="http://schemas.microsoft.com/office/drawing/2014/main" id="{F7AEDF68-F0EC-9D93-F3FC-3102DC8E9953}"/>
                </a:ext>
              </a:extLst>
            </p:cNvPr>
            <p:cNvSpPr/>
            <p:nvPr/>
          </p:nvSpPr>
          <p:spPr>
            <a:xfrm>
              <a:off x="5066443" y="2059080"/>
              <a:ext cx="1555899" cy="2739839"/>
            </a:xfrm>
            <a:prstGeom prst="arc">
              <a:avLst>
                <a:gd name="adj1" fmla="val 10812224"/>
                <a:gd name="adj2" fmla="val 0"/>
              </a:avLst>
            </a:prstGeom>
            <a:noFill/>
            <a:ln w="288925" cap="rnd" cmpd="sng" algn="ctr">
              <a:solidFill>
                <a:srgbClr val="FFCC6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84" name="TextBox 83">
              <a:extLst>
                <a:ext uri="{FF2B5EF4-FFF2-40B4-BE49-F238E27FC236}">
                  <a16:creationId xmlns:a16="http://schemas.microsoft.com/office/drawing/2014/main" id="{49819739-24BB-896C-C777-C7CDC65F6041}"/>
                </a:ext>
              </a:extLst>
            </p:cNvPr>
            <p:cNvSpPr txBox="1"/>
            <p:nvPr/>
          </p:nvSpPr>
          <p:spPr>
            <a:xfrm>
              <a:off x="5556584"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03</a:t>
              </a:r>
            </a:p>
          </p:txBody>
        </p:sp>
        <p:cxnSp>
          <p:nvCxnSpPr>
            <p:cNvPr id="85" name="Straight Connector 84">
              <a:extLst>
                <a:ext uri="{FF2B5EF4-FFF2-40B4-BE49-F238E27FC236}">
                  <a16:creationId xmlns:a16="http://schemas.microsoft.com/office/drawing/2014/main" id="{FBAF1C8F-88F6-B757-D239-1FAF81FEA935}"/>
                </a:ext>
              </a:extLst>
            </p:cNvPr>
            <p:cNvCxnSpPr>
              <a:cxnSpLocks/>
              <a:stCxn id="86" idx="0"/>
            </p:cNvCxnSpPr>
            <p:nvPr/>
          </p:nvCxnSpPr>
          <p:spPr>
            <a:xfrm flipV="1">
              <a:off x="5844392"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86" name="Oval 85">
              <a:extLst>
                <a:ext uri="{FF2B5EF4-FFF2-40B4-BE49-F238E27FC236}">
                  <a16:creationId xmlns:a16="http://schemas.microsoft.com/office/drawing/2014/main" id="{2B7A55BB-A80E-C398-A2EB-1BCCA5665834}"/>
                </a:ext>
              </a:extLst>
            </p:cNvPr>
            <p:cNvSpPr/>
            <p:nvPr/>
          </p:nvSpPr>
          <p:spPr>
            <a:xfrm>
              <a:off x="5494348"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7" name="TextBox 86">
              <a:extLst>
                <a:ext uri="{FF2B5EF4-FFF2-40B4-BE49-F238E27FC236}">
                  <a16:creationId xmlns:a16="http://schemas.microsoft.com/office/drawing/2014/main" id="{C5A6C0B6-5DB0-23ED-FC6E-57C795CAABAF}"/>
                </a:ext>
              </a:extLst>
            </p:cNvPr>
            <p:cNvSpPr txBox="1"/>
            <p:nvPr/>
          </p:nvSpPr>
          <p:spPr>
            <a:xfrm>
              <a:off x="4984421"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التكامل بين الإدارات</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8" name="Group 87">
            <a:extLst>
              <a:ext uri="{FF2B5EF4-FFF2-40B4-BE49-F238E27FC236}">
                <a16:creationId xmlns:a16="http://schemas.microsoft.com/office/drawing/2014/main" id="{42147B07-6CE2-1F26-1A3C-0BFDF68A5B49}"/>
              </a:ext>
            </a:extLst>
          </p:cNvPr>
          <p:cNvGrpSpPr/>
          <p:nvPr/>
        </p:nvGrpSpPr>
        <p:grpSpPr>
          <a:xfrm>
            <a:off x="6989692" y="2576805"/>
            <a:ext cx="1719941" cy="3445462"/>
            <a:chOff x="6540320" y="1353457"/>
            <a:chExt cx="1719941" cy="3445462"/>
          </a:xfrm>
        </p:grpSpPr>
        <p:sp>
          <p:nvSpPr>
            <p:cNvPr id="89" name="Arc 88">
              <a:extLst>
                <a:ext uri="{FF2B5EF4-FFF2-40B4-BE49-F238E27FC236}">
                  <a16:creationId xmlns:a16="http://schemas.microsoft.com/office/drawing/2014/main" id="{4FAE66D5-5237-1D9F-6A08-35D39098E2D7}"/>
                </a:ext>
              </a:extLst>
            </p:cNvPr>
            <p:cNvSpPr/>
            <p:nvPr/>
          </p:nvSpPr>
          <p:spPr>
            <a:xfrm>
              <a:off x="6622342" y="2059080"/>
              <a:ext cx="1555899" cy="2739839"/>
            </a:xfrm>
            <a:prstGeom prst="arc">
              <a:avLst>
                <a:gd name="adj1" fmla="val 10812224"/>
                <a:gd name="adj2" fmla="val 0"/>
              </a:avLst>
            </a:prstGeom>
            <a:noFill/>
            <a:ln w="292100" cap="rnd" cmpd="sng" algn="ctr">
              <a:solidFill>
                <a:srgbClr val="33767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90" name="TextBox 89">
              <a:extLst>
                <a:ext uri="{FF2B5EF4-FFF2-40B4-BE49-F238E27FC236}">
                  <a16:creationId xmlns:a16="http://schemas.microsoft.com/office/drawing/2014/main" id="{F7D08FF0-5EFA-F23C-1C29-EEFE0660F5DC}"/>
                </a:ext>
              </a:extLst>
            </p:cNvPr>
            <p:cNvSpPr txBox="1"/>
            <p:nvPr/>
          </p:nvSpPr>
          <p:spPr>
            <a:xfrm>
              <a:off x="7112529"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02</a:t>
              </a:r>
            </a:p>
          </p:txBody>
        </p:sp>
        <p:cxnSp>
          <p:nvCxnSpPr>
            <p:cNvPr id="91" name="Straight Connector 90">
              <a:extLst>
                <a:ext uri="{FF2B5EF4-FFF2-40B4-BE49-F238E27FC236}">
                  <a16:creationId xmlns:a16="http://schemas.microsoft.com/office/drawing/2014/main" id="{D5E507D7-1498-260A-5184-CA52DF929653}"/>
                </a:ext>
              </a:extLst>
            </p:cNvPr>
            <p:cNvCxnSpPr>
              <a:cxnSpLocks/>
              <a:stCxn id="92" idx="0"/>
            </p:cNvCxnSpPr>
            <p:nvPr/>
          </p:nvCxnSpPr>
          <p:spPr>
            <a:xfrm flipV="1">
              <a:off x="7400291"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92" name="Oval 91">
              <a:extLst>
                <a:ext uri="{FF2B5EF4-FFF2-40B4-BE49-F238E27FC236}">
                  <a16:creationId xmlns:a16="http://schemas.microsoft.com/office/drawing/2014/main" id="{ADDF49EC-4204-8744-63A1-C06718465260}"/>
                </a:ext>
              </a:extLst>
            </p:cNvPr>
            <p:cNvSpPr/>
            <p:nvPr/>
          </p:nvSpPr>
          <p:spPr>
            <a:xfrm>
              <a:off x="7050247"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3" name="TextBox 92">
              <a:extLst>
                <a:ext uri="{FF2B5EF4-FFF2-40B4-BE49-F238E27FC236}">
                  <a16:creationId xmlns:a16="http://schemas.microsoft.com/office/drawing/2014/main" id="{A99145D0-0A49-E14D-EC6C-ED35EBC5D2D0}"/>
                </a:ext>
              </a:extLst>
            </p:cNvPr>
            <p:cNvSpPr txBox="1"/>
            <p:nvPr/>
          </p:nvSpPr>
          <p:spPr>
            <a:xfrm>
              <a:off x="6540320"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تعزيز التوجّه الاستراتيجي</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4" name="Group 93">
            <a:extLst>
              <a:ext uri="{FF2B5EF4-FFF2-40B4-BE49-F238E27FC236}">
                <a16:creationId xmlns:a16="http://schemas.microsoft.com/office/drawing/2014/main" id="{579B6AEA-0E5B-F8E2-4D66-B083DAEE20F2}"/>
              </a:ext>
            </a:extLst>
          </p:cNvPr>
          <p:cNvGrpSpPr/>
          <p:nvPr/>
        </p:nvGrpSpPr>
        <p:grpSpPr>
          <a:xfrm>
            <a:off x="8575526" y="2576805"/>
            <a:ext cx="1719941" cy="3445462"/>
            <a:chOff x="8126154" y="1353457"/>
            <a:chExt cx="1719941" cy="3445462"/>
          </a:xfrm>
        </p:grpSpPr>
        <p:sp>
          <p:nvSpPr>
            <p:cNvPr id="95" name="Arc 94">
              <a:extLst>
                <a:ext uri="{FF2B5EF4-FFF2-40B4-BE49-F238E27FC236}">
                  <a16:creationId xmlns:a16="http://schemas.microsoft.com/office/drawing/2014/main" id="{1B03E2CD-73D8-67F3-C7DF-90AD20889617}"/>
                </a:ext>
              </a:extLst>
            </p:cNvPr>
            <p:cNvSpPr/>
            <p:nvPr/>
          </p:nvSpPr>
          <p:spPr>
            <a:xfrm>
              <a:off x="8178241" y="2059080"/>
              <a:ext cx="1555899" cy="2739839"/>
            </a:xfrm>
            <a:prstGeom prst="arc">
              <a:avLst>
                <a:gd name="adj1" fmla="val 10812224"/>
                <a:gd name="adj2" fmla="val 0"/>
              </a:avLst>
            </a:prstGeom>
            <a:noFill/>
            <a:ln w="311150" cap="rnd" cmpd="sng" algn="ctr">
              <a:solidFill>
                <a:srgbClr val="9ACCC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96" name="TextBox 95">
              <a:extLst>
                <a:ext uri="{FF2B5EF4-FFF2-40B4-BE49-F238E27FC236}">
                  <a16:creationId xmlns:a16="http://schemas.microsoft.com/office/drawing/2014/main" id="{1F6EF5C2-F04E-2D09-0649-A9F0325BF934}"/>
                </a:ext>
              </a:extLst>
            </p:cNvPr>
            <p:cNvSpPr txBox="1"/>
            <p:nvPr/>
          </p:nvSpPr>
          <p:spPr>
            <a:xfrm>
              <a:off x="8668474" y="1353457"/>
              <a:ext cx="575799" cy="553998"/>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rPr>
                <a:t>01</a:t>
              </a:r>
            </a:p>
          </p:txBody>
        </p:sp>
        <p:cxnSp>
          <p:nvCxnSpPr>
            <p:cNvPr id="97" name="Straight Connector 96">
              <a:extLst>
                <a:ext uri="{FF2B5EF4-FFF2-40B4-BE49-F238E27FC236}">
                  <a16:creationId xmlns:a16="http://schemas.microsoft.com/office/drawing/2014/main" id="{C6A35731-8703-2EFA-B09B-8E8ADB63DFD9}"/>
                </a:ext>
              </a:extLst>
            </p:cNvPr>
            <p:cNvCxnSpPr>
              <a:cxnSpLocks/>
              <a:stCxn id="98" idx="0"/>
            </p:cNvCxnSpPr>
            <p:nvPr/>
          </p:nvCxnSpPr>
          <p:spPr>
            <a:xfrm flipV="1">
              <a:off x="8956190"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98" name="Oval 97">
              <a:extLst>
                <a:ext uri="{FF2B5EF4-FFF2-40B4-BE49-F238E27FC236}">
                  <a16:creationId xmlns:a16="http://schemas.microsoft.com/office/drawing/2014/main" id="{BFCAEF3E-B2B8-2E7A-2936-3BB09C5FE0B4}"/>
                </a:ext>
              </a:extLst>
            </p:cNvPr>
            <p:cNvSpPr/>
            <p:nvPr/>
          </p:nvSpPr>
          <p:spPr>
            <a:xfrm>
              <a:off x="8606146"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9" name="TextBox 98">
              <a:extLst>
                <a:ext uri="{FF2B5EF4-FFF2-40B4-BE49-F238E27FC236}">
                  <a16:creationId xmlns:a16="http://schemas.microsoft.com/office/drawing/2014/main" id="{C4426734-29CB-093F-D53C-AB14655812E8}"/>
                </a:ext>
              </a:extLst>
            </p:cNvPr>
            <p:cNvSpPr txBox="1"/>
            <p:nvPr/>
          </p:nvSpPr>
          <p:spPr>
            <a:xfrm>
              <a:off x="8126154" y="3666463"/>
              <a:ext cx="1719941" cy="400494"/>
            </a:xfrm>
            <a:prstGeom prst="rect">
              <a:avLst/>
            </a:prstGeom>
            <a:noFill/>
          </p:spPr>
          <p:txBody>
            <a:bodyPr wrap="square">
              <a:spAutoFit/>
            </a:bodyPr>
            <a:lstStyle/>
            <a:p>
              <a:pPr marL="0" marR="0" lvl="0" indent="0" algn="ctr" defTabSz="914400" eaLnBrk="1" fontAlgn="auto" latinLnBrk="0" hangingPunct="1">
                <a:lnSpc>
                  <a:spcPct val="115000"/>
                </a:lnSpc>
                <a:spcBef>
                  <a:spcPts val="0"/>
                </a:spcBef>
                <a:spcAft>
                  <a:spcPts val="800"/>
                </a:spcAft>
                <a:buClrTx/>
                <a:buSzTx/>
                <a:buFontTx/>
                <a:buNone/>
                <a:tabLst/>
                <a:defRPr/>
              </a:pPr>
              <a:r>
                <a:rPr kumimoji="0" lang="ar-EG"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رؤية شاملة للأداء</a:t>
              </a:r>
              <a:endParaRPr kumimoji="0" lang="en-US" sz="1800" b="1" i="0" u="none" strike="noStrike" kern="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0806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anim calcmode="lin" valueType="num">
                                      <p:cBhvr>
                                        <p:cTn id="8" dur="1000" fill="hold"/>
                                        <p:tgtEl>
                                          <p:spTgt spid="94"/>
                                        </p:tgtEl>
                                        <p:attrNameLst>
                                          <p:attrName>ppt_x</p:attrName>
                                        </p:attrNameLst>
                                      </p:cBhvr>
                                      <p:tavLst>
                                        <p:tav tm="0">
                                          <p:val>
                                            <p:strVal val="#ppt_x"/>
                                          </p:val>
                                        </p:tav>
                                        <p:tav tm="100000">
                                          <p:val>
                                            <p:strVal val="#ppt_x"/>
                                          </p:val>
                                        </p:tav>
                                      </p:tavLst>
                                    </p:anim>
                                    <p:anim calcmode="lin" valueType="num">
                                      <p:cBhvr>
                                        <p:cTn id="9"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fade">
                                      <p:cBhvr>
                                        <p:cTn id="14" dur="1000"/>
                                        <p:tgtEl>
                                          <p:spTgt spid="88"/>
                                        </p:tgtEl>
                                      </p:cBhvr>
                                    </p:animEffect>
                                    <p:anim calcmode="lin" valueType="num">
                                      <p:cBhvr>
                                        <p:cTn id="15" dur="1000" fill="hold"/>
                                        <p:tgtEl>
                                          <p:spTgt spid="88"/>
                                        </p:tgtEl>
                                        <p:attrNameLst>
                                          <p:attrName>ppt_x</p:attrName>
                                        </p:attrNameLst>
                                      </p:cBhvr>
                                      <p:tavLst>
                                        <p:tav tm="0">
                                          <p:val>
                                            <p:strVal val="#ppt_x"/>
                                          </p:val>
                                        </p:tav>
                                        <p:tav tm="100000">
                                          <p:val>
                                            <p:strVal val="#ppt_x"/>
                                          </p:val>
                                        </p:tav>
                                      </p:tavLst>
                                    </p:anim>
                                    <p:anim calcmode="lin" valueType="num">
                                      <p:cBhvr>
                                        <p:cTn id="1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fade">
                                      <p:cBhvr>
                                        <p:cTn id="21" dur="1000"/>
                                        <p:tgtEl>
                                          <p:spTgt spid="82"/>
                                        </p:tgtEl>
                                      </p:cBhvr>
                                    </p:animEffect>
                                    <p:anim calcmode="lin" valueType="num">
                                      <p:cBhvr>
                                        <p:cTn id="22" dur="1000" fill="hold"/>
                                        <p:tgtEl>
                                          <p:spTgt spid="82"/>
                                        </p:tgtEl>
                                        <p:attrNameLst>
                                          <p:attrName>ppt_x</p:attrName>
                                        </p:attrNameLst>
                                      </p:cBhvr>
                                      <p:tavLst>
                                        <p:tav tm="0">
                                          <p:val>
                                            <p:strVal val="#ppt_x"/>
                                          </p:val>
                                        </p:tav>
                                        <p:tav tm="100000">
                                          <p:val>
                                            <p:strVal val="#ppt_x"/>
                                          </p:val>
                                        </p:tav>
                                      </p:tavLst>
                                    </p:anim>
                                    <p:anim calcmode="lin" valueType="num">
                                      <p:cBhvr>
                                        <p:cTn id="23"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1000"/>
                                        <p:tgtEl>
                                          <p:spTgt spid="76"/>
                                        </p:tgtEl>
                                      </p:cBhvr>
                                    </p:animEffect>
                                    <p:anim calcmode="lin" valueType="num">
                                      <p:cBhvr>
                                        <p:cTn id="29" dur="1000" fill="hold"/>
                                        <p:tgtEl>
                                          <p:spTgt spid="76"/>
                                        </p:tgtEl>
                                        <p:attrNameLst>
                                          <p:attrName>ppt_x</p:attrName>
                                        </p:attrNameLst>
                                      </p:cBhvr>
                                      <p:tavLst>
                                        <p:tav tm="0">
                                          <p:val>
                                            <p:strVal val="#ppt_x"/>
                                          </p:val>
                                        </p:tav>
                                        <p:tav tm="100000">
                                          <p:val>
                                            <p:strVal val="#ppt_x"/>
                                          </p:val>
                                        </p:tav>
                                      </p:tavLst>
                                    </p:anim>
                                    <p:anim calcmode="lin" valueType="num">
                                      <p:cBhvr>
                                        <p:cTn id="30"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1000"/>
                                        <p:tgtEl>
                                          <p:spTgt spid="70"/>
                                        </p:tgtEl>
                                      </p:cBhvr>
                                    </p:animEffect>
                                    <p:anim calcmode="lin" valueType="num">
                                      <p:cBhvr>
                                        <p:cTn id="36" dur="1000" fill="hold"/>
                                        <p:tgtEl>
                                          <p:spTgt spid="70"/>
                                        </p:tgtEl>
                                        <p:attrNameLst>
                                          <p:attrName>ppt_x</p:attrName>
                                        </p:attrNameLst>
                                      </p:cBhvr>
                                      <p:tavLst>
                                        <p:tav tm="0">
                                          <p:val>
                                            <p:strVal val="#ppt_x"/>
                                          </p:val>
                                        </p:tav>
                                        <p:tav tm="100000">
                                          <p:val>
                                            <p:strVal val="#ppt_x"/>
                                          </p:val>
                                        </p:tav>
                                      </p:tavLst>
                                    </p:anim>
                                    <p:anim calcmode="lin" valueType="num">
                                      <p:cBhvr>
                                        <p:cTn id="37"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976330" y="675008"/>
            <a:ext cx="7678956" cy="968852"/>
            <a:chOff x="1976330" y="519096"/>
            <a:chExt cx="7678956"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976330" y="519096"/>
              <a:ext cx="76789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تحديات تطبيق بطاقة الأداء المتوازن</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4F1376D6-8A07-E5F3-92A0-955645FDBDDC}"/>
              </a:ext>
            </a:extLst>
          </p:cNvPr>
          <p:cNvGrpSpPr/>
          <p:nvPr/>
        </p:nvGrpSpPr>
        <p:grpSpPr>
          <a:xfrm>
            <a:off x="8448163" y="2504300"/>
            <a:ext cx="2156633" cy="2662800"/>
            <a:chOff x="8445193" y="1970900"/>
            <a:chExt cx="2156633" cy="2662800"/>
          </a:xfrm>
        </p:grpSpPr>
        <p:sp>
          <p:nvSpPr>
            <p:cNvPr id="15" name="Google Shape;822;p22">
              <a:extLst>
                <a:ext uri="{FF2B5EF4-FFF2-40B4-BE49-F238E27FC236}">
                  <a16:creationId xmlns:a16="http://schemas.microsoft.com/office/drawing/2014/main" id="{B85149A3-1A1F-3797-D05D-0204C83C369F}"/>
                </a:ext>
              </a:extLst>
            </p:cNvPr>
            <p:cNvSpPr/>
            <p:nvPr/>
          </p:nvSpPr>
          <p:spPr>
            <a:xfrm>
              <a:off x="8445193" y="3429000"/>
              <a:ext cx="2156633" cy="354067"/>
            </a:xfrm>
            <a:custGeom>
              <a:avLst/>
              <a:gdLst/>
              <a:ahLst/>
              <a:cxnLst/>
              <a:rect l="l" t="t" r="r" b="b"/>
              <a:pathLst>
                <a:path w="64699" h="10622" extrusionOk="0">
                  <a:moveTo>
                    <a:pt x="0" y="1"/>
                  </a:moveTo>
                  <a:lnTo>
                    <a:pt x="0" y="10621"/>
                  </a:lnTo>
                  <a:lnTo>
                    <a:pt x="60722" y="10621"/>
                  </a:lnTo>
                  <a:cubicBezTo>
                    <a:pt x="62901" y="10621"/>
                    <a:pt x="64699" y="8228"/>
                    <a:pt x="64699" y="5311"/>
                  </a:cubicBezTo>
                  <a:cubicBezTo>
                    <a:pt x="64699" y="2382"/>
                    <a:pt x="62901" y="1"/>
                    <a:pt x="60722" y="1"/>
                  </a:cubicBezTo>
                  <a:close/>
                </a:path>
              </a:pathLst>
            </a:custGeom>
            <a:solidFill>
              <a:srgbClr val="6CB4B8"/>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1</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16" name="Google Shape;823;p22">
              <a:extLst>
                <a:ext uri="{FF2B5EF4-FFF2-40B4-BE49-F238E27FC236}">
                  <a16:creationId xmlns:a16="http://schemas.microsoft.com/office/drawing/2014/main" id="{A13F28BB-5479-9FF7-681A-06EC1175D440}"/>
                </a:ext>
              </a:extLst>
            </p:cNvPr>
            <p:cNvSpPr/>
            <p:nvPr/>
          </p:nvSpPr>
          <p:spPr>
            <a:xfrm>
              <a:off x="8821826" y="1970900"/>
              <a:ext cx="1272000" cy="1272000"/>
            </a:xfrm>
            <a:custGeom>
              <a:avLst/>
              <a:gdLst/>
              <a:ahLst/>
              <a:cxnLst/>
              <a:rect l="l" t="t" r="r" b="b"/>
              <a:pathLst>
                <a:path w="38160" h="38160" extrusionOk="0">
                  <a:moveTo>
                    <a:pt x="19074" y="0"/>
                  </a:moveTo>
                  <a:cubicBezTo>
                    <a:pt x="13038" y="0"/>
                    <a:pt x="7489" y="2763"/>
                    <a:pt x="3846" y="7597"/>
                  </a:cubicBezTo>
                  <a:cubicBezTo>
                    <a:pt x="3715" y="7763"/>
                    <a:pt x="3751" y="8001"/>
                    <a:pt x="3918" y="8120"/>
                  </a:cubicBezTo>
                  <a:cubicBezTo>
                    <a:pt x="3986" y="8174"/>
                    <a:pt x="4067" y="8200"/>
                    <a:pt x="4147" y="8200"/>
                  </a:cubicBezTo>
                  <a:cubicBezTo>
                    <a:pt x="4262" y="8200"/>
                    <a:pt x="4376" y="8147"/>
                    <a:pt x="4453" y="8049"/>
                  </a:cubicBezTo>
                  <a:cubicBezTo>
                    <a:pt x="7954" y="3417"/>
                    <a:pt x="13276" y="762"/>
                    <a:pt x="19074" y="762"/>
                  </a:cubicBezTo>
                  <a:cubicBezTo>
                    <a:pt x="29183" y="762"/>
                    <a:pt x="37398" y="8978"/>
                    <a:pt x="37398" y="19074"/>
                  </a:cubicBezTo>
                  <a:cubicBezTo>
                    <a:pt x="37398" y="29183"/>
                    <a:pt x="29183" y="37398"/>
                    <a:pt x="19074" y="37398"/>
                  </a:cubicBezTo>
                  <a:cubicBezTo>
                    <a:pt x="8978" y="37398"/>
                    <a:pt x="762" y="29183"/>
                    <a:pt x="762" y="19074"/>
                  </a:cubicBezTo>
                  <a:cubicBezTo>
                    <a:pt x="762" y="18872"/>
                    <a:pt x="584" y="18693"/>
                    <a:pt x="381" y="18693"/>
                  </a:cubicBezTo>
                  <a:cubicBezTo>
                    <a:pt x="167" y="18693"/>
                    <a:pt x="0" y="18872"/>
                    <a:pt x="0" y="19074"/>
                  </a:cubicBezTo>
                  <a:cubicBezTo>
                    <a:pt x="0" y="29599"/>
                    <a:pt x="8549" y="38160"/>
                    <a:pt x="19074" y="38160"/>
                  </a:cubicBezTo>
                  <a:cubicBezTo>
                    <a:pt x="29599" y="38160"/>
                    <a:pt x="38160" y="29599"/>
                    <a:pt x="38160" y="19074"/>
                  </a:cubicBezTo>
                  <a:cubicBezTo>
                    <a:pt x="38160" y="8561"/>
                    <a:pt x="29599" y="0"/>
                    <a:pt x="19074" y="0"/>
                  </a:cubicBezTo>
                  <a:close/>
                </a:path>
              </a:pathLst>
            </a:custGeom>
            <a:solidFill>
              <a:srgbClr val="6CB4B8"/>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17" name="Google Shape;824;p22">
              <a:extLst>
                <a:ext uri="{FF2B5EF4-FFF2-40B4-BE49-F238E27FC236}">
                  <a16:creationId xmlns:a16="http://schemas.microsoft.com/office/drawing/2014/main" id="{546F8CD4-F245-48F4-A61C-C192CD897C2C}"/>
                </a:ext>
              </a:extLst>
            </p:cNvPr>
            <p:cNvSpPr/>
            <p:nvPr/>
          </p:nvSpPr>
          <p:spPr>
            <a:xfrm>
              <a:off x="9444926" y="3217467"/>
              <a:ext cx="25433" cy="315567"/>
            </a:xfrm>
            <a:custGeom>
              <a:avLst/>
              <a:gdLst/>
              <a:ahLst/>
              <a:cxnLst/>
              <a:rect l="l" t="t" r="r" b="b"/>
              <a:pathLst>
                <a:path w="763" h="9467" extrusionOk="0">
                  <a:moveTo>
                    <a:pt x="381" y="1"/>
                  </a:moveTo>
                  <a:cubicBezTo>
                    <a:pt x="167" y="1"/>
                    <a:pt x="0" y="168"/>
                    <a:pt x="0" y="382"/>
                  </a:cubicBezTo>
                  <a:lnTo>
                    <a:pt x="0" y="9085"/>
                  </a:lnTo>
                  <a:cubicBezTo>
                    <a:pt x="0" y="9300"/>
                    <a:pt x="167" y="9466"/>
                    <a:pt x="381" y="9466"/>
                  </a:cubicBezTo>
                  <a:cubicBezTo>
                    <a:pt x="596" y="9466"/>
                    <a:pt x="762" y="9300"/>
                    <a:pt x="762" y="9085"/>
                  </a:cubicBezTo>
                  <a:lnTo>
                    <a:pt x="762" y="382"/>
                  </a:lnTo>
                  <a:cubicBezTo>
                    <a:pt x="762" y="168"/>
                    <a:pt x="596" y="1"/>
                    <a:pt x="381" y="1"/>
                  </a:cubicBezTo>
                  <a:close/>
                </a:path>
              </a:pathLst>
            </a:custGeom>
            <a:solidFill>
              <a:srgbClr val="6CB4B8"/>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18" name="Google Shape;840;p22">
              <a:extLst>
                <a:ext uri="{FF2B5EF4-FFF2-40B4-BE49-F238E27FC236}">
                  <a16:creationId xmlns:a16="http://schemas.microsoft.com/office/drawing/2014/main" id="{E950D797-6013-6913-180D-F6FF4000F0CF}"/>
                </a:ext>
              </a:extLst>
            </p:cNvPr>
            <p:cNvSpPr/>
            <p:nvPr/>
          </p:nvSpPr>
          <p:spPr>
            <a:xfrm>
              <a:off x="8883326" y="2040000"/>
              <a:ext cx="1200200" cy="1141800"/>
            </a:xfrm>
            <a:custGeom>
              <a:avLst/>
              <a:gdLst/>
              <a:ahLst/>
              <a:cxnLst/>
              <a:rect l="l" t="t" r="r" b="b"/>
              <a:pathLst>
                <a:path w="36006" h="34254" extrusionOk="0">
                  <a:moveTo>
                    <a:pt x="17224" y="0"/>
                  </a:moveTo>
                  <a:cubicBezTo>
                    <a:pt x="12720" y="0"/>
                    <a:pt x="8225" y="1761"/>
                    <a:pt x="4871" y="5262"/>
                  </a:cubicBezTo>
                  <a:cubicBezTo>
                    <a:pt x="1692" y="8560"/>
                    <a:pt x="1" y="12905"/>
                    <a:pt x="96" y="17477"/>
                  </a:cubicBezTo>
                  <a:cubicBezTo>
                    <a:pt x="191" y="22061"/>
                    <a:pt x="2061" y="26324"/>
                    <a:pt x="5359" y="29491"/>
                  </a:cubicBezTo>
                  <a:cubicBezTo>
                    <a:pt x="8633" y="32634"/>
                    <a:pt x="12931" y="34253"/>
                    <a:pt x="17253" y="34253"/>
                  </a:cubicBezTo>
                  <a:cubicBezTo>
                    <a:pt x="20611" y="34253"/>
                    <a:pt x="23980" y="33277"/>
                    <a:pt x="26885" y="31289"/>
                  </a:cubicBezTo>
                  <a:lnTo>
                    <a:pt x="26707" y="31015"/>
                  </a:lnTo>
                  <a:cubicBezTo>
                    <a:pt x="23853" y="32968"/>
                    <a:pt x="20548" y="33925"/>
                    <a:pt x="17255" y="33925"/>
                  </a:cubicBezTo>
                  <a:cubicBezTo>
                    <a:pt x="13018" y="33925"/>
                    <a:pt x="8800" y="32341"/>
                    <a:pt x="5585" y="29253"/>
                  </a:cubicBezTo>
                  <a:cubicBezTo>
                    <a:pt x="2346" y="26145"/>
                    <a:pt x="513" y="21966"/>
                    <a:pt x="418" y="17477"/>
                  </a:cubicBezTo>
                  <a:cubicBezTo>
                    <a:pt x="334" y="12989"/>
                    <a:pt x="1989" y="8726"/>
                    <a:pt x="5097" y="5488"/>
                  </a:cubicBezTo>
                  <a:cubicBezTo>
                    <a:pt x="8398" y="2053"/>
                    <a:pt x="12812" y="324"/>
                    <a:pt x="17233" y="324"/>
                  </a:cubicBezTo>
                  <a:cubicBezTo>
                    <a:pt x="21423" y="324"/>
                    <a:pt x="25618" y="1877"/>
                    <a:pt x="28874" y="5000"/>
                  </a:cubicBezTo>
                  <a:cubicBezTo>
                    <a:pt x="34410" y="10322"/>
                    <a:pt x="35648" y="18692"/>
                    <a:pt x="31886" y="25371"/>
                  </a:cubicBezTo>
                  <a:lnTo>
                    <a:pt x="32172" y="25526"/>
                  </a:lnTo>
                  <a:cubicBezTo>
                    <a:pt x="36005" y="18728"/>
                    <a:pt x="34743" y="10191"/>
                    <a:pt x="29100" y="4773"/>
                  </a:cubicBezTo>
                  <a:cubicBezTo>
                    <a:pt x="25778" y="1585"/>
                    <a:pt x="21497" y="0"/>
                    <a:pt x="17224" y="0"/>
                  </a:cubicBezTo>
                  <a:close/>
                </a:path>
              </a:pathLst>
            </a:custGeom>
            <a:solidFill>
              <a:srgbClr val="6CB4B8"/>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19" name="Google Shape;820;p22">
              <a:extLst>
                <a:ext uri="{FF2B5EF4-FFF2-40B4-BE49-F238E27FC236}">
                  <a16:creationId xmlns:a16="http://schemas.microsoft.com/office/drawing/2014/main" id="{614CB086-8ADC-1C7F-42B1-D9E57076CC89}"/>
                </a:ext>
              </a:extLst>
            </p:cNvPr>
            <p:cNvSpPr txBox="1"/>
            <p:nvPr/>
          </p:nvSpPr>
          <p:spPr>
            <a:xfrm>
              <a:off x="8537760" y="4060900"/>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صعوبة تحديد المؤشرات المناسبة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Freeform 21">
              <a:extLst>
                <a:ext uri="{FF2B5EF4-FFF2-40B4-BE49-F238E27FC236}">
                  <a16:creationId xmlns:a16="http://schemas.microsoft.com/office/drawing/2014/main" id="{FF35A410-79CC-6537-714D-27CB149974F3}"/>
                </a:ext>
              </a:extLst>
            </p:cNvPr>
            <p:cNvSpPr>
              <a:spLocks noEditPoints="1"/>
            </p:cNvSpPr>
            <p:nvPr/>
          </p:nvSpPr>
          <p:spPr bwMode="auto">
            <a:xfrm>
              <a:off x="9237790" y="2321150"/>
              <a:ext cx="465138" cy="571500"/>
            </a:xfrm>
            <a:custGeom>
              <a:avLst/>
              <a:gdLst>
                <a:gd name="T0" fmla="*/ 68 w 144"/>
                <a:gd name="T1" fmla="*/ 64 h 176"/>
                <a:gd name="T2" fmla="*/ 120 w 144"/>
                <a:gd name="T3" fmla="*/ 60 h 176"/>
                <a:gd name="T4" fmla="*/ 68 w 144"/>
                <a:gd name="T5" fmla="*/ 56 h 176"/>
                <a:gd name="T6" fmla="*/ 116 w 144"/>
                <a:gd name="T7" fmla="*/ 72 h 176"/>
                <a:gd name="T8" fmla="*/ 88 w 144"/>
                <a:gd name="T9" fmla="*/ 76 h 176"/>
                <a:gd name="T10" fmla="*/ 116 w 144"/>
                <a:gd name="T11" fmla="*/ 80 h 176"/>
                <a:gd name="T12" fmla="*/ 116 w 144"/>
                <a:gd name="T13" fmla="*/ 72 h 176"/>
                <a:gd name="T14" fmla="*/ 84 w 144"/>
                <a:gd name="T15" fmla="*/ 16 h 176"/>
                <a:gd name="T16" fmla="*/ 76 w 144"/>
                <a:gd name="T17" fmla="*/ 0 h 176"/>
                <a:gd name="T18" fmla="*/ 60 w 144"/>
                <a:gd name="T19" fmla="*/ 8 h 176"/>
                <a:gd name="T20" fmla="*/ 8 w 144"/>
                <a:gd name="T21" fmla="*/ 16 h 176"/>
                <a:gd name="T22" fmla="*/ 0 w 144"/>
                <a:gd name="T23" fmla="*/ 112 h 176"/>
                <a:gd name="T24" fmla="*/ 60 w 144"/>
                <a:gd name="T25" fmla="*/ 120 h 176"/>
                <a:gd name="T26" fmla="*/ 68 w 144"/>
                <a:gd name="T27" fmla="*/ 176 h 176"/>
                <a:gd name="T28" fmla="*/ 84 w 144"/>
                <a:gd name="T29" fmla="*/ 168 h 176"/>
                <a:gd name="T30" fmla="*/ 136 w 144"/>
                <a:gd name="T31" fmla="*/ 120 h 176"/>
                <a:gd name="T32" fmla="*/ 144 w 144"/>
                <a:gd name="T33" fmla="*/ 24 h 176"/>
                <a:gd name="T34" fmla="*/ 68 w 144"/>
                <a:gd name="T35" fmla="*/ 8 h 176"/>
                <a:gd name="T36" fmla="*/ 76 w 144"/>
                <a:gd name="T37" fmla="*/ 16 h 176"/>
                <a:gd name="T38" fmla="*/ 68 w 144"/>
                <a:gd name="T39" fmla="*/ 8 h 176"/>
                <a:gd name="T40" fmla="*/ 68 w 144"/>
                <a:gd name="T41" fmla="*/ 168 h 176"/>
                <a:gd name="T42" fmla="*/ 76 w 144"/>
                <a:gd name="T43" fmla="*/ 120 h 176"/>
                <a:gd name="T44" fmla="*/ 136 w 144"/>
                <a:gd name="T45" fmla="*/ 112 h 176"/>
                <a:gd name="T46" fmla="*/ 8 w 144"/>
                <a:gd name="T47" fmla="*/ 24 h 176"/>
                <a:gd name="T48" fmla="*/ 136 w 144"/>
                <a:gd name="T49" fmla="*/ 112 h 176"/>
                <a:gd name="T50" fmla="*/ 100 w 144"/>
                <a:gd name="T51" fmla="*/ 48 h 176"/>
                <a:gd name="T52" fmla="*/ 100 w 144"/>
                <a:gd name="T53" fmla="*/ 40 h 176"/>
                <a:gd name="T54" fmla="*/ 24 w 144"/>
                <a:gd name="T55" fmla="*/ 44 h 176"/>
                <a:gd name="T56" fmla="*/ 28 w 144"/>
                <a:gd name="T57" fmla="*/ 80 h 176"/>
                <a:gd name="T58" fmla="*/ 80 w 144"/>
                <a:gd name="T59" fmla="*/ 76 h 176"/>
                <a:gd name="T60" fmla="*/ 28 w 144"/>
                <a:gd name="T61" fmla="*/ 72 h 176"/>
                <a:gd name="T62" fmla="*/ 28 w 144"/>
                <a:gd name="T63" fmla="*/ 80 h 176"/>
                <a:gd name="T64" fmla="*/ 108 w 144"/>
                <a:gd name="T65" fmla="*/ 96 h 176"/>
                <a:gd name="T66" fmla="*/ 108 w 144"/>
                <a:gd name="T67" fmla="*/ 88 h 176"/>
                <a:gd name="T68" fmla="*/ 24 w 144"/>
                <a:gd name="T69" fmla="*/ 92 h 176"/>
                <a:gd name="T70" fmla="*/ 28 w 144"/>
                <a:gd name="T71" fmla="*/ 64 h 176"/>
                <a:gd name="T72" fmla="*/ 56 w 144"/>
                <a:gd name="T73" fmla="*/ 60 h 176"/>
                <a:gd name="T74" fmla="*/ 28 w 144"/>
                <a:gd name="T75" fmla="*/ 56 h 176"/>
                <a:gd name="T76" fmla="*/ 28 w 144"/>
                <a:gd name="T77" fmla="*/ 6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76">
                  <a:moveTo>
                    <a:pt x="64" y="60"/>
                  </a:moveTo>
                  <a:cubicBezTo>
                    <a:pt x="64" y="62"/>
                    <a:pt x="66" y="64"/>
                    <a:pt x="68" y="64"/>
                  </a:cubicBezTo>
                  <a:cubicBezTo>
                    <a:pt x="116" y="64"/>
                    <a:pt x="116" y="64"/>
                    <a:pt x="116" y="64"/>
                  </a:cubicBezTo>
                  <a:cubicBezTo>
                    <a:pt x="118" y="64"/>
                    <a:pt x="120" y="62"/>
                    <a:pt x="120" y="60"/>
                  </a:cubicBezTo>
                  <a:cubicBezTo>
                    <a:pt x="120" y="58"/>
                    <a:pt x="118" y="56"/>
                    <a:pt x="116" y="56"/>
                  </a:cubicBezTo>
                  <a:cubicBezTo>
                    <a:pt x="68" y="56"/>
                    <a:pt x="68" y="56"/>
                    <a:pt x="68" y="56"/>
                  </a:cubicBezTo>
                  <a:cubicBezTo>
                    <a:pt x="66" y="56"/>
                    <a:pt x="64" y="58"/>
                    <a:pt x="64" y="60"/>
                  </a:cubicBezTo>
                  <a:moveTo>
                    <a:pt x="116" y="72"/>
                  </a:moveTo>
                  <a:cubicBezTo>
                    <a:pt x="92" y="72"/>
                    <a:pt x="92" y="72"/>
                    <a:pt x="92" y="72"/>
                  </a:cubicBezTo>
                  <a:cubicBezTo>
                    <a:pt x="90" y="72"/>
                    <a:pt x="88" y="74"/>
                    <a:pt x="88" y="76"/>
                  </a:cubicBezTo>
                  <a:cubicBezTo>
                    <a:pt x="88" y="78"/>
                    <a:pt x="90" y="80"/>
                    <a:pt x="92" y="80"/>
                  </a:cubicBezTo>
                  <a:cubicBezTo>
                    <a:pt x="116" y="80"/>
                    <a:pt x="116" y="80"/>
                    <a:pt x="116" y="80"/>
                  </a:cubicBezTo>
                  <a:cubicBezTo>
                    <a:pt x="118" y="80"/>
                    <a:pt x="120" y="78"/>
                    <a:pt x="120" y="76"/>
                  </a:cubicBezTo>
                  <a:cubicBezTo>
                    <a:pt x="120" y="74"/>
                    <a:pt x="118" y="72"/>
                    <a:pt x="116" y="72"/>
                  </a:cubicBezTo>
                  <a:moveTo>
                    <a:pt x="136" y="16"/>
                  </a:moveTo>
                  <a:cubicBezTo>
                    <a:pt x="84" y="16"/>
                    <a:pt x="84" y="16"/>
                    <a:pt x="84" y="16"/>
                  </a:cubicBezTo>
                  <a:cubicBezTo>
                    <a:pt x="84" y="8"/>
                    <a:pt x="84" y="8"/>
                    <a:pt x="84" y="8"/>
                  </a:cubicBezTo>
                  <a:cubicBezTo>
                    <a:pt x="84" y="4"/>
                    <a:pt x="80" y="0"/>
                    <a:pt x="76" y="0"/>
                  </a:cubicBezTo>
                  <a:cubicBezTo>
                    <a:pt x="68" y="0"/>
                    <a:pt x="68" y="0"/>
                    <a:pt x="68" y="0"/>
                  </a:cubicBezTo>
                  <a:cubicBezTo>
                    <a:pt x="64" y="0"/>
                    <a:pt x="60" y="4"/>
                    <a:pt x="60" y="8"/>
                  </a:cubicBezTo>
                  <a:cubicBezTo>
                    <a:pt x="60" y="16"/>
                    <a:pt x="60" y="16"/>
                    <a:pt x="60" y="16"/>
                  </a:cubicBezTo>
                  <a:cubicBezTo>
                    <a:pt x="8" y="16"/>
                    <a:pt x="8" y="16"/>
                    <a:pt x="8" y="16"/>
                  </a:cubicBezTo>
                  <a:cubicBezTo>
                    <a:pt x="4" y="16"/>
                    <a:pt x="0" y="20"/>
                    <a:pt x="0" y="24"/>
                  </a:cubicBezTo>
                  <a:cubicBezTo>
                    <a:pt x="0" y="112"/>
                    <a:pt x="0" y="112"/>
                    <a:pt x="0" y="112"/>
                  </a:cubicBezTo>
                  <a:cubicBezTo>
                    <a:pt x="0" y="116"/>
                    <a:pt x="4" y="120"/>
                    <a:pt x="8" y="120"/>
                  </a:cubicBezTo>
                  <a:cubicBezTo>
                    <a:pt x="60" y="120"/>
                    <a:pt x="60" y="120"/>
                    <a:pt x="60" y="120"/>
                  </a:cubicBezTo>
                  <a:cubicBezTo>
                    <a:pt x="60" y="168"/>
                    <a:pt x="60" y="168"/>
                    <a:pt x="60" y="168"/>
                  </a:cubicBezTo>
                  <a:cubicBezTo>
                    <a:pt x="60" y="172"/>
                    <a:pt x="64" y="176"/>
                    <a:pt x="68" y="176"/>
                  </a:cubicBezTo>
                  <a:cubicBezTo>
                    <a:pt x="76" y="176"/>
                    <a:pt x="76" y="176"/>
                    <a:pt x="76" y="176"/>
                  </a:cubicBezTo>
                  <a:cubicBezTo>
                    <a:pt x="80" y="176"/>
                    <a:pt x="84" y="172"/>
                    <a:pt x="84" y="168"/>
                  </a:cubicBezTo>
                  <a:cubicBezTo>
                    <a:pt x="84" y="120"/>
                    <a:pt x="84" y="120"/>
                    <a:pt x="84" y="120"/>
                  </a:cubicBezTo>
                  <a:cubicBezTo>
                    <a:pt x="136" y="120"/>
                    <a:pt x="136" y="120"/>
                    <a:pt x="136" y="120"/>
                  </a:cubicBezTo>
                  <a:cubicBezTo>
                    <a:pt x="140" y="120"/>
                    <a:pt x="144" y="116"/>
                    <a:pt x="144" y="112"/>
                  </a:cubicBezTo>
                  <a:cubicBezTo>
                    <a:pt x="144" y="24"/>
                    <a:pt x="144" y="24"/>
                    <a:pt x="144" y="24"/>
                  </a:cubicBezTo>
                  <a:cubicBezTo>
                    <a:pt x="144" y="20"/>
                    <a:pt x="140" y="16"/>
                    <a:pt x="136" y="16"/>
                  </a:cubicBezTo>
                  <a:moveTo>
                    <a:pt x="68" y="8"/>
                  </a:moveTo>
                  <a:cubicBezTo>
                    <a:pt x="76" y="8"/>
                    <a:pt x="76" y="8"/>
                    <a:pt x="76" y="8"/>
                  </a:cubicBezTo>
                  <a:cubicBezTo>
                    <a:pt x="76" y="16"/>
                    <a:pt x="76" y="16"/>
                    <a:pt x="76" y="16"/>
                  </a:cubicBezTo>
                  <a:cubicBezTo>
                    <a:pt x="68" y="16"/>
                    <a:pt x="68" y="16"/>
                    <a:pt x="68" y="16"/>
                  </a:cubicBezTo>
                  <a:lnTo>
                    <a:pt x="68" y="8"/>
                  </a:lnTo>
                  <a:close/>
                  <a:moveTo>
                    <a:pt x="76" y="168"/>
                  </a:moveTo>
                  <a:cubicBezTo>
                    <a:pt x="68" y="168"/>
                    <a:pt x="68" y="168"/>
                    <a:pt x="68" y="168"/>
                  </a:cubicBezTo>
                  <a:cubicBezTo>
                    <a:pt x="68" y="120"/>
                    <a:pt x="68" y="120"/>
                    <a:pt x="68" y="120"/>
                  </a:cubicBezTo>
                  <a:cubicBezTo>
                    <a:pt x="76" y="120"/>
                    <a:pt x="76" y="120"/>
                    <a:pt x="76" y="120"/>
                  </a:cubicBezTo>
                  <a:lnTo>
                    <a:pt x="76" y="168"/>
                  </a:lnTo>
                  <a:close/>
                  <a:moveTo>
                    <a:pt x="136" y="112"/>
                  </a:moveTo>
                  <a:cubicBezTo>
                    <a:pt x="8" y="112"/>
                    <a:pt x="8" y="112"/>
                    <a:pt x="8" y="112"/>
                  </a:cubicBezTo>
                  <a:cubicBezTo>
                    <a:pt x="8" y="24"/>
                    <a:pt x="8" y="24"/>
                    <a:pt x="8" y="24"/>
                  </a:cubicBezTo>
                  <a:cubicBezTo>
                    <a:pt x="136" y="24"/>
                    <a:pt x="136" y="24"/>
                    <a:pt x="136" y="24"/>
                  </a:cubicBezTo>
                  <a:lnTo>
                    <a:pt x="136" y="112"/>
                  </a:lnTo>
                  <a:close/>
                  <a:moveTo>
                    <a:pt x="28" y="48"/>
                  </a:moveTo>
                  <a:cubicBezTo>
                    <a:pt x="100" y="48"/>
                    <a:pt x="100" y="48"/>
                    <a:pt x="100" y="48"/>
                  </a:cubicBezTo>
                  <a:cubicBezTo>
                    <a:pt x="102" y="48"/>
                    <a:pt x="104" y="46"/>
                    <a:pt x="104" y="44"/>
                  </a:cubicBezTo>
                  <a:cubicBezTo>
                    <a:pt x="104" y="42"/>
                    <a:pt x="102" y="40"/>
                    <a:pt x="100" y="40"/>
                  </a:cubicBezTo>
                  <a:cubicBezTo>
                    <a:pt x="28" y="40"/>
                    <a:pt x="28" y="40"/>
                    <a:pt x="28" y="40"/>
                  </a:cubicBezTo>
                  <a:cubicBezTo>
                    <a:pt x="26" y="40"/>
                    <a:pt x="24" y="42"/>
                    <a:pt x="24" y="44"/>
                  </a:cubicBezTo>
                  <a:cubicBezTo>
                    <a:pt x="24" y="46"/>
                    <a:pt x="26" y="48"/>
                    <a:pt x="28" y="48"/>
                  </a:cubicBezTo>
                  <a:moveTo>
                    <a:pt x="28" y="80"/>
                  </a:moveTo>
                  <a:cubicBezTo>
                    <a:pt x="76" y="80"/>
                    <a:pt x="76" y="80"/>
                    <a:pt x="76" y="80"/>
                  </a:cubicBezTo>
                  <a:cubicBezTo>
                    <a:pt x="78" y="80"/>
                    <a:pt x="80" y="78"/>
                    <a:pt x="80" y="76"/>
                  </a:cubicBezTo>
                  <a:cubicBezTo>
                    <a:pt x="80" y="74"/>
                    <a:pt x="78" y="72"/>
                    <a:pt x="76" y="72"/>
                  </a:cubicBezTo>
                  <a:cubicBezTo>
                    <a:pt x="28" y="72"/>
                    <a:pt x="28" y="72"/>
                    <a:pt x="28" y="72"/>
                  </a:cubicBezTo>
                  <a:cubicBezTo>
                    <a:pt x="26" y="72"/>
                    <a:pt x="24" y="74"/>
                    <a:pt x="24" y="76"/>
                  </a:cubicBezTo>
                  <a:cubicBezTo>
                    <a:pt x="24" y="78"/>
                    <a:pt x="26" y="80"/>
                    <a:pt x="28" y="80"/>
                  </a:cubicBezTo>
                  <a:moveTo>
                    <a:pt x="28" y="96"/>
                  </a:moveTo>
                  <a:cubicBezTo>
                    <a:pt x="108" y="96"/>
                    <a:pt x="108" y="96"/>
                    <a:pt x="108" y="96"/>
                  </a:cubicBezTo>
                  <a:cubicBezTo>
                    <a:pt x="110" y="96"/>
                    <a:pt x="112" y="94"/>
                    <a:pt x="112" y="92"/>
                  </a:cubicBezTo>
                  <a:cubicBezTo>
                    <a:pt x="112" y="90"/>
                    <a:pt x="110" y="88"/>
                    <a:pt x="108" y="88"/>
                  </a:cubicBezTo>
                  <a:cubicBezTo>
                    <a:pt x="28" y="88"/>
                    <a:pt x="28" y="88"/>
                    <a:pt x="28" y="88"/>
                  </a:cubicBezTo>
                  <a:cubicBezTo>
                    <a:pt x="26" y="88"/>
                    <a:pt x="24" y="90"/>
                    <a:pt x="24" y="92"/>
                  </a:cubicBezTo>
                  <a:cubicBezTo>
                    <a:pt x="24" y="94"/>
                    <a:pt x="26" y="96"/>
                    <a:pt x="28" y="96"/>
                  </a:cubicBezTo>
                  <a:moveTo>
                    <a:pt x="28" y="64"/>
                  </a:moveTo>
                  <a:cubicBezTo>
                    <a:pt x="52" y="64"/>
                    <a:pt x="52" y="64"/>
                    <a:pt x="52" y="64"/>
                  </a:cubicBezTo>
                  <a:cubicBezTo>
                    <a:pt x="54" y="64"/>
                    <a:pt x="56" y="62"/>
                    <a:pt x="56" y="60"/>
                  </a:cubicBezTo>
                  <a:cubicBezTo>
                    <a:pt x="56" y="58"/>
                    <a:pt x="54" y="56"/>
                    <a:pt x="52" y="56"/>
                  </a:cubicBezTo>
                  <a:cubicBezTo>
                    <a:pt x="28" y="56"/>
                    <a:pt x="28" y="56"/>
                    <a:pt x="28" y="56"/>
                  </a:cubicBezTo>
                  <a:cubicBezTo>
                    <a:pt x="26" y="56"/>
                    <a:pt x="24" y="58"/>
                    <a:pt x="24" y="60"/>
                  </a:cubicBezTo>
                  <a:cubicBezTo>
                    <a:pt x="24" y="62"/>
                    <a:pt x="26" y="64"/>
                    <a:pt x="28" y="64"/>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20">
            <a:extLst>
              <a:ext uri="{FF2B5EF4-FFF2-40B4-BE49-F238E27FC236}">
                <a16:creationId xmlns:a16="http://schemas.microsoft.com/office/drawing/2014/main" id="{314553E3-9CD1-ECEC-1306-835C84744B4C}"/>
              </a:ext>
            </a:extLst>
          </p:cNvPr>
          <p:cNvGrpSpPr/>
          <p:nvPr/>
        </p:nvGrpSpPr>
        <p:grpSpPr>
          <a:xfrm>
            <a:off x="6289996" y="2504300"/>
            <a:ext cx="2157400" cy="2662800"/>
            <a:chOff x="6287026" y="1970900"/>
            <a:chExt cx="2157400" cy="2662800"/>
          </a:xfrm>
        </p:grpSpPr>
        <p:sp>
          <p:nvSpPr>
            <p:cNvPr id="22" name="Google Shape;803;p22">
              <a:extLst>
                <a:ext uri="{FF2B5EF4-FFF2-40B4-BE49-F238E27FC236}">
                  <a16:creationId xmlns:a16="http://schemas.microsoft.com/office/drawing/2014/main" id="{72BC2EC0-0D19-CFE1-A69F-8129B938DEEA}"/>
                </a:ext>
              </a:extLst>
            </p:cNvPr>
            <p:cNvSpPr/>
            <p:nvPr/>
          </p:nvSpPr>
          <p:spPr>
            <a:xfrm>
              <a:off x="6287793" y="3429000"/>
              <a:ext cx="2156633" cy="354067"/>
            </a:xfrm>
            <a:custGeom>
              <a:avLst/>
              <a:gdLst/>
              <a:ahLst/>
              <a:cxnLst/>
              <a:rect l="l" t="t" r="r" b="b"/>
              <a:pathLst>
                <a:path w="64699" h="10622" extrusionOk="0">
                  <a:moveTo>
                    <a:pt x="0" y="1"/>
                  </a:moveTo>
                  <a:lnTo>
                    <a:pt x="0" y="10621"/>
                  </a:lnTo>
                  <a:lnTo>
                    <a:pt x="64699" y="10621"/>
                  </a:lnTo>
                  <a:lnTo>
                    <a:pt x="64699" y="1"/>
                  </a:lnTo>
                  <a:close/>
                </a:path>
              </a:pathLst>
            </a:custGeom>
            <a:solidFill>
              <a:srgbClr val="3D8E92"/>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2</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23" name="Google Shape;804;p22">
              <a:extLst>
                <a:ext uri="{FF2B5EF4-FFF2-40B4-BE49-F238E27FC236}">
                  <a16:creationId xmlns:a16="http://schemas.microsoft.com/office/drawing/2014/main" id="{B250A859-41FD-7CB9-3B94-E981E7A680FF}"/>
                </a:ext>
              </a:extLst>
            </p:cNvPr>
            <p:cNvSpPr/>
            <p:nvPr/>
          </p:nvSpPr>
          <p:spPr>
            <a:xfrm>
              <a:off x="6729893" y="1970900"/>
              <a:ext cx="1272400" cy="1272000"/>
            </a:xfrm>
            <a:custGeom>
              <a:avLst/>
              <a:gdLst/>
              <a:ahLst/>
              <a:cxnLst/>
              <a:rect l="l" t="t" r="r" b="b"/>
              <a:pathLst>
                <a:path w="38172" h="38160" extrusionOk="0">
                  <a:moveTo>
                    <a:pt x="19086" y="0"/>
                  </a:moveTo>
                  <a:cubicBezTo>
                    <a:pt x="13050" y="0"/>
                    <a:pt x="7490" y="2763"/>
                    <a:pt x="3846" y="7597"/>
                  </a:cubicBezTo>
                  <a:cubicBezTo>
                    <a:pt x="3727" y="7763"/>
                    <a:pt x="3751" y="8001"/>
                    <a:pt x="3930" y="8120"/>
                  </a:cubicBezTo>
                  <a:cubicBezTo>
                    <a:pt x="3998" y="8174"/>
                    <a:pt x="4079" y="8200"/>
                    <a:pt x="4159" y="8200"/>
                  </a:cubicBezTo>
                  <a:cubicBezTo>
                    <a:pt x="4274" y="8200"/>
                    <a:pt x="4388" y="8147"/>
                    <a:pt x="4465" y="8049"/>
                  </a:cubicBezTo>
                  <a:cubicBezTo>
                    <a:pt x="7954" y="3417"/>
                    <a:pt x="13288" y="762"/>
                    <a:pt x="19086" y="762"/>
                  </a:cubicBezTo>
                  <a:cubicBezTo>
                    <a:pt x="29183" y="762"/>
                    <a:pt x="37410" y="8978"/>
                    <a:pt x="37410" y="19074"/>
                  </a:cubicBezTo>
                  <a:cubicBezTo>
                    <a:pt x="37410" y="29183"/>
                    <a:pt x="29183" y="37398"/>
                    <a:pt x="19086" y="37398"/>
                  </a:cubicBezTo>
                  <a:cubicBezTo>
                    <a:pt x="8990" y="37398"/>
                    <a:pt x="774" y="29183"/>
                    <a:pt x="774" y="19074"/>
                  </a:cubicBezTo>
                  <a:cubicBezTo>
                    <a:pt x="774" y="18872"/>
                    <a:pt x="596" y="18693"/>
                    <a:pt x="382" y="18693"/>
                  </a:cubicBezTo>
                  <a:cubicBezTo>
                    <a:pt x="179" y="18693"/>
                    <a:pt x="1" y="18872"/>
                    <a:pt x="1" y="19074"/>
                  </a:cubicBezTo>
                  <a:cubicBezTo>
                    <a:pt x="1" y="29599"/>
                    <a:pt x="8561" y="38160"/>
                    <a:pt x="19086" y="38160"/>
                  </a:cubicBezTo>
                  <a:cubicBezTo>
                    <a:pt x="29611" y="38160"/>
                    <a:pt x="38172" y="29599"/>
                    <a:pt x="38172" y="19074"/>
                  </a:cubicBezTo>
                  <a:cubicBezTo>
                    <a:pt x="38172" y="8561"/>
                    <a:pt x="29611" y="0"/>
                    <a:pt x="19086" y="0"/>
                  </a:cubicBezTo>
                  <a:close/>
                </a:path>
              </a:pathLst>
            </a:custGeom>
            <a:solidFill>
              <a:srgbClr val="3D8E92"/>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24" name="Google Shape;805;p22">
              <a:extLst>
                <a:ext uri="{FF2B5EF4-FFF2-40B4-BE49-F238E27FC236}">
                  <a16:creationId xmlns:a16="http://schemas.microsoft.com/office/drawing/2014/main" id="{58FAA2B1-8AE6-3DCD-DED9-86A8A2C20603}"/>
                </a:ext>
              </a:extLst>
            </p:cNvPr>
            <p:cNvSpPr/>
            <p:nvPr/>
          </p:nvSpPr>
          <p:spPr>
            <a:xfrm>
              <a:off x="7353393" y="3217467"/>
              <a:ext cx="25433" cy="315567"/>
            </a:xfrm>
            <a:custGeom>
              <a:avLst/>
              <a:gdLst/>
              <a:ahLst/>
              <a:cxnLst/>
              <a:rect l="l" t="t" r="r" b="b"/>
              <a:pathLst>
                <a:path w="763" h="9467" extrusionOk="0">
                  <a:moveTo>
                    <a:pt x="381" y="1"/>
                  </a:moveTo>
                  <a:cubicBezTo>
                    <a:pt x="167" y="1"/>
                    <a:pt x="0" y="168"/>
                    <a:pt x="0" y="382"/>
                  </a:cubicBezTo>
                  <a:lnTo>
                    <a:pt x="0" y="9085"/>
                  </a:lnTo>
                  <a:cubicBezTo>
                    <a:pt x="0" y="9300"/>
                    <a:pt x="167" y="9466"/>
                    <a:pt x="381" y="9466"/>
                  </a:cubicBezTo>
                  <a:cubicBezTo>
                    <a:pt x="596" y="9466"/>
                    <a:pt x="762" y="9300"/>
                    <a:pt x="762" y="9085"/>
                  </a:cubicBezTo>
                  <a:lnTo>
                    <a:pt x="762" y="382"/>
                  </a:lnTo>
                  <a:cubicBezTo>
                    <a:pt x="762" y="168"/>
                    <a:pt x="596" y="1"/>
                    <a:pt x="381" y="1"/>
                  </a:cubicBezTo>
                  <a:close/>
                </a:path>
              </a:pathLst>
            </a:custGeom>
            <a:solidFill>
              <a:srgbClr val="3D8E92"/>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25" name="Google Shape;818;p22">
              <a:extLst>
                <a:ext uri="{FF2B5EF4-FFF2-40B4-BE49-F238E27FC236}">
                  <a16:creationId xmlns:a16="http://schemas.microsoft.com/office/drawing/2014/main" id="{58696229-CE50-C6FE-DC17-641D1F244EA8}"/>
                </a:ext>
              </a:extLst>
            </p:cNvPr>
            <p:cNvSpPr/>
            <p:nvPr/>
          </p:nvSpPr>
          <p:spPr>
            <a:xfrm>
              <a:off x="6791793" y="2040000"/>
              <a:ext cx="1200200" cy="1141800"/>
            </a:xfrm>
            <a:custGeom>
              <a:avLst/>
              <a:gdLst/>
              <a:ahLst/>
              <a:cxnLst/>
              <a:rect l="l" t="t" r="r" b="b"/>
              <a:pathLst>
                <a:path w="36006" h="34254" extrusionOk="0">
                  <a:moveTo>
                    <a:pt x="17222" y="0"/>
                  </a:moveTo>
                  <a:cubicBezTo>
                    <a:pt x="12717" y="0"/>
                    <a:pt x="8219" y="1761"/>
                    <a:pt x="4859" y="5262"/>
                  </a:cubicBezTo>
                  <a:cubicBezTo>
                    <a:pt x="1692" y="8560"/>
                    <a:pt x="1" y="12905"/>
                    <a:pt x="96" y="17477"/>
                  </a:cubicBezTo>
                  <a:cubicBezTo>
                    <a:pt x="191" y="22061"/>
                    <a:pt x="2061" y="26324"/>
                    <a:pt x="5359" y="29491"/>
                  </a:cubicBezTo>
                  <a:cubicBezTo>
                    <a:pt x="8633" y="32634"/>
                    <a:pt x="12931" y="34253"/>
                    <a:pt x="17253" y="34253"/>
                  </a:cubicBezTo>
                  <a:cubicBezTo>
                    <a:pt x="20611" y="34253"/>
                    <a:pt x="23980" y="33277"/>
                    <a:pt x="26885" y="31289"/>
                  </a:cubicBezTo>
                  <a:lnTo>
                    <a:pt x="26707" y="31015"/>
                  </a:lnTo>
                  <a:cubicBezTo>
                    <a:pt x="23853" y="32968"/>
                    <a:pt x="20548" y="33925"/>
                    <a:pt x="17255" y="33925"/>
                  </a:cubicBezTo>
                  <a:cubicBezTo>
                    <a:pt x="13018" y="33925"/>
                    <a:pt x="8800" y="32341"/>
                    <a:pt x="5585" y="29253"/>
                  </a:cubicBezTo>
                  <a:cubicBezTo>
                    <a:pt x="2346" y="26145"/>
                    <a:pt x="513" y="21966"/>
                    <a:pt x="418" y="17477"/>
                  </a:cubicBezTo>
                  <a:cubicBezTo>
                    <a:pt x="334" y="12989"/>
                    <a:pt x="1989" y="8726"/>
                    <a:pt x="5097" y="5488"/>
                  </a:cubicBezTo>
                  <a:cubicBezTo>
                    <a:pt x="8392" y="2053"/>
                    <a:pt x="12807" y="324"/>
                    <a:pt x="17229" y="324"/>
                  </a:cubicBezTo>
                  <a:cubicBezTo>
                    <a:pt x="21420" y="324"/>
                    <a:pt x="25618" y="1877"/>
                    <a:pt x="28874" y="5000"/>
                  </a:cubicBezTo>
                  <a:cubicBezTo>
                    <a:pt x="34398" y="10322"/>
                    <a:pt x="35648" y="18692"/>
                    <a:pt x="31886" y="25371"/>
                  </a:cubicBezTo>
                  <a:lnTo>
                    <a:pt x="32172" y="25526"/>
                  </a:lnTo>
                  <a:cubicBezTo>
                    <a:pt x="36005" y="18728"/>
                    <a:pt x="34743" y="10191"/>
                    <a:pt x="29100" y="4773"/>
                  </a:cubicBezTo>
                  <a:cubicBezTo>
                    <a:pt x="25778" y="1585"/>
                    <a:pt x="21497" y="0"/>
                    <a:pt x="17222" y="0"/>
                  </a:cubicBezTo>
                  <a:close/>
                </a:path>
              </a:pathLst>
            </a:custGeom>
            <a:solidFill>
              <a:srgbClr val="3D8E92"/>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26" name="Google Shape;820;p22">
              <a:extLst>
                <a:ext uri="{FF2B5EF4-FFF2-40B4-BE49-F238E27FC236}">
                  <a16:creationId xmlns:a16="http://schemas.microsoft.com/office/drawing/2014/main" id="{08BDEF85-9C24-0B39-7779-4742E3A2367A}"/>
                </a:ext>
              </a:extLst>
            </p:cNvPr>
            <p:cNvSpPr txBox="1"/>
            <p:nvPr/>
          </p:nvSpPr>
          <p:spPr>
            <a:xfrm>
              <a:off x="6287026" y="4060900"/>
              <a:ext cx="1981867"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الحاجة إلى بيانات دقيقة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7" name="Group 26">
              <a:extLst>
                <a:ext uri="{FF2B5EF4-FFF2-40B4-BE49-F238E27FC236}">
                  <a16:creationId xmlns:a16="http://schemas.microsoft.com/office/drawing/2014/main" id="{A4C81C12-69B8-E34A-8D8B-E4F5F03DE17B}"/>
                </a:ext>
              </a:extLst>
            </p:cNvPr>
            <p:cNvGrpSpPr/>
            <p:nvPr/>
          </p:nvGrpSpPr>
          <p:grpSpPr>
            <a:xfrm>
              <a:off x="7191308" y="2406472"/>
              <a:ext cx="401170" cy="400855"/>
              <a:chOff x="5221288" y="22225"/>
              <a:chExt cx="2022475" cy="2020888"/>
            </a:xfrm>
          </p:grpSpPr>
          <p:sp>
            <p:nvSpPr>
              <p:cNvPr id="28" name="Freeform 61">
                <a:extLst>
                  <a:ext uri="{FF2B5EF4-FFF2-40B4-BE49-F238E27FC236}">
                    <a16:creationId xmlns:a16="http://schemas.microsoft.com/office/drawing/2014/main" id="{F1316EE4-C125-95E1-B000-3D65E2441B46}"/>
                  </a:ext>
                </a:extLst>
              </p:cNvPr>
              <p:cNvSpPr>
                <a:spLocks noEditPoints="1"/>
              </p:cNvSpPr>
              <p:nvPr/>
            </p:nvSpPr>
            <p:spPr bwMode="auto">
              <a:xfrm>
                <a:off x="5614988" y="22225"/>
                <a:ext cx="1628775" cy="1622425"/>
              </a:xfrm>
              <a:custGeom>
                <a:avLst/>
                <a:gdLst>
                  <a:gd name="T0" fmla="*/ 1259 w 1261"/>
                  <a:gd name="T1" fmla="*/ 322 h 1255"/>
                  <a:gd name="T2" fmla="*/ 1254 w 1261"/>
                  <a:gd name="T3" fmla="*/ 304 h 1255"/>
                  <a:gd name="T4" fmla="*/ 1238 w 1261"/>
                  <a:gd name="T5" fmla="*/ 249 h 1255"/>
                  <a:gd name="T6" fmla="*/ 1002 w 1261"/>
                  <a:gd name="T7" fmla="*/ 18 h 1255"/>
                  <a:gd name="T8" fmla="*/ 935 w 1261"/>
                  <a:gd name="T9" fmla="*/ 3 h 1255"/>
                  <a:gd name="T10" fmla="*/ 930 w 1261"/>
                  <a:gd name="T11" fmla="*/ 3 h 1255"/>
                  <a:gd name="T12" fmla="*/ 838 w 1261"/>
                  <a:gd name="T13" fmla="*/ 37 h 1255"/>
                  <a:gd name="T14" fmla="*/ 418 w 1261"/>
                  <a:gd name="T15" fmla="*/ 458 h 1255"/>
                  <a:gd name="T16" fmla="*/ 316 w 1261"/>
                  <a:gd name="T17" fmla="*/ 558 h 1255"/>
                  <a:gd name="T18" fmla="*/ 271 w 1261"/>
                  <a:gd name="T19" fmla="*/ 604 h 1255"/>
                  <a:gd name="T20" fmla="*/ 233 w 1261"/>
                  <a:gd name="T21" fmla="*/ 642 h 1255"/>
                  <a:gd name="T22" fmla="*/ 234 w 1261"/>
                  <a:gd name="T23" fmla="*/ 724 h 1255"/>
                  <a:gd name="T24" fmla="*/ 315 w 1261"/>
                  <a:gd name="T25" fmla="*/ 723 h 1255"/>
                  <a:gd name="T26" fmla="*/ 354 w 1261"/>
                  <a:gd name="T27" fmla="*/ 684 h 1255"/>
                  <a:gd name="T28" fmla="*/ 361 w 1261"/>
                  <a:gd name="T29" fmla="*/ 677 h 1255"/>
                  <a:gd name="T30" fmla="*/ 398 w 1261"/>
                  <a:gd name="T31" fmla="*/ 640 h 1255"/>
                  <a:gd name="T32" fmla="*/ 499 w 1261"/>
                  <a:gd name="T33" fmla="*/ 539 h 1255"/>
                  <a:gd name="T34" fmla="*/ 920 w 1261"/>
                  <a:gd name="T35" fmla="*/ 118 h 1255"/>
                  <a:gd name="T36" fmla="*/ 920 w 1261"/>
                  <a:gd name="T37" fmla="*/ 117 h 1255"/>
                  <a:gd name="T38" fmla="*/ 921 w 1261"/>
                  <a:gd name="T39" fmla="*/ 117 h 1255"/>
                  <a:gd name="T40" fmla="*/ 959 w 1261"/>
                  <a:gd name="T41" fmla="*/ 125 h 1255"/>
                  <a:gd name="T42" fmla="*/ 1133 w 1261"/>
                  <a:gd name="T43" fmla="*/ 295 h 1255"/>
                  <a:gd name="T44" fmla="*/ 1141 w 1261"/>
                  <a:gd name="T45" fmla="*/ 328 h 1255"/>
                  <a:gd name="T46" fmla="*/ 1143 w 1261"/>
                  <a:gd name="T47" fmla="*/ 337 h 1255"/>
                  <a:gd name="T48" fmla="*/ 1142 w 1261"/>
                  <a:gd name="T49" fmla="*/ 338 h 1255"/>
                  <a:gd name="T50" fmla="*/ 409 w 1261"/>
                  <a:gd name="T51" fmla="*/ 1071 h 1255"/>
                  <a:gd name="T52" fmla="*/ 405 w 1261"/>
                  <a:gd name="T53" fmla="*/ 1073 h 1255"/>
                  <a:gd name="T54" fmla="*/ 141 w 1261"/>
                  <a:gd name="T55" fmla="*/ 1129 h 1255"/>
                  <a:gd name="T56" fmla="*/ 127 w 1261"/>
                  <a:gd name="T57" fmla="*/ 1132 h 1255"/>
                  <a:gd name="T58" fmla="*/ 130 w 1261"/>
                  <a:gd name="T59" fmla="*/ 1120 h 1255"/>
                  <a:gd name="T60" fmla="*/ 187 w 1261"/>
                  <a:gd name="T61" fmla="*/ 852 h 1255"/>
                  <a:gd name="T62" fmla="*/ 143 w 1261"/>
                  <a:gd name="T63" fmla="*/ 783 h 1255"/>
                  <a:gd name="T64" fmla="*/ 75 w 1261"/>
                  <a:gd name="T65" fmla="*/ 827 h 1255"/>
                  <a:gd name="T66" fmla="*/ 17 w 1261"/>
                  <a:gd name="T67" fmla="*/ 1096 h 1255"/>
                  <a:gd name="T68" fmla="*/ 7 w 1261"/>
                  <a:gd name="T69" fmla="*/ 1146 h 1255"/>
                  <a:gd name="T70" fmla="*/ 30 w 1261"/>
                  <a:gd name="T71" fmla="*/ 1229 h 1255"/>
                  <a:gd name="T72" fmla="*/ 93 w 1261"/>
                  <a:gd name="T73" fmla="*/ 1255 h 1255"/>
                  <a:gd name="T74" fmla="*/ 113 w 1261"/>
                  <a:gd name="T75" fmla="*/ 1252 h 1255"/>
                  <a:gd name="T76" fmla="*/ 165 w 1261"/>
                  <a:gd name="T77" fmla="*/ 1242 h 1255"/>
                  <a:gd name="T78" fmla="*/ 429 w 1261"/>
                  <a:gd name="T79" fmla="*/ 1186 h 1255"/>
                  <a:gd name="T80" fmla="*/ 491 w 1261"/>
                  <a:gd name="T81" fmla="*/ 1153 h 1255"/>
                  <a:gd name="T82" fmla="*/ 1224 w 1261"/>
                  <a:gd name="T83" fmla="*/ 419 h 1255"/>
                  <a:gd name="T84" fmla="*/ 1260 w 1261"/>
                  <a:gd name="T85" fmla="*/ 342 h 1255"/>
                  <a:gd name="T86" fmla="*/ 1259 w 1261"/>
                  <a:gd name="T87" fmla="*/ 322 h 1255"/>
                  <a:gd name="T88" fmla="*/ 1259 w 1261"/>
                  <a:gd name="T89" fmla="*/ 322 h 1255"/>
                  <a:gd name="T90" fmla="*/ 1259 w 1261"/>
                  <a:gd name="T91" fmla="*/ 322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1" h="1255">
                    <a:moveTo>
                      <a:pt x="1259" y="322"/>
                    </a:moveTo>
                    <a:cubicBezTo>
                      <a:pt x="1256" y="317"/>
                      <a:pt x="1255" y="311"/>
                      <a:pt x="1254" y="304"/>
                    </a:cubicBezTo>
                    <a:cubicBezTo>
                      <a:pt x="1250" y="287"/>
                      <a:pt x="1246" y="268"/>
                      <a:pt x="1238" y="249"/>
                    </a:cubicBezTo>
                    <a:cubicBezTo>
                      <a:pt x="1190" y="140"/>
                      <a:pt x="1110" y="62"/>
                      <a:pt x="1002" y="18"/>
                    </a:cubicBezTo>
                    <a:cubicBezTo>
                      <a:pt x="979" y="9"/>
                      <a:pt x="955" y="6"/>
                      <a:pt x="935" y="3"/>
                    </a:cubicBezTo>
                    <a:cubicBezTo>
                      <a:pt x="930" y="3"/>
                      <a:pt x="930" y="3"/>
                      <a:pt x="930" y="3"/>
                    </a:cubicBezTo>
                    <a:cubicBezTo>
                      <a:pt x="906" y="0"/>
                      <a:pt x="871" y="3"/>
                      <a:pt x="838" y="37"/>
                    </a:cubicBezTo>
                    <a:cubicBezTo>
                      <a:pt x="698" y="177"/>
                      <a:pt x="555" y="320"/>
                      <a:pt x="418" y="458"/>
                    </a:cubicBezTo>
                    <a:cubicBezTo>
                      <a:pt x="316" y="558"/>
                      <a:pt x="316" y="558"/>
                      <a:pt x="316" y="558"/>
                    </a:cubicBezTo>
                    <a:cubicBezTo>
                      <a:pt x="271" y="604"/>
                      <a:pt x="271" y="604"/>
                      <a:pt x="271" y="604"/>
                    </a:cubicBezTo>
                    <a:cubicBezTo>
                      <a:pt x="267" y="608"/>
                      <a:pt x="258" y="617"/>
                      <a:pt x="233" y="642"/>
                    </a:cubicBezTo>
                    <a:cubicBezTo>
                      <a:pt x="211" y="665"/>
                      <a:pt x="211" y="701"/>
                      <a:pt x="234" y="724"/>
                    </a:cubicBezTo>
                    <a:cubicBezTo>
                      <a:pt x="257" y="746"/>
                      <a:pt x="293" y="746"/>
                      <a:pt x="315" y="723"/>
                    </a:cubicBezTo>
                    <a:cubicBezTo>
                      <a:pt x="341" y="698"/>
                      <a:pt x="349" y="689"/>
                      <a:pt x="354" y="684"/>
                    </a:cubicBezTo>
                    <a:cubicBezTo>
                      <a:pt x="361" y="677"/>
                      <a:pt x="361" y="677"/>
                      <a:pt x="361" y="677"/>
                    </a:cubicBezTo>
                    <a:cubicBezTo>
                      <a:pt x="398" y="640"/>
                      <a:pt x="398" y="640"/>
                      <a:pt x="398" y="640"/>
                    </a:cubicBezTo>
                    <a:cubicBezTo>
                      <a:pt x="499" y="539"/>
                      <a:pt x="499" y="539"/>
                      <a:pt x="499" y="539"/>
                    </a:cubicBezTo>
                    <a:cubicBezTo>
                      <a:pt x="637" y="401"/>
                      <a:pt x="779" y="258"/>
                      <a:pt x="920" y="118"/>
                    </a:cubicBezTo>
                    <a:cubicBezTo>
                      <a:pt x="920" y="117"/>
                      <a:pt x="920" y="117"/>
                      <a:pt x="920" y="117"/>
                    </a:cubicBezTo>
                    <a:cubicBezTo>
                      <a:pt x="921" y="117"/>
                      <a:pt x="921" y="117"/>
                      <a:pt x="921" y="117"/>
                    </a:cubicBezTo>
                    <a:cubicBezTo>
                      <a:pt x="936" y="119"/>
                      <a:pt x="950" y="121"/>
                      <a:pt x="959" y="125"/>
                    </a:cubicBezTo>
                    <a:cubicBezTo>
                      <a:pt x="1040" y="157"/>
                      <a:pt x="1097" y="213"/>
                      <a:pt x="1133" y="295"/>
                    </a:cubicBezTo>
                    <a:cubicBezTo>
                      <a:pt x="1136" y="304"/>
                      <a:pt x="1139" y="315"/>
                      <a:pt x="1141" y="328"/>
                    </a:cubicBezTo>
                    <a:cubicBezTo>
                      <a:pt x="1142" y="331"/>
                      <a:pt x="1143" y="334"/>
                      <a:pt x="1143" y="337"/>
                    </a:cubicBezTo>
                    <a:cubicBezTo>
                      <a:pt x="1142" y="338"/>
                      <a:pt x="1142" y="338"/>
                      <a:pt x="1142" y="338"/>
                    </a:cubicBezTo>
                    <a:cubicBezTo>
                      <a:pt x="912" y="568"/>
                      <a:pt x="672" y="808"/>
                      <a:pt x="409" y="1071"/>
                    </a:cubicBezTo>
                    <a:cubicBezTo>
                      <a:pt x="407" y="1073"/>
                      <a:pt x="407" y="1073"/>
                      <a:pt x="405" y="1073"/>
                    </a:cubicBezTo>
                    <a:cubicBezTo>
                      <a:pt x="317" y="1092"/>
                      <a:pt x="227" y="1111"/>
                      <a:pt x="141" y="1129"/>
                    </a:cubicBezTo>
                    <a:cubicBezTo>
                      <a:pt x="127" y="1132"/>
                      <a:pt x="127" y="1132"/>
                      <a:pt x="127" y="1132"/>
                    </a:cubicBezTo>
                    <a:cubicBezTo>
                      <a:pt x="130" y="1120"/>
                      <a:pt x="130" y="1120"/>
                      <a:pt x="130" y="1120"/>
                    </a:cubicBezTo>
                    <a:cubicBezTo>
                      <a:pt x="148" y="1032"/>
                      <a:pt x="167" y="941"/>
                      <a:pt x="187" y="852"/>
                    </a:cubicBezTo>
                    <a:cubicBezTo>
                      <a:pt x="194" y="821"/>
                      <a:pt x="174" y="790"/>
                      <a:pt x="143" y="783"/>
                    </a:cubicBezTo>
                    <a:cubicBezTo>
                      <a:pt x="112" y="777"/>
                      <a:pt x="81" y="796"/>
                      <a:pt x="75" y="827"/>
                    </a:cubicBezTo>
                    <a:cubicBezTo>
                      <a:pt x="55" y="917"/>
                      <a:pt x="36" y="1008"/>
                      <a:pt x="17" y="1096"/>
                    </a:cubicBezTo>
                    <a:cubicBezTo>
                      <a:pt x="7" y="1146"/>
                      <a:pt x="7" y="1146"/>
                      <a:pt x="7" y="1146"/>
                    </a:cubicBezTo>
                    <a:cubicBezTo>
                      <a:pt x="0" y="1177"/>
                      <a:pt x="9" y="1208"/>
                      <a:pt x="30" y="1229"/>
                    </a:cubicBezTo>
                    <a:cubicBezTo>
                      <a:pt x="47" y="1246"/>
                      <a:pt x="69" y="1255"/>
                      <a:pt x="93" y="1255"/>
                    </a:cubicBezTo>
                    <a:cubicBezTo>
                      <a:pt x="100" y="1255"/>
                      <a:pt x="107" y="1254"/>
                      <a:pt x="113" y="1252"/>
                    </a:cubicBezTo>
                    <a:cubicBezTo>
                      <a:pt x="165" y="1242"/>
                      <a:pt x="165" y="1242"/>
                      <a:pt x="165" y="1242"/>
                    </a:cubicBezTo>
                    <a:cubicBezTo>
                      <a:pt x="252" y="1223"/>
                      <a:pt x="341" y="1204"/>
                      <a:pt x="429" y="1186"/>
                    </a:cubicBezTo>
                    <a:cubicBezTo>
                      <a:pt x="454" y="1181"/>
                      <a:pt x="474" y="1170"/>
                      <a:pt x="491" y="1153"/>
                    </a:cubicBezTo>
                    <a:cubicBezTo>
                      <a:pt x="754" y="889"/>
                      <a:pt x="994" y="649"/>
                      <a:pt x="1224" y="419"/>
                    </a:cubicBezTo>
                    <a:cubicBezTo>
                      <a:pt x="1245" y="398"/>
                      <a:pt x="1257" y="372"/>
                      <a:pt x="1260" y="342"/>
                    </a:cubicBezTo>
                    <a:cubicBezTo>
                      <a:pt x="1261" y="335"/>
                      <a:pt x="1260" y="329"/>
                      <a:pt x="1259" y="322"/>
                    </a:cubicBezTo>
                    <a:close/>
                    <a:moveTo>
                      <a:pt x="1259" y="322"/>
                    </a:moveTo>
                    <a:cubicBezTo>
                      <a:pt x="1259" y="322"/>
                      <a:pt x="1259" y="322"/>
                      <a:pt x="1259" y="32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62">
                <a:extLst>
                  <a:ext uri="{FF2B5EF4-FFF2-40B4-BE49-F238E27FC236}">
                    <a16:creationId xmlns:a16="http://schemas.microsoft.com/office/drawing/2014/main" id="{500FBF5E-FF75-3E8B-25D3-725A808770DB}"/>
                  </a:ext>
                </a:extLst>
              </p:cNvPr>
              <p:cNvSpPr>
                <a:spLocks noEditPoints="1"/>
              </p:cNvSpPr>
              <p:nvPr/>
            </p:nvSpPr>
            <p:spPr bwMode="auto">
              <a:xfrm>
                <a:off x="5221288" y="365125"/>
                <a:ext cx="1676400" cy="1677988"/>
              </a:xfrm>
              <a:custGeom>
                <a:avLst/>
                <a:gdLst>
                  <a:gd name="T0" fmla="*/ 1241 w 1298"/>
                  <a:gd name="T1" fmla="*/ 579 h 1298"/>
                  <a:gd name="T2" fmla="*/ 1183 w 1298"/>
                  <a:gd name="T3" fmla="*/ 637 h 1298"/>
                  <a:gd name="T4" fmla="*/ 1183 w 1298"/>
                  <a:gd name="T5" fmla="*/ 1158 h 1298"/>
                  <a:gd name="T6" fmla="*/ 1158 w 1298"/>
                  <a:gd name="T7" fmla="*/ 1183 h 1298"/>
                  <a:gd name="T8" fmla="*/ 140 w 1298"/>
                  <a:gd name="T9" fmla="*/ 1183 h 1298"/>
                  <a:gd name="T10" fmla="*/ 115 w 1298"/>
                  <a:gd name="T11" fmla="*/ 1158 h 1298"/>
                  <a:gd name="T12" fmla="*/ 115 w 1298"/>
                  <a:gd name="T13" fmla="*/ 140 h 1298"/>
                  <a:gd name="T14" fmla="*/ 140 w 1298"/>
                  <a:gd name="T15" fmla="*/ 115 h 1298"/>
                  <a:gd name="T16" fmla="*/ 683 w 1298"/>
                  <a:gd name="T17" fmla="*/ 115 h 1298"/>
                  <a:gd name="T18" fmla="*/ 741 w 1298"/>
                  <a:gd name="T19" fmla="*/ 57 h 1298"/>
                  <a:gd name="T20" fmla="*/ 683 w 1298"/>
                  <a:gd name="T21" fmla="*/ 0 h 1298"/>
                  <a:gd name="T22" fmla="*/ 140 w 1298"/>
                  <a:gd name="T23" fmla="*/ 0 h 1298"/>
                  <a:gd name="T24" fmla="*/ 0 w 1298"/>
                  <a:gd name="T25" fmla="*/ 140 h 1298"/>
                  <a:gd name="T26" fmla="*/ 0 w 1298"/>
                  <a:gd name="T27" fmla="*/ 1158 h 1298"/>
                  <a:gd name="T28" fmla="*/ 140 w 1298"/>
                  <a:gd name="T29" fmla="*/ 1298 h 1298"/>
                  <a:gd name="T30" fmla="*/ 1158 w 1298"/>
                  <a:gd name="T31" fmla="*/ 1298 h 1298"/>
                  <a:gd name="T32" fmla="*/ 1298 w 1298"/>
                  <a:gd name="T33" fmla="*/ 1158 h 1298"/>
                  <a:gd name="T34" fmla="*/ 1298 w 1298"/>
                  <a:gd name="T35" fmla="*/ 637 h 1298"/>
                  <a:gd name="T36" fmla="*/ 1241 w 1298"/>
                  <a:gd name="T37" fmla="*/ 579 h 1298"/>
                  <a:gd name="T38" fmla="*/ 1241 w 1298"/>
                  <a:gd name="T39" fmla="*/ 579 h 1298"/>
                  <a:gd name="T40" fmla="*/ 1241 w 1298"/>
                  <a:gd name="T41" fmla="*/ 579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98" h="1298">
                    <a:moveTo>
                      <a:pt x="1241" y="579"/>
                    </a:moveTo>
                    <a:cubicBezTo>
                      <a:pt x="1209" y="579"/>
                      <a:pt x="1183" y="605"/>
                      <a:pt x="1183" y="637"/>
                    </a:cubicBezTo>
                    <a:cubicBezTo>
                      <a:pt x="1183" y="1158"/>
                      <a:pt x="1183" y="1158"/>
                      <a:pt x="1183" y="1158"/>
                    </a:cubicBezTo>
                    <a:cubicBezTo>
                      <a:pt x="1183" y="1172"/>
                      <a:pt x="1172" y="1183"/>
                      <a:pt x="1158" y="1183"/>
                    </a:cubicBezTo>
                    <a:cubicBezTo>
                      <a:pt x="140" y="1183"/>
                      <a:pt x="140" y="1183"/>
                      <a:pt x="140" y="1183"/>
                    </a:cubicBezTo>
                    <a:cubicBezTo>
                      <a:pt x="126" y="1183"/>
                      <a:pt x="115" y="1172"/>
                      <a:pt x="115" y="1158"/>
                    </a:cubicBezTo>
                    <a:cubicBezTo>
                      <a:pt x="115" y="140"/>
                      <a:pt x="115" y="140"/>
                      <a:pt x="115" y="140"/>
                    </a:cubicBezTo>
                    <a:cubicBezTo>
                      <a:pt x="115" y="126"/>
                      <a:pt x="126" y="115"/>
                      <a:pt x="140" y="115"/>
                    </a:cubicBezTo>
                    <a:cubicBezTo>
                      <a:pt x="683" y="115"/>
                      <a:pt x="683" y="115"/>
                      <a:pt x="683" y="115"/>
                    </a:cubicBezTo>
                    <a:cubicBezTo>
                      <a:pt x="715" y="115"/>
                      <a:pt x="741" y="89"/>
                      <a:pt x="741" y="57"/>
                    </a:cubicBezTo>
                    <a:cubicBezTo>
                      <a:pt x="741" y="26"/>
                      <a:pt x="715" y="0"/>
                      <a:pt x="683" y="0"/>
                    </a:cubicBezTo>
                    <a:cubicBezTo>
                      <a:pt x="140" y="0"/>
                      <a:pt x="140" y="0"/>
                      <a:pt x="140" y="0"/>
                    </a:cubicBezTo>
                    <a:cubicBezTo>
                      <a:pt x="63" y="0"/>
                      <a:pt x="0" y="63"/>
                      <a:pt x="0" y="140"/>
                    </a:cubicBezTo>
                    <a:cubicBezTo>
                      <a:pt x="0" y="1158"/>
                      <a:pt x="0" y="1158"/>
                      <a:pt x="0" y="1158"/>
                    </a:cubicBezTo>
                    <a:cubicBezTo>
                      <a:pt x="0" y="1235"/>
                      <a:pt x="63" y="1298"/>
                      <a:pt x="140" y="1298"/>
                    </a:cubicBezTo>
                    <a:cubicBezTo>
                      <a:pt x="1158" y="1298"/>
                      <a:pt x="1158" y="1298"/>
                      <a:pt x="1158" y="1298"/>
                    </a:cubicBezTo>
                    <a:cubicBezTo>
                      <a:pt x="1235" y="1298"/>
                      <a:pt x="1298" y="1235"/>
                      <a:pt x="1298" y="1158"/>
                    </a:cubicBezTo>
                    <a:cubicBezTo>
                      <a:pt x="1298" y="637"/>
                      <a:pt x="1298" y="637"/>
                      <a:pt x="1298" y="637"/>
                    </a:cubicBezTo>
                    <a:cubicBezTo>
                      <a:pt x="1298" y="605"/>
                      <a:pt x="1272" y="579"/>
                      <a:pt x="1241" y="579"/>
                    </a:cubicBezTo>
                    <a:close/>
                    <a:moveTo>
                      <a:pt x="1241" y="579"/>
                    </a:moveTo>
                    <a:cubicBezTo>
                      <a:pt x="1241" y="579"/>
                      <a:pt x="1241" y="579"/>
                      <a:pt x="1241" y="57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0" name="Group 29">
            <a:extLst>
              <a:ext uri="{FF2B5EF4-FFF2-40B4-BE49-F238E27FC236}">
                <a16:creationId xmlns:a16="http://schemas.microsoft.com/office/drawing/2014/main" id="{17E59202-DF1A-CBF4-7253-1E1EA7497CF1}"/>
              </a:ext>
            </a:extLst>
          </p:cNvPr>
          <p:cNvGrpSpPr/>
          <p:nvPr/>
        </p:nvGrpSpPr>
        <p:grpSpPr>
          <a:xfrm>
            <a:off x="4133329" y="2504300"/>
            <a:ext cx="2156667" cy="2662800"/>
            <a:chOff x="4130359" y="1970900"/>
            <a:chExt cx="2156667" cy="2662800"/>
          </a:xfrm>
        </p:grpSpPr>
        <p:sp>
          <p:nvSpPr>
            <p:cNvPr id="31" name="Google Shape;786;p22">
              <a:extLst>
                <a:ext uri="{FF2B5EF4-FFF2-40B4-BE49-F238E27FC236}">
                  <a16:creationId xmlns:a16="http://schemas.microsoft.com/office/drawing/2014/main" id="{9B6BCE60-D049-C987-712A-7F79A852100C}"/>
                </a:ext>
              </a:extLst>
            </p:cNvPr>
            <p:cNvSpPr/>
            <p:nvPr/>
          </p:nvSpPr>
          <p:spPr>
            <a:xfrm>
              <a:off x="4130359" y="3429000"/>
              <a:ext cx="2156667" cy="354067"/>
            </a:xfrm>
            <a:custGeom>
              <a:avLst/>
              <a:gdLst/>
              <a:ahLst/>
              <a:cxnLst/>
              <a:rect l="l" t="t" r="r" b="b"/>
              <a:pathLst>
                <a:path w="64700" h="10622" extrusionOk="0">
                  <a:moveTo>
                    <a:pt x="1" y="1"/>
                  </a:moveTo>
                  <a:lnTo>
                    <a:pt x="1" y="10621"/>
                  </a:lnTo>
                  <a:lnTo>
                    <a:pt x="64699" y="10621"/>
                  </a:lnTo>
                  <a:lnTo>
                    <a:pt x="64699" y="1"/>
                  </a:lnTo>
                  <a:close/>
                </a:path>
              </a:pathLst>
            </a:custGeom>
            <a:solidFill>
              <a:srgbClr val="9ACCCE"/>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3</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64" name="Google Shape;787;p22">
              <a:extLst>
                <a:ext uri="{FF2B5EF4-FFF2-40B4-BE49-F238E27FC236}">
                  <a16:creationId xmlns:a16="http://schemas.microsoft.com/office/drawing/2014/main" id="{6BF14775-D9F4-79F5-EC62-ABC6AAC41265}"/>
                </a:ext>
              </a:extLst>
            </p:cNvPr>
            <p:cNvSpPr/>
            <p:nvPr/>
          </p:nvSpPr>
          <p:spPr>
            <a:xfrm>
              <a:off x="4572892" y="1970900"/>
              <a:ext cx="1272000" cy="1272000"/>
            </a:xfrm>
            <a:custGeom>
              <a:avLst/>
              <a:gdLst/>
              <a:ahLst/>
              <a:cxnLst/>
              <a:rect l="l" t="t" r="r" b="b"/>
              <a:pathLst>
                <a:path w="38160" h="38160" extrusionOk="0">
                  <a:moveTo>
                    <a:pt x="19074" y="0"/>
                  </a:moveTo>
                  <a:cubicBezTo>
                    <a:pt x="13037" y="0"/>
                    <a:pt x="7489" y="2763"/>
                    <a:pt x="3846" y="7597"/>
                  </a:cubicBezTo>
                  <a:cubicBezTo>
                    <a:pt x="3715" y="7763"/>
                    <a:pt x="3751" y="8001"/>
                    <a:pt x="3917" y="8120"/>
                  </a:cubicBezTo>
                  <a:cubicBezTo>
                    <a:pt x="3986" y="8174"/>
                    <a:pt x="4066" y="8200"/>
                    <a:pt x="4147" y="8200"/>
                  </a:cubicBezTo>
                  <a:cubicBezTo>
                    <a:pt x="4262" y="8200"/>
                    <a:pt x="4376" y="8147"/>
                    <a:pt x="4453" y="8049"/>
                  </a:cubicBezTo>
                  <a:cubicBezTo>
                    <a:pt x="7953" y="3417"/>
                    <a:pt x="13287" y="762"/>
                    <a:pt x="19074" y="762"/>
                  </a:cubicBezTo>
                  <a:cubicBezTo>
                    <a:pt x="29182" y="762"/>
                    <a:pt x="37398" y="8978"/>
                    <a:pt x="37398" y="19074"/>
                  </a:cubicBezTo>
                  <a:cubicBezTo>
                    <a:pt x="37398" y="29183"/>
                    <a:pt x="29182" y="37398"/>
                    <a:pt x="19074" y="37398"/>
                  </a:cubicBezTo>
                  <a:cubicBezTo>
                    <a:pt x="8977" y="37398"/>
                    <a:pt x="762" y="29183"/>
                    <a:pt x="762" y="19074"/>
                  </a:cubicBezTo>
                  <a:cubicBezTo>
                    <a:pt x="762" y="18872"/>
                    <a:pt x="595" y="18693"/>
                    <a:pt x="381" y="18693"/>
                  </a:cubicBezTo>
                  <a:cubicBezTo>
                    <a:pt x="167" y="18693"/>
                    <a:pt x="0" y="18872"/>
                    <a:pt x="0" y="19074"/>
                  </a:cubicBezTo>
                  <a:cubicBezTo>
                    <a:pt x="0" y="29599"/>
                    <a:pt x="8561" y="38160"/>
                    <a:pt x="19074" y="38160"/>
                  </a:cubicBezTo>
                  <a:cubicBezTo>
                    <a:pt x="29599" y="38160"/>
                    <a:pt x="38160" y="29599"/>
                    <a:pt x="38160" y="19074"/>
                  </a:cubicBezTo>
                  <a:cubicBezTo>
                    <a:pt x="38160" y="8561"/>
                    <a:pt x="29599" y="0"/>
                    <a:pt x="19074" y="0"/>
                  </a:cubicBezTo>
                  <a:close/>
                </a:path>
              </a:pathLst>
            </a:custGeom>
            <a:solidFill>
              <a:srgbClr val="9ACCCE"/>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65" name="Google Shape;788;p22">
              <a:extLst>
                <a:ext uri="{FF2B5EF4-FFF2-40B4-BE49-F238E27FC236}">
                  <a16:creationId xmlns:a16="http://schemas.microsoft.com/office/drawing/2014/main" id="{28940295-8AFE-40E8-4738-88C25CDAAC22}"/>
                </a:ext>
              </a:extLst>
            </p:cNvPr>
            <p:cNvSpPr/>
            <p:nvPr/>
          </p:nvSpPr>
          <p:spPr>
            <a:xfrm>
              <a:off x="5195959" y="3217467"/>
              <a:ext cx="25833" cy="315567"/>
            </a:xfrm>
            <a:custGeom>
              <a:avLst/>
              <a:gdLst/>
              <a:ahLst/>
              <a:cxnLst/>
              <a:rect l="l" t="t" r="r" b="b"/>
              <a:pathLst>
                <a:path w="775" h="9467" extrusionOk="0">
                  <a:moveTo>
                    <a:pt x="382" y="1"/>
                  </a:moveTo>
                  <a:cubicBezTo>
                    <a:pt x="179" y="1"/>
                    <a:pt x="1" y="168"/>
                    <a:pt x="1" y="382"/>
                  </a:cubicBezTo>
                  <a:lnTo>
                    <a:pt x="1" y="9085"/>
                  </a:lnTo>
                  <a:cubicBezTo>
                    <a:pt x="1" y="9300"/>
                    <a:pt x="179" y="9466"/>
                    <a:pt x="382" y="9466"/>
                  </a:cubicBezTo>
                  <a:cubicBezTo>
                    <a:pt x="596" y="9466"/>
                    <a:pt x="775" y="9300"/>
                    <a:pt x="775" y="9085"/>
                  </a:cubicBezTo>
                  <a:lnTo>
                    <a:pt x="775" y="382"/>
                  </a:lnTo>
                  <a:cubicBezTo>
                    <a:pt x="775" y="168"/>
                    <a:pt x="596" y="1"/>
                    <a:pt x="382" y="1"/>
                  </a:cubicBezTo>
                  <a:close/>
                </a:path>
              </a:pathLst>
            </a:custGeom>
            <a:solidFill>
              <a:srgbClr val="9ACCCE"/>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66" name="Google Shape;799;p22">
              <a:extLst>
                <a:ext uri="{FF2B5EF4-FFF2-40B4-BE49-F238E27FC236}">
                  <a16:creationId xmlns:a16="http://schemas.microsoft.com/office/drawing/2014/main" id="{4F2E1FB2-C747-F18C-40EA-C8C3CF239D34}"/>
                </a:ext>
              </a:extLst>
            </p:cNvPr>
            <p:cNvSpPr/>
            <p:nvPr/>
          </p:nvSpPr>
          <p:spPr>
            <a:xfrm>
              <a:off x="4631626" y="2040000"/>
              <a:ext cx="1200167" cy="1141800"/>
            </a:xfrm>
            <a:custGeom>
              <a:avLst/>
              <a:gdLst/>
              <a:ahLst/>
              <a:cxnLst/>
              <a:rect l="l" t="t" r="r" b="b"/>
              <a:pathLst>
                <a:path w="36005" h="34254" extrusionOk="0">
                  <a:moveTo>
                    <a:pt x="17223" y="0"/>
                  </a:moveTo>
                  <a:cubicBezTo>
                    <a:pt x="12719" y="0"/>
                    <a:pt x="8224" y="1761"/>
                    <a:pt x="4870" y="5262"/>
                  </a:cubicBezTo>
                  <a:cubicBezTo>
                    <a:pt x="1691" y="8560"/>
                    <a:pt x="0" y="12905"/>
                    <a:pt x="95" y="17477"/>
                  </a:cubicBezTo>
                  <a:cubicBezTo>
                    <a:pt x="191" y="22061"/>
                    <a:pt x="2060" y="26324"/>
                    <a:pt x="5358" y="29491"/>
                  </a:cubicBezTo>
                  <a:cubicBezTo>
                    <a:pt x="8632" y="32634"/>
                    <a:pt x="12930" y="34253"/>
                    <a:pt x="17252" y="34253"/>
                  </a:cubicBezTo>
                  <a:cubicBezTo>
                    <a:pt x="20610" y="34253"/>
                    <a:pt x="23979" y="33277"/>
                    <a:pt x="26885" y="31289"/>
                  </a:cubicBezTo>
                  <a:lnTo>
                    <a:pt x="26706" y="31015"/>
                  </a:lnTo>
                  <a:cubicBezTo>
                    <a:pt x="23852" y="32968"/>
                    <a:pt x="20547" y="33925"/>
                    <a:pt x="17254" y="33925"/>
                  </a:cubicBezTo>
                  <a:cubicBezTo>
                    <a:pt x="13017" y="33925"/>
                    <a:pt x="8800" y="32341"/>
                    <a:pt x="5584" y="29253"/>
                  </a:cubicBezTo>
                  <a:cubicBezTo>
                    <a:pt x="2346" y="26145"/>
                    <a:pt x="512" y="21966"/>
                    <a:pt x="417" y="17477"/>
                  </a:cubicBezTo>
                  <a:cubicBezTo>
                    <a:pt x="334" y="12989"/>
                    <a:pt x="1989" y="8726"/>
                    <a:pt x="5096" y="5488"/>
                  </a:cubicBezTo>
                  <a:cubicBezTo>
                    <a:pt x="8397" y="2053"/>
                    <a:pt x="12812" y="324"/>
                    <a:pt x="17232" y="324"/>
                  </a:cubicBezTo>
                  <a:cubicBezTo>
                    <a:pt x="21422" y="324"/>
                    <a:pt x="25617" y="1877"/>
                    <a:pt x="28873" y="5000"/>
                  </a:cubicBezTo>
                  <a:cubicBezTo>
                    <a:pt x="34409" y="10322"/>
                    <a:pt x="35648" y="18692"/>
                    <a:pt x="31885" y="25371"/>
                  </a:cubicBezTo>
                  <a:lnTo>
                    <a:pt x="32171" y="25526"/>
                  </a:lnTo>
                  <a:cubicBezTo>
                    <a:pt x="36005" y="18728"/>
                    <a:pt x="34743" y="10191"/>
                    <a:pt x="29099" y="4773"/>
                  </a:cubicBezTo>
                  <a:cubicBezTo>
                    <a:pt x="25778" y="1585"/>
                    <a:pt x="21496" y="0"/>
                    <a:pt x="17223" y="0"/>
                  </a:cubicBezTo>
                  <a:close/>
                </a:path>
              </a:pathLst>
            </a:custGeom>
            <a:solidFill>
              <a:srgbClr val="9ACCCE"/>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67" name="Google Shape;801;p22">
              <a:extLst>
                <a:ext uri="{FF2B5EF4-FFF2-40B4-BE49-F238E27FC236}">
                  <a16:creationId xmlns:a16="http://schemas.microsoft.com/office/drawing/2014/main" id="{86C32415-93F2-BC43-A5CC-C7C331B572CF}"/>
                </a:ext>
              </a:extLst>
            </p:cNvPr>
            <p:cNvSpPr txBox="1"/>
            <p:nvPr/>
          </p:nvSpPr>
          <p:spPr>
            <a:xfrm>
              <a:off x="4305876" y="4060900"/>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التكلفة والوقت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68" name="Group 67">
              <a:extLst>
                <a:ext uri="{FF2B5EF4-FFF2-40B4-BE49-F238E27FC236}">
                  <a16:creationId xmlns:a16="http://schemas.microsoft.com/office/drawing/2014/main" id="{51A06687-0977-FE0A-892F-718AE4039439}"/>
                </a:ext>
              </a:extLst>
            </p:cNvPr>
            <p:cNvGrpSpPr/>
            <p:nvPr/>
          </p:nvGrpSpPr>
          <p:grpSpPr>
            <a:xfrm>
              <a:off x="5038442" y="2447640"/>
              <a:ext cx="386534" cy="386534"/>
              <a:chOff x="2022160" y="1125852"/>
              <a:chExt cx="386534" cy="386534"/>
            </a:xfrm>
          </p:grpSpPr>
          <p:sp>
            <p:nvSpPr>
              <p:cNvPr id="69" name="Google Shape;1927;p23">
                <a:extLst>
                  <a:ext uri="{FF2B5EF4-FFF2-40B4-BE49-F238E27FC236}">
                    <a16:creationId xmlns:a16="http://schemas.microsoft.com/office/drawing/2014/main" id="{694043E8-A22B-E326-F4AF-B93B1E107300}"/>
                  </a:ext>
                </a:extLst>
              </p:cNvPr>
              <p:cNvSpPr/>
              <p:nvPr/>
            </p:nvSpPr>
            <p:spPr>
              <a:xfrm>
                <a:off x="2022160" y="1125852"/>
                <a:ext cx="386534" cy="386534"/>
              </a:xfrm>
              <a:custGeom>
                <a:avLst/>
                <a:gdLst/>
                <a:ahLst/>
                <a:cxnLst/>
                <a:rect l="l" t="t" r="r" b="b"/>
                <a:pathLst>
                  <a:path w="256" h="256" extrusionOk="0">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00" name="Google Shape;1928;p23">
                <a:extLst>
                  <a:ext uri="{FF2B5EF4-FFF2-40B4-BE49-F238E27FC236}">
                    <a16:creationId xmlns:a16="http://schemas.microsoft.com/office/drawing/2014/main" id="{CCB681DB-3C7D-E1DC-8C08-42FA4E726785}"/>
                  </a:ext>
                </a:extLst>
              </p:cNvPr>
              <p:cNvSpPr/>
              <p:nvPr/>
            </p:nvSpPr>
            <p:spPr>
              <a:xfrm>
                <a:off x="2204290" y="1174333"/>
                <a:ext cx="110064" cy="192612"/>
              </a:xfrm>
              <a:custGeom>
                <a:avLst/>
                <a:gdLst/>
                <a:ahLst/>
                <a:cxnLst/>
                <a:rect l="l" t="t" r="r" b="b"/>
                <a:pathLst>
                  <a:path w="73" h="128" extrusionOk="0">
                    <a:moveTo>
                      <a:pt x="67" y="113"/>
                    </a:moveTo>
                    <a:cubicBezTo>
                      <a:pt x="16" y="91"/>
                      <a:pt x="16" y="91"/>
                      <a:pt x="16" y="91"/>
                    </a:cubicBezTo>
                    <a:cubicBezTo>
                      <a:pt x="16" y="8"/>
                      <a:pt x="16" y="8"/>
                      <a:pt x="16" y="8"/>
                    </a:cubicBezTo>
                    <a:cubicBezTo>
                      <a:pt x="16" y="4"/>
                      <a:pt x="12" y="0"/>
                      <a:pt x="8" y="0"/>
                    </a:cubicBezTo>
                    <a:cubicBezTo>
                      <a:pt x="4" y="0"/>
                      <a:pt x="0" y="4"/>
                      <a:pt x="0" y="8"/>
                    </a:cubicBezTo>
                    <a:cubicBezTo>
                      <a:pt x="0" y="96"/>
                      <a:pt x="0" y="96"/>
                      <a:pt x="0" y="96"/>
                    </a:cubicBezTo>
                    <a:cubicBezTo>
                      <a:pt x="0" y="99"/>
                      <a:pt x="2" y="102"/>
                      <a:pt x="5" y="103"/>
                    </a:cubicBezTo>
                    <a:cubicBezTo>
                      <a:pt x="61" y="127"/>
                      <a:pt x="61" y="127"/>
                      <a:pt x="61" y="127"/>
                    </a:cubicBezTo>
                    <a:cubicBezTo>
                      <a:pt x="62" y="128"/>
                      <a:pt x="63" y="128"/>
                      <a:pt x="64" y="128"/>
                    </a:cubicBezTo>
                    <a:cubicBezTo>
                      <a:pt x="67" y="128"/>
                      <a:pt x="70" y="126"/>
                      <a:pt x="71" y="123"/>
                    </a:cubicBezTo>
                    <a:cubicBezTo>
                      <a:pt x="73" y="119"/>
                      <a:pt x="71" y="114"/>
                      <a:pt x="67" y="113"/>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01" name="Google Shape;1929;p23">
                <a:extLst>
                  <a:ext uri="{FF2B5EF4-FFF2-40B4-BE49-F238E27FC236}">
                    <a16:creationId xmlns:a16="http://schemas.microsoft.com/office/drawing/2014/main" id="{9BADDBC4-D72A-E4A7-F303-558A1E677AC7}"/>
                  </a:ext>
                </a:extLst>
              </p:cNvPr>
              <p:cNvSpPr/>
              <p:nvPr/>
            </p:nvSpPr>
            <p:spPr>
              <a:xfrm>
                <a:off x="2070641" y="1306671"/>
                <a:ext cx="36688" cy="24895"/>
              </a:xfrm>
              <a:custGeom>
                <a:avLst/>
                <a:gdLst/>
                <a:ahLst/>
                <a:cxnLst/>
                <a:rect l="l" t="t" r="r" b="b"/>
                <a:pathLst>
                  <a:path w="24" h="16" extrusionOk="0">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02" name="Google Shape;1930;p23">
                <a:extLst>
                  <a:ext uri="{FF2B5EF4-FFF2-40B4-BE49-F238E27FC236}">
                    <a16:creationId xmlns:a16="http://schemas.microsoft.com/office/drawing/2014/main" id="{D3163D49-CAE1-01A1-14E4-085935603859}"/>
                  </a:ext>
                </a:extLst>
              </p:cNvPr>
              <p:cNvSpPr/>
              <p:nvPr/>
            </p:nvSpPr>
            <p:spPr>
              <a:xfrm>
                <a:off x="2324836" y="1306671"/>
                <a:ext cx="36688" cy="24895"/>
              </a:xfrm>
              <a:custGeom>
                <a:avLst/>
                <a:gdLst/>
                <a:ahLst/>
                <a:cxnLst/>
                <a:rect l="l" t="t" r="r" b="b"/>
                <a:pathLst>
                  <a:path w="24" h="16" extrusionOk="0">
                    <a:moveTo>
                      <a:pt x="0" y="8"/>
                    </a:moveTo>
                    <a:cubicBezTo>
                      <a:pt x="0" y="12"/>
                      <a:pt x="4" y="16"/>
                      <a:pt x="8" y="16"/>
                    </a:cubicBezTo>
                    <a:cubicBezTo>
                      <a:pt x="16" y="16"/>
                      <a:pt x="16" y="16"/>
                      <a:pt x="16" y="16"/>
                    </a:cubicBezTo>
                    <a:cubicBezTo>
                      <a:pt x="20" y="16"/>
                      <a:pt x="24" y="12"/>
                      <a:pt x="24" y="8"/>
                    </a:cubicBezTo>
                    <a:cubicBezTo>
                      <a:pt x="24" y="4"/>
                      <a:pt x="20" y="0"/>
                      <a:pt x="16" y="0"/>
                    </a:cubicBezTo>
                    <a:cubicBezTo>
                      <a:pt x="8" y="0"/>
                      <a:pt x="8" y="0"/>
                      <a:pt x="8" y="0"/>
                    </a:cubicBezTo>
                    <a:cubicBezTo>
                      <a:pt x="4" y="0"/>
                      <a:pt x="0" y="4"/>
                      <a:pt x="0" y="8"/>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03" name="Google Shape;1931;p23">
                <a:extLst>
                  <a:ext uri="{FF2B5EF4-FFF2-40B4-BE49-F238E27FC236}">
                    <a16:creationId xmlns:a16="http://schemas.microsoft.com/office/drawing/2014/main" id="{6A3ED803-0FC1-44E3-C819-6D61E51B78DC}"/>
                  </a:ext>
                </a:extLst>
              </p:cNvPr>
              <p:cNvSpPr/>
              <p:nvPr/>
            </p:nvSpPr>
            <p:spPr>
              <a:xfrm>
                <a:off x="2204290" y="1427218"/>
                <a:ext cx="23585" cy="36688"/>
              </a:xfrm>
              <a:custGeom>
                <a:avLst/>
                <a:gdLst/>
                <a:ahLst/>
                <a:cxnLst/>
                <a:rect l="l" t="t" r="r" b="b"/>
                <a:pathLst>
                  <a:path w="16" h="24" extrusionOk="0">
                    <a:moveTo>
                      <a:pt x="8" y="0"/>
                    </a:moveTo>
                    <a:cubicBezTo>
                      <a:pt x="4" y="0"/>
                      <a:pt x="0" y="4"/>
                      <a:pt x="0" y="8"/>
                    </a:cubicBezTo>
                    <a:cubicBezTo>
                      <a:pt x="0" y="16"/>
                      <a:pt x="0" y="16"/>
                      <a:pt x="0" y="16"/>
                    </a:cubicBezTo>
                    <a:cubicBezTo>
                      <a:pt x="0" y="20"/>
                      <a:pt x="4" y="24"/>
                      <a:pt x="8" y="24"/>
                    </a:cubicBezTo>
                    <a:cubicBezTo>
                      <a:pt x="12" y="24"/>
                      <a:pt x="16" y="20"/>
                      <a:pt x="16" y="16"/>
                    </a:cubicBezTo>
                    <a:cubicBezTo>
                      <a:pt x="16" y="8"/>
                      <a:pt x="16" y="8"/>
                      <a:pt x="16" y="8"/>
                    </a:cubicBezTo>
                    <a:cubicBezTo>
                      <a:pt x="16" y="4"/>
                      <a:pt x="12" y="0"/>
                      <a:pt x="8"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grpSp>
        <p:nvGrpSpPr>
          <p:cNvPr id="104" name="Group 103">
            <a:extLst>
              <a:ext uri="{FF2B5EF4-FFF2-40B4-BE49-F238E27FC236}">
                <a16:creationId xmlns:a16="http://schemas.microsoft.com/office/drawing/2014/main" id="{B9C1D1FF-323D-5765-9E19-8B3CD8E086AD}"/>
              </a:ext>
            </a:extLst>
          </p:cNvPr>
          <p:cNvGrpSpPr/>
          <p:nvPr/>
        </p:nvGrpSpPr>
        <p:grpSpPr>
          <a:xfrm>
            <a:off x="1976330" y="2504300"/>
            <a:ext cx="2156633" cy="2662800"/>
            <a:chOff x="1973360" y="1970900"/>
            <a:chExt cx="2156633" cy="2662800"/>
          </a:xfrm>
        </p:grpSpPr>
        <p:sp>
          <p:nvSpPr>
            <p:cNvPr id="105" name="Google Shape;769;p22">
              <a:extLst>
                <a:ext uri="{FF2B5EF4-FFF2-40B4-BE49-F238E27FC236}">
                  <a16:creationId xmlns:a16="http://schemas.microsoft.com/office/drawing/2014/main" id="{6E021106-6927-2B2A-E1AF-1593C795555C}"/>
                </a:ext>
              </a:extLst>
            </p:cNvPr>
            <p:cNvSpPr/>
            <p:nvPr/>
          </p:nvSpPr>
          <p:spPr>
            <a:xfrm>
              <a:off x="1973360" y="3429000"/>
              <a:ext cx="2156633" cy="354067"/>
            </a:xfrm>
            <a:custGeom>
              <a:avLst/>
              <a:gdLst/>
              <a:ahLst/>
              <a:cxnLst/>
              <a:rect l="l" t="t" r="r" b="b"/>
              <a:pathLst>
                <a:path w="64699" h="10622" extrusionOk="0">
                  <a:moveTo>
                    <a:pt x="3977" y="1"/>
                  </a:moveTo>
                  <a:cubicBezTo>
                    <a:pt x="1786" y="1"/>
                    <a:pt x="0" y="2382"/>
                    <a:pt x="0" y="5311"/>
                  </a:cubicBezTo>
                  <a:cubicBezTo>
                    <a:pt x="0" y="8228"/>
                    <a:pt x="1786" y="10621"/>
                    <a:pt x="3977" y="10621"/>
                  </a:cubicBezTo>
                  <a:lnTo>
                    <a:pt x="64699" y="10621"/>
                  </a:lnTo>
                  <a:lnTo>
                    <a:pt x="64699" y="1"/>
                  </a:lnTo>
                  <a:close/>
                </a:path>
              </a:pathLst>
            </a:custGeom>
            <a:solidFill>
              <a:srgbClr val="FFCC66"/>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4</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106" name="Google Shape;770;p22">
              <a:extLst>
                <a:ext uri="{FF2B5EF4-FFF2-40B4-BE49-F238E27FC236}">
                  <a16:creationId xmlns:a16="http://schemas.microsoft.com/office/drawing/2014/main" id="{D75D56C3-C512-AB9D-1D90-50D72896E0F7}"/>
                </a:ext>
              </a:extLst>
            </p:cNvPr>
            <p:cNvSpPr/>
            <p:nvPr/>
          </p:nvSpPr>
          <p:spPr>
            <a:xfrm>
              <a:off x="2447627" y="1970900"/>
              <a:ext cx="1272000" cy="1272000"/>
            </a:xfrm>
            <a:custGeom>
              <a:avLst/>
              <a:gdLst/>
              <a:ahLst/>
              <a:cxnLst/>
              <a:rect l="l" t="t" r="r" b="b"/>
              <a:pathLst>
                <a:path w="38160" h="38160" extrusionOk="0">
                  <a:moveTo>
                    <a:pt x="19086" y="0"/>
                  </a:moveTo>
                  <a:cubicBezTo>
                    <a:pt x="13049" y="0"/>
                    <a:pt x="7489" y="2763"/>
                    <a:pt x="3846" y="7597"/>
                  </a:cubicBezTo>
                  <a:cubicBezTo>
                    <a:pt x="3715" y="7763"/>
                    <a:pt x="3751" y="8001"/>
                    <a:pt x="3917" y="8120"/>
                  </a:cubicBezTo>
                  <a:cubicBezTo>
                    <a:pt x="3986" y="8174"/>
                    <a:pt x="4068" y="8200"/>
                    <a:pt x="4150" y="8200"/>
                  </a:cubicBezTo>
                  <a:cubicBezTo>
                    <a:pt x="4267" y="8200"/>
                    <a:pt x="4383" y="8147"/>
                    <a:pt x="4453" y="8049"/>
                  </a:cubicBezTo>
                  <a:cubicBezTo>
                    <a:pt x="7953" y="3417"/>
                    <a:pt x="13287" y="762"/>
                    <a:pt x="19086" y="762"/>
                  </a:cubicBezTo>
                  <a:cubicBezTo>
                    <a:pt x="29182" y="762"/>
                    <a:pt x="37398" y="8978"/>
                    <a:pt x="37398" y="19074"/>
                  </a:cubicBezTo>
                  <a:cubicBezTo>
                    <a:pt x="37398" y="29183"/>
                    <a:pt x="29182" y="37398"/>
                    <a:pt x="19086" y="37398"/>
                  </a:cubicBezTo>
                  <a:cubicBezTo>
                    <a:pt x="8977" y="37398"/>
                    <a:pt x="762" y="29183"/>
                    <a:pt x="762" y="19074"/>
                  </a:cubicBezTo>
                  <a:cubicBezTo>
                    <a:pt x="762" y="18872"/>
                    <a:pt x="595" y="18693"/>
                    <a:pt x="381" y="18693"/>
                  </a:cubicBezTo>
                  <a:cubicBezTo>
                    <a:pt x="167" y="18693"/>
                    <a:pt x="0" y="18872"/>
                    <a:pt x="0" y="19074"/>
                  </a:cubicBezTo>
                  <a:cubicBezTo>
                    <a:pt x="0" y="29599"/>
                    <a:pt x="8561" y="38160"/>
                    <a:pt x="19086" y="38160"/>
                  </a:cubicBezTo>
                  <a:cubicBezTo>
                    <a:pt x="29599" y="38160"/>
                    <a:pt x="38160" y="29599"/>
                    <a:pt x="38160" y="19074"/>
                  </a:cubicBezTo>
                  <a:cubicBezTo>
                    <a:pt x="38160" y="8561"/>
                    <a:pt x="29599" y="0"/>
                    <a:pt x="19086" y="0"/>
                  </a:cubicBezTo>
                  <a:close/>
                </a:path>
              </a:pathLst>
            </a:custGeom>
            <a:solidFill>
              <a:srgbClr val="FCBD24"/>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107" name="Google Shape;771;p22">
              <a:extLst>
                <a:ext uri="{FF2B5EF4-FFF2-40B4-BE49-F238E27FC236}">
                  <a16:creationId xmlns:a16="http://schemas.microsoft.com/office/drawing/2014/main" id="{DDA8B8BD-D9DA-006B-C9EA-808052E54E63}"/>
                </a:ext>
              </a:extLst>
            </p:cNvPr>
            <p:cNvSpPr/>
            <p:nvPr/>
          </p:nvSpPr>
          <p:spPr>
            <a:xfrm>
              <a:off x="3071093" y="3217467"/>
              <a:ext cx="25433" cy="315567"/>
            </a:xfrm>
            <a:custGeom>
              <a:avLst/>
              <a:gdLst/>
              <a:ahLst/>
              <a:cxnLst/>
              <a:rect l="l" t="t" r="r" b="b"/>
              <a:pathLst>
                <a:path w="763" h="9467" extrusionOk="0">
                  <a:moveTo>
                    <a:pt x="382" y="1"/>
                  </a:moveTo>
                  <a:cubicBezTo>
                    <a:pt x="168" y="1"/>
                    <a:pt x="1" y="168"/>
                    <a:pt x="1" y="382"/>
                  </a:cubicBezTo>
                  <a:lnTo>
                    <a:pt x="1" y="9085"/>
                  </a:lnTo>
                  <a:cubicBezTo>
                    <a:pt x="1" y="9300"/>
                    <a:pt x="168" y="9466"/>
                    <a:pt x="382" y="9466"/>
                  </a:cubicBezTo>
                  <a:cubicBezTo>
                    <a:pt x="584" y="9466"/>
                    <a:pt x="763" y="9300"/>
                    <a:pt x="763" y="9085"/>
                  </a:cubicBezTo>
                  <a:lnTo>
                    <a:pt x="763" y="382"/>
                  </a:lnTo>
                  <a:cubicBezTo>
                    <a:pt x="763" y="168"/>
                    <a:pt x="584" y="1"/>
                    <a:pt x="382" y="1"/>
                  </a:cubicBezTo>
                  <a:close/>
                </a:path>
              </a:pathLst>
            </a:custGeom>
            <a:solidFill>
              <a:srgbClr val="FFCC66"/>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108" name="Google Shape;782;p22">
              <a:extLst>
                <a:ext uri="{FF2B5EF4-FFF2-40B4-BE49-F238E27FC236}">
                  <a16:creationId xmlns:a16="http://schemas.microsoft.com/office/drawing/2014/main" id="{E584D07A-6266-6D39-DE9F-44BAEEDC2C06}"/>
                </a:ext>
              </a:extLst>
            </p:cNvPr>
            <p:cNvSpPr/>
            <p:nvPr/>
          </p:nvSpPr>
          <p:spPr>
            <a:xfrm>
              <a:off x="2507927" y="2040000"/>
              <a:ext cx="1199800" cy="1141800"/>
            </a:xfrm>
            <a:custGeom>
              <a:avLst/>
              <a:gdLst/>
              <a:ahLst/>
              <a:cxnLst/>
              <a:rect l="l" t="t" r="r" b="b"/>
              <a:pathLst>
                <a:path w="35994" h="34254" extrusionOk="0">
                  <a:moveTo>
                    <a:pt x="17221" y="0"/>
                  </a:moveTo>
                  <a:cubicBezTo>
                    <a:pt x="12717" y="0"/>
                    <a:pt x="8219" y="1761"/>
                    <a:pt x="4859" y="5262"/>
                  </a:cubicBezTo>
                  <a:cubicBezTo>
                    <a:pt x="1692" y="8560"/>
                    <a:pt x="1" y="12905"/>
                    <a:pt x="84" y="17477"/>
                  </a:cubicBezTo>
                  <a:cubicBezTo>
                    <a:pt x="179" y="22061"/>
                    <a:pt x="2049" y="26324"/>
                    <a:pt x="5359" y="29491"/>
                  </a:cubicBezTo>
                  <a:cubicBezTo>
                    <a:pt x="8633" y="32634"/>
                    <a:pt x="12931" y="34253"/>
                    <a:pt x="17253" y="34253"/>
                  </a:cubicBezTo>
                  <a:cubicBezTo>
                    <a:pt x="20611" y="34253"/>
                    <a:pt x="23980" y="33277"/>
                    <a:pt x="26885" y="31289"/>
                  </a:cubicBezTo>
                  <a:lnTo>
                    <a:pt x="26695" y="31015"/>
                  </a:lnTo>
                  <a:cubicBezTo>
                    <a:pt x="23841" y="32968"/>
                    <a:pt x="20536" y="33925"/>
                    <a:pt x="17244" y="33925"/>
                  </a:cubicBezTo>
                  <a:cubicBezTo>
                    <a:pt x="13009" y="33925"/>
                    <a:pt x="8794" y="32341"/>
                    <a:pt x="5585" y="29253"/>
                  </a:cubicBezTo>
                  <a:cubicBezTo>
                    <a:pt x="2346" y="26145"/>
                    <a:pt x="513" y="21966"/>
                    <a:pt x="418" y="17477"/>
                  </a:cubicBezTo>
                  <a:cubicBezTo>
                    <a:pt x="322" y="12989"/>
                    <a:pt x="1989" y="8726"/>
                    <a:pt x="5097" y="5488"/>
                  </a:cubicBezTo>
                  <a:cubicBezTo>
                    <a:pt x="8391" y="2053"/>
                    <a:pt x="12806" y="324"/>
                    <a:pt x="17227" y="324"/>
                  </a:cubicBezTo>
                  <a:cubicBezTo>
                    <a:pt x="21417" y="324"/>
                    <a:pt x="25611" y="1877"/>
                    <a:pt x="28862" y="5000"/>
                  </a:cubicBezTo>
                  <a:cubicBezTo>
                    <a:pt x="34398" y="10322"/>
                    <a:pt x="35636" y="18692"/>
                    <a:pt x="31874" y="25371"/>
                  </a:cubicBezTo>
                  <a:lnTo>
                    <a:pt x="32160" y="25526"/>
                  </a:lnTo>
                  <a:cubicBezTo>
                    <a:pt x="35993" y="18728"/>
                    <a:pt x="34731" y="10191"/>
                    <a:pt x="29088" y="4773"/>
                  </a:cubicBezTo>
                  <a:cubicBezTo>
                    <a:pt x="25772" y="1585"/>
                    <a:pt x="21494" y="0"/>
                    <a:pt x="17221" y="0"/>
                  </a:cubicBezTo>
                  <a:close/>
                </a:path>
              </a:pathLst>
            </a:custGeom>
            <a:solidFill>
              <a:srgbClr val="FCBD24"/>
            </a:solidFill>
            <a:ln>
              <a:noFill/>
            </a:ln>
          </p:spPr>
          <p:txBody>
            <a:bodyPr spcFirstLastPara="1" wrap="square" lIns="121900" tIns="121900" rIns="121900" bIns="121900" anchor="ctr" anchorCtr="0">
              <a:noAutofit/>
            </a:bodyPr>
            <a:lstStyle/>
            <a:p>
              <a:pPr>
                <a:buClr>
                  <a:srgbClr val="000000"/>
                </a:buClr>
                <a:buSzPts val="1400"/>
              </a:pPr>
              <a:endParaRPr sz="1867" dirty="0">
                <a:solidFill>
                  <a:srgbClr val="000000"/>
                </a:solidFill>
                <a:latin typeface="Arial"/>
                <a:ea typeface="Arial"/>
                <a:cs typeface="Arial"/>
                <a:sym typeface="Arial"/>
              </a:endParaRPr>
            </a:p>
          </p:txBody>
        </p:sp>
        <p:sp>
          <p:nvSpPr>
            <p:cNvPr id="109" name="Google Shape;784;p22">
              <a:extLst>
                <a:ext uri="{FF2B5EF4-FFF2-40B4-BE49-F238E27FC236}">
                  <a16:creationId xmlns:a16="http://schemas.microsoft.com/office/drawing/2014/main" id="{172617C8-BAD6-9FFB-6A8E-DF2A982FF146}"/>
                </a:ext>
              </a:extLst>
            </p:cNvPr>
            <p:cNvSpPr txBox="1"/>
            <p:nvPr/>
          </p:nvSpPr>
          <p:spPr>
            <a:xfrm>
              <a:off x="2180827" y="4060900"/>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مقاومة التغيير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0" name="Google Shape;9932;p80">
              <a:extLst>
                <a:ext uri="{FF2B5EF4-FFF2-40B4-BE49-F238E27FC236}">
                  <a16:creationId xmlns:a16="http://schemas.microsoft.com/office/drawing/2014/main" id="{0BD40C46-2862-5F5E-F91F-320FF2EBD6E2}"/>
                </a:ext>
              </a:extLst>
            </p:cNvPr>
            <p:cNvSpPr/>
            <p:nvPr/>
          </p:nvSpPr>
          <p:spPr>
            <a:xfrm>
              <a:off x="2856231" y="2321150"/>
              <a:ext cx="454791" cy="454791"/>
            </a:xfrm>
            <a:custGeom>
              <a:avLst/>
              <a:gdLst/>
              <a:ahLst/>
              <a:cxnLst/>
              <a:rect l="l" t="t" r="r" b="b"/>
              <a:pathLst>
                <a:path w="11503" h="11503" extrusionOk="0">
                  <a:moveTo>
                    <a:pt x="0" y="1"/>
                  </a:moveTo>
                  <a:lnTo>
                    <a:pt x="0" y="11503"/>
                  </a:lnTo>
                  <a:lnTo>
                    <a:pt x="11503" y="11503"/>
                  </a:lnTo>
                  <a:lnTo>
                    <a:pt x="11503" y="10265"/>
                  </a:lnTo>
                  <a:lnTo>
                    <a:pt x="10836" y="10265"/>
                  </a:lnTo>
                  <a:lnTo>
                    <a:pt x="10836" y="10360"/>
                  </a:lnTo>
                  <a:lnTo>
                    <a:pt x="10836" y="10908"/>
                  </a:lnTo>
                  <a:lnTo>
                    <a:pt x="691" y="10908"/>
                  </a:lnTo>
                  <a:lnTo>
                    <a:pt x="691" y="9955"/>
                  </a:lnTo>
                  <a:lnTo>
                    <a:pt x="2072" y="9026"/>
                  </a:lnTo>
                  <a:cubicBezTo>
                    <a:pt x="2243" y="9154"/>
                    <a:pt x="2490" y="9244"/>
                    <a:pt x="2746" y="9244"/>
                  </a:cubicBezTo>
                  <a:cubicBezTo>
                    <a:pt x="2775" y="9244"/>
                    <a:pt x="2805" y="9243"/>
                    <a:pt x="2834" y="9240"/>
                  </a:cubicBezTo>
                  <a:cubicBezTo>
                    <a:pt x="3334" y="9169"/>
                    <a:pt x="3739" y="8788"/>
                    <a:pt x="3787" y="8288"/>
                  </a:cubicBezTo>
                  <a:cubicBezTo>
                    <a:pt x="3811" y="8002"/>
                    <a:pt x="3739" y="7740"/>
                    <a:pt x="3620" y="7526"/>
                  </a:cubicBezTo>
                  <a:lnTo>
                    <a:pt x="4049" y="6788"/>
                  </a:lnTo>
                  <a:cubicBezTo>
                    <a:pt x="4144" y="6811"/>
                    <a:pt x="4239" y="6811"/>
                    <a:pt x="4335" y="6811"/>
                  </a:cubicBezTo>
                  <a:cubicBezTo>
                    <a:pt x="4596" y="6811"/>
                    <a:pt x="4835" y="6740"/>
                    <a:pt x="5001" y="6549"/>
                  </a:cubicBezTo>
                  <a:lnTo>
                    <a:pt x="5644" y="7002"/>
                  </a:lnTo>
                  <a:cubicBezTo>
                    <a:pt x="5597" y="7145"/>
                    <a:pt x="5597" y="7288"/>
                    <a:pt x="5644" y="7454"/>
                  </a:cubicBezTo>
                  <a:cubicBezTo>
                    <a:pt x="5716" y="7859"/>
                    <a:pt x="6049" y="8193"/>
                    <a:pt x="6478" y="8264"/>
                  </a:cubicBezTo>
                  <a:cubicBezTo>
                    <a:pt x="6531" y="8272"/>
                    <a:pt x="6584" y="8276"/>
                    <a:pt x="6636" y="8276"/>
                  </a:cubicBezTo>
                  <a:cubicBezTo>
                    <a:pt x="7215" y="8276"/>
                    <a:pt x="7716" y="7806"/>
                    <a:pt x="7716" y="7216"/>
                  </a:cubicBezTo>
                  <a:cubicBezTo>
                    <a:pt x="7716" y="7026"/>
                    <a:pt x="7692" y="6883"/>
                    <a:pt x="7597" y="6764"/>
                  </a:cubicBezTo>
                  <a:lnTo>
                    <a:pt x="8169" y="6145"/>
                  </a:lnTo>
                  <a:cubicBezTo>
                    <a:pt x="8289" y="6196"/>
                    <a:pt x="8434" y="6235"/>
                    <a:pt x="8585" y="6235"/>
                  </a:cubicBezTo>
                  <a:cubicBezTo>
                    <a:pt x="8644" y="6235"/>
                    <a:pt x="8704" y="6229"/>
                    <a:pt x="8764" y="6216"/>
                  </a:cubicBezTo>
                  <a:cubicBezTo>
                    <a:pt x="9240" y="6168"/>
                    <a:pt x="9621" y="5787"/>
                    <a:pt x="9693" y="5311"/>
                  </a:cubicBezTo>
                  <a:cubicBezTo>
                    <a:pt x="9717" y="4978"/>
                    <a:pt x="9621" y="4668"/>
                    <a:pt x="9407" y="4478"/>
                  </a:cubicBezTo>
                  <a:lnTo>
                    <a:pt x="9836" y="3882"/>
                  </a:lnTo>
                  <a:cubicBezTo>
                    <a:pt x="9907" y="3894"/>
                    <a:pt x="9979" y="3900"/>
                    <a:pt x="10056" y="3900"/>
                  </a:cubicBezTo>
                  <a:cubicBezTo>
                    <a:pt x="10133" y="3900"/>
                    <a:pt x="10217" y="3894"/>
                    <a:pt x="10312" y="3882"/>
                  </a:cubicBezTo>
                  <a:cubicBezTo>
                    <a:pt x="10717" y="3787"/>
                    <a:pt x="11050" y="3454"/>
                    <a:pt x="11145" y="3049"/>
                  </a:cubicBezTo>
                  <a:cubicBezTo>
                    <a:pt x="11277" y="2391"/>
                    <a:pt x="10762" y="1773"/>
                    <a:pt x="10121" y="1773"/>
                  </a:cubicBezTo>
                  <a:cubicBezTo>
                    <a:pt x="10067" y="1773"/>
                    <a:pt x="10011" y="1777"/>
                    <a:pt x="9955" y="1787"/>
                  </a:cubicBezTo>
                  <a:cubicBezTo>
                    <a:pt x="9478" y="1858"/>
                    <a:pt x="9097" y="2239"/>
                    <a:pt x="9026" y="2739"/>
                  </a:cubicBezTo>
                  <a:cubicBezTo>
                    <a:pt x="9002" y="3049"/>
                    <a:pt x="9097" y="3311"/>
                    <a:pt x="9264" y="3525"/>
                  </a:cubicBezTo>
                  <a:lnTo>
                    <a:pt x="8859" y="4144"/>
                  </a:lnTo>
                  <a:cubicBezTo>
                    <a:pt x="8788" y="4120"/>
                    <a:pt x="8693" y="4120"/>
                    <a:pt x="8645" y="4120"/>
                  </a:cubicBezTo>
                  <a:cubicBezTo>
                    <a:pt x="8050" y="4120"/>
                    <a:pt x="7573" y="4597"/>
                    <a:pt x="7573" y="5192"/>
                  </a:cubicBezTo>
                  <a:cubicBezTo>
                    <a:pt x="7573" y="5359"/>
                    <a:pt x="7621" y="5549"/>
                    <a:pt x="7692" y="5692"/>
                  </a:cubicBezTo>
                  <a:lnTo>
                    <a:pt x="7145" y="6288"/>
                  </a:lnTo>
                  <a:cubicBezTo>
                    <a:pt x="7002" y="6192"/>
                    <a:pt x="6835" y="6168"/>
                    <a:pt x="6668" y="6168"/>
                  </a:cubicBezTo>
                  <a:cubicBezTo>
                    <a:pt x="6406" y="6168"/>
                    <a:pt x="6168" y="6264"/>
                    <a:pt x="5954" y="6430"/>
                  </a:cubicBezTo>
                  <a:lnTo>
                    <a:pt x="5335" y="6002"/>
                  </a:lnTo>
                  <a:cubicBezTo>
                    <a:pt x="5359" y="5883"/>
                    <a:pt x="5359" y="5764"/>
                    <a:pt x="5335" y="5645"/>
                  </a:cubicBezTo>
                  <a:cubicBezTo>
                    <a:pt x="5287" y="5168"/>
                    <a:pt x="4882" y="4763"/>
                    <a:pt x="4382" y="4716"/>
                  </a:cubicBezTo>
                  <a:cubicBezTo>
                    <a:pt x="4344" y="4711"/>
                    <a:pt x="4306" y="4709"/>
                    <a:pt x="4269" y="4709"/>
                  </a:cubicBezTo>
                  <a:cubicBezTo>
                    <a:pt x="3698" y="4709"/>
                    <a:pt x="3215" y="5206"/>
                    <a:pt x="3215" y="5787"/>
                  </a:cubicBezTo>
                  <a:cubicBezTo>
                    <a:pt x="3215" y="6049"/>
                    <a:pt x="3310" y="6264"/>
                    <a:pt x="3453" y="6478"/>
                  </a:cubicBezTo>
                  <a:lnTo>
                    <a:pt x="3049" y="7145"/>
                  </a:lnTo>
                  <a:cubicBezTo>
                    <a:pt x="2953" y="7121"/>
                    <a:pt x="2834" y="7097"/>
                    <a:pt x="2715" y="7097"/>
                  </a:cubicBezTo>
                  <a:cubicBezTo>
                    <a:pt x="2120" y="7097"/>
                    <a:pt x="1643" y="7573"/>
                    <a:pt x="1643" y="8169"/>
                  </a:cubicBezTo>
                  <a:cubicBezTo>
                    <a:pt x="1643" y="8240"/>
                    <a:pt x="1643" y="8336"/>
                    <a:pt x="1667" y="8431"/>
                  </a:cubicBezTo>
                  <a:lnTo>
                    <a:pt x="691" y="9074"/>
                  </a:lnTo>
                  <a:lnTo>
                    <a:pt x="691" y="691"/>
                  </a:lnTo>
                  <a:lnTo>
                    <a:pt x="1239" y="691"/>
                  </a:lnTo>
                  <a:lnTo>
                    <a:pt x="1239" y="1"/>
                  </a:lnTo>
                  <a:close/>
                </a:path>
              </a:pathLst>
            </a:custGeom>
            <a:solidFill>
              <a:schemeClr val="tx1"/>
            </a:solidFill>
            <a:ln>
              <a:noFill/>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271813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1000"/>
                                        <p:tgtEl>
                                          <p:spTgt spid="104"/>
                                        </p:tgtEl>
                                      </p:cBhvr>
                                    </p:animEffect>
                                    <p:anim calcmode="lin" valueType="num">
                                      <p:cBhvr>
                                        <p:cTn id="29" dur="1000" fill="hold"/>
                                        <p:tgtEl>
                                          <p:spTgt spid="104"/>
                                        </p:tgtEl>
                                        <p:attrNameLst>
                                          <p:attrName>ppt_x</p:attrName>
                                        </p:attrNameLst>
                                      </p:cBhvr>
                                      <p:tavLst>
                                        <p:tav tm="0">
                                          <p:val>
                                            <p:strVal val="#ppt_x"/>
                                          </p:val>
                                        </p:tav>
                                        <p:tav tm="100000">
                                          <p:val>
                                            <p:strVal val="#ppt_x"/>
                                          </p:val>
                                        </p:tav>
                                      </p:tavLst>
                                    </p:anim>
                                    <p:anim calcmode="lin" valueType="num">
                                      <p:cBhvr>
                                        <p:cTn id="3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الأطر والنماذج المستخدمة في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نموذج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EFQM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للتميز المؤسسي: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1943100" y="3429000"/>
            <a:ext cx="8770092" cy="2816156"/>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نموذج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EFQM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للتميز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(European Foundation for Quality Management)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هو إطار عمل إداري شامل تم تطويره من قبل المؤسسة الأوروبية لإدارة الجودة في عام 1991. يُستخدم هذا النموذج كأداة لإدارة الأداء المؤسسي وتحقيق التميز من خلال التركيز على تحسين العمليات، تعزيز الجودة، وتحقيق نتائج مستدامة. يُعتبر نموذج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EFQM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معياراً عالمياً للتميز المؤسسي، ويهدف إلى مساعدة المؤسسات على تحقيق التميز في جميع جوانب عملها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53CEA44C-5899-34EE-07E2-CFECC2F7B196}"/>
              </a:ext>
            </a:extLst>
          </p:cNvPr>
          <p:cNvSpPr txBox="1"/>
          <p:nvPr/>
        </p:nvSpPr>
        <p:spPr>
          <a:xfrm>
            <a:off x="3339803" y="2720521"/>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تعريف نموذج</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EFQM </a:t>
            </a: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للتميز</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a:t>
            </a:r>
          </a:p>
        </p:txBody>
      </p:sp>
    </p:spTree>
    <p:extLst>
      <p:ext uri="{BB962C8B-B14F-4D97-AF65-F5344CB8AC3E}">
        <p14:creationId xmlns:p14="http://schemas.microsoft.com/office/powerpoint/2010/main" val="413623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نموذج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EFQM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 المؤسسي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6D0A67F-A735-C19D-CFEE-021D25095AC6}"/>
              </a:ext>
            </a:extLst>
          </p:cNvPr>
          <p:cNvGrpSpPr/>
          <p:nvPr/>
        </p:nvGrpSpPr>
        <p:grpSpPr>
          <a:xfrm>
            <a:off x="6234385" y="1830917"/>
            <a:ext cx="3366815" cy="1777838"/>
            <a:chOff x="6288471" y="1783559"/>
            <a:chExt cx="3366815" cy="1777838"/>
          </a:xfrm>
        </p:grpSpPr>
        <p:sp>
          <p:nvSpPr>
            <p:cNvPr id="17" name="Google Shape;353;p21">
              <a:extLst>
                <a:ext uri="{FF2B5EF4-FFF2-40B4-BE49-F238E27FC236}">
                  <a16:creationId xmlns:a16="http://schemas.microsoft.com/office/drawing/2014/main" id="{B187290B-0835-5AC6-DE67-9937BBDA4927}"/>
                </a:ext>
              </a:extLst>
            </p:cNvPr>
            <p:cNvSpPr/>
            <p:nvPr/>
          </p:nvSpPr>
          <p:spPr>
            <a:xfrm>
              <a:off x="6288471" y="1832610"/>
              <a:ext cx="1976437" cy="1728787"/>
            </a:xfrm>
            <a:custGeom>
              <a:avLst/>
              <a:gdLst/>
              <a:ahLst/>
              <a:cxnLst/>
              <a:rect l="l" t="t" r="r" b="b"/>
              <a:pathLst>
                <a:path w="530" h="463" extrusionOk="0">
                  <a:moveTo>
                    <a:pt x="65" y="112"/>
                  </a:moveTo>
                  <a:cubicBezTo>
                    <a:pt x="77" y="126"/>
                    <a:pt x="84" y="146"/>
                    <a:pt x="84" y="168"/>
                  </a:cubicBezTo>
                  <a:cubicBezTo>
                    <a:pt x="84" y="191"/>
                    <a:pt x="78" y="211"/>
                    <a:pt x="67" y="225"/>
                  </a:cubicBezTo>
                  <a:cubicBezTo>
                    <a:pt x="59" y="235"/>
                    <a:pt x="47" y="241"/>
                    <a:pt x="35" y="241"/>
                  </a:cubicBezTo>
                  <a:cubicBezTo>
                    <a:pt x="28" y="241"/>
                    <a:pt x="22" y="240"/>
                    <a:pt x="17" y="237"/>
                  </a:cubicBezTo>
                  <a:cubicBezTo>
                    <a:pt x="7" y="232"/>
                    <a:pt x="2" y="237"/>
                    <a:pt x="2" y="252"/>
                  </a:cubicBezTo>
                  <a:cubicBezTo>
                    <a:pt x="3" y="303"/>
                    <a:pt x="3" y="303"/>
                    <a:pt x="3" y="303"/>
                  </a:cubicBezTo>
                  <a:cubicBezTo>
                    <a:pt x="3" y="318"/>
                    <a:pt x="15" y="330"/>
                    <a:pt x="30" y="331"/>
                  </a:cubicBezTo>
                  <a:cubicBezTo>
                    <a:pt x="112" y="338"/>
                    <a:pt x="185" y="378"/>
                    <a:pt x="236" y="438"/>
                  </a:cubicBezTo>
                  <a:cubicBezTo>
                    <a:pt x="245" y="450"/>
                    <a:pt x="262" y="453"/>
                    <a:pt x="275" y="446"/>
                  </a:cubicBezTo>
                  <a:cubicBezTo>
                    <a:pt x="344" y="405"/>
                    <a:pt x="344" y="405"/>
                    <a:pt x="344" y="405"/>
                  </a:cubicBezTo>
                  <a:cubicBezTo>
                    <a:pt x="356" y="398"/>
                    <a:pt x="369" y="391"/>
                    <a:pt x="373" y="392"/>
                  </a:cubicBezTo>
                  <a:cubicBezTo>
                    <a:pt x="374" y="392"/>
                    <a:pt x="376" y="393"/>
                    <a:pt x="377" y="395"/>
                  </a:cubicBezTo>
                  <a:cubicBezTo>
                    <a:pt x="382" y="402"/>
                    <a:pt x="385" y="409"/>
                    <a:pt x="382" y="417"/>
                  </a:cubicBezTo>
                  <a:cubicBezTo>
                    <a:pt x="380" y="421"/>
                    <a:pt x="377" y="425"/>
                    <a:pt x="374" y="430"/>
                  </a:cubicBezTo>
                  <a:cubicBezTo>
                    <a:pt x="367" y="443"/>
                    <a:pt x="374" y="458"/>
                    <a:pt x="389" y="460"/>
                  </a:cubicBezTo>
                  <a:cubicBezTo>
                    <a:pt x="404" y="463"/>
                    <a:pt x="420" y="457"/>
                    <a:pt x="434" y="449"/>
                  </a:cubicBezTo>
                  <a:cubicBezTo>
                    <a:pt x="447" y="442"/>
                    <a:pt x="459" y="430"/>
                    <a:pt x="464" y="416"/>
                  </a:cubicBezTo>
                  <a:cubicBezTo>
                    <a:pt x="469" y="402"/>
                    <a:pt x="460" y="388"/>
                    <a:pt x="445" y="388"/>
                  </a:cubicBezTo>
                  <a:cubicBezTo>
                    <a:pt x="440" y="388"/>
                    <a:pt x="435" y="389"/>
                    <a:pt x="430" y="388"/>
                  </a:cubicBezTo>
                  <a:cubicBezTo>
                    <a:pt x="421" y="388"/>
                    <a:pt x="417" y="381"/>
                    <a:pt x="413" y="374"/>
                  </a:cubicBezTo>
                  <a:cubicBezTo>
                    <a:pt x="412" y="372"/>
                    <a:pt x="412" y="370"/>
                    <a:pt x="412" y="368"/>
                  </a:cubicBezTo>
                  <a:cubicBezTo>
                    <a:pt x="413" y="365"/>
                    <a:pt x="425" y="357"/>
                    <a:pt x="438" y="349"/>
                  </a:cubicBezTo>
                  <a:cubicBezTo>
                    <a:pt x="513" y="305"/>
                    <a:pt x="513" y="305"/>
                    <a:pt x="513" y="305"/>
                  </a:cubicBezTo>
                  <a:cubicBezTo>
                    <a:pt x="526" y="297"/>
                    <a:pt x="530" y="281"/>
                    <a:pt x="521" y="269"/>
                  </a:cubicBezTo>
                  <a:cubicBezTo>
                    <a:pt x="411" y="112"/>
                    <a:pt x="231" y="7"/>
                    <a:pt x="26" y="0"/>
                  </a:cubicBezTo>
                  <a:cubicBezTo>
                    <a:pt x="11" y="0"/>
                    <a:pt x="0" y="12"/>
                    <a:pt x="0" y="27"/>
                  </a:cubicBezTo>
                  <a:cubicBezTo>
                    <a:pt x="0" y="86"/>
                    <a:pt x="0" y="86"/>
                    <a:pt x="0" y="86"/>
                  </a:cubicBezTo>
                  <a:cubicBezTo>
                    <a:pt x="1" y="101"/>
                    <a:pt x="6" y="106"/>
                    <a:pt x="15" y="101"/>
                  </a:cubicBezTo>
                  <a:cubicBezTo>
                    <a:pt x="21" y="98"/>
                    <a:pt x="27" y="97"/>
                    <a:pt x="33" y="97"/>
                  </a:cubicBezTo>
                  <a:cubicBezTo>
                    <a:pt x="45" y="97"/>
                    <a:pt x="57" y="102"/>
                    <a:pt x="65" y="112"/>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18" name="TextBox 17">
              <a:extLst>
                <a:ext uri="{FF2B5EF4-FFF2-40B4-BE49-F238E27FC236}">
                  <a16:creationId xmlns:a16="http://schemas.microsoft.com/office/drawing/2014/main" id="{0ED00A53-AD90-1EA1-E1D6-61E0F3D7DD8B}"/>
                </a:ext>
              </a:extLst>
            </p:cNvPr>
            <p:cNvSpPr txBox="1"/>
            <p:nvPr/>
          </p:nvSpPr>
          <p:spPr>
            <a:xfrm>
              <a:off x="6969992" y="2349496"/>
              <a:ext cx="801068"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01</a:t>
              </a:r>
              <a:endParaRPr lang="en-US" sz="2400" dirty="0">
                <a:solidFill>
                  <a:schemeClr val="bg1"/>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78066193-33F1-DA29-A347-38F6A3204F22}"/>
                </a:ext>
              </a:extLst>
            </p:cNvPr>
            <p:cNvSpPr txBox="1"/>
            <p:nvPr/>
          </p:nvSpPr>
          <p:spPr>
            <a:xfrm>
              <a:off x="7545228" y="1783559"/>
              <a:ext cx="211005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تحفيز التميز المؤسسي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0341CB82-D208-6E11-9118-B3839521A9A1}"/>
              </a:ext>
            </a:extLst>
          </p:cNvPr>
          <p:cNvGrpSpPr/>
          <p:nvPr/>
        </p:nvGrpSpPr>
        <p:grpSpPr>
          <a:xfrm>
            <a:off x="7244035" y="3062655"/>
            <a:ext cx="3412194" cy="2266950"/>
            <a:chOff x="7298121" y="3015297"/>
            <a:chExt cx="3412194" cy="2266950"/>
          </a:xfrm>
        </p:grpSpPr>
        <p:sp>
          <p:nvSpPr>
            <p:cNvPr id="21" name="Google Shape;354;p21">
              <a:extLst>
                <a:ext uri="{FF2B5EF4-FFF2-40B4-BE49-F238E27FC236}">
                  <a16:creationId xmlns:a16="http://schemas.microsoft.com/office/drawing/2014/main" id="{CF97847A-B51F-7256-1B97-795AE5EE0772}"/>
                </a:ext>
              </a:extLst>
            </p:cNvPr>
            <p:cNvSpPr/>
            <p:nvPr/>
          </p:nvSpPr>
          <p:spPr>
            <a:xfrm>
              <a:off x="7298121" y="3015297"/>
              <a:ext cx="1365250" cy="2266950"/>
            </a:xfrm>
            <a:custGeom>
              <a:avLst/>
              <a:gdLst/>
              <a:ahLst/>
              <a:cxnLst/>
              <a:rect l="l" t="t" r="r" b="b"/>
              <a:pathLst>
                <a:path w="366" h="607" extrusionOk="0">
                  <a:moveTo>
                    <a:pt x="213" y="107"/>
                  </a:moveTo>
                  <a:cubicBezTo>
                    <a:pt x="207" y="124"/>
                    <a:pt x="193" y="140"/>
                    <a:pt x="174" y="151"/>
                  </a:cubicBezTo>
                  <a:cubicBezTo>
                    <a:pt x="155" y="163"/>
                    <a:pt x="134" y="168"/>
                    <a:pt x="116" y="165"/>
                  </a:cubicBezTo>
                  <a:cubicBezTo>
                    <a:pt x="103" y="163"/>
                    <a:pt x="92" y="156"/>
                    <a:pt x="86" y="145"/>
                  </a:cubicBezTo>
                  <a:cubicBezTo>
                    <a:pt x="83" y="140"/>
                    <a:pt x="81" y="134"/>
                    <a:pt x="81" y="127"/>
                  </a:cubicBezTo>
                  <a:cubicBezTo>
                    <a:pt x="80" y="117"/>
                    <a:pt x="73" y="115"/>
                    <a:pt x="60" y="123"/>
                  </a:cubicBezTo>
                  <a:cubicBezTo>
                    <a:pt x="16" y="149"/>
                    <a:pt x="16" y="149"/>
                    <a:pt x="16" y="149"/>
                  </a:cubicBezTo>
                  <a:cubicBezTo>
                    <a:pt x="4" y="156"/>
                    <a:pt x="0" y="173"/>
                    <a:pt x="6" y="186"/>
                  </a:cubicBezTo>
                  <a:cubicBezTo>
                    <a:pt x="24" y="224"/>
                    <a:pt x="34" y="266"/>
                    <a:pt x="34" y="311"/>
                  </a:cubicBezTo>
                  <a:cubicBezTo>
                    <a:pt x="35" y="348"/>
                    <a:pt x="28" y="384"/>
                    <a:pt x="16" y="418"/>
                  </a:cubicBezTo>
                  <a:cubicBezTo>
                    <a:pt x="11" y="432"/>
                    <a:pt x="16" y="448"/>
                    <a:pt x="29" y="456"/>
                  </a:cubicBezTo>
                  <a:cubicBezTo>
                    <a:pt x="98" y="495"/>
                    <a:pt x="98" y="495"/>
                    <a:pt x="98" y="495"/>
                  </a:cubicBezTo>
                  <a:cubicBezTo>
                    <a:pt x="111" y="502"/>
                    <a:pt x="124" y="510"/>
                    <a:pt x="125" y="513"/>
                  </a:cubicBezTo>
                  <a:cubicBezTo>
                    <a:pt x="125" y="515"/>
                    <a:pt x="125" y="517"/>
                    <a:pt x="124" y="519"/>
                  </a:cubicBezTo>
                  <a:cubicBezTo>
                    <a:pt x="120" y="526"/>
                    <a:pt x="117" y="533"/>
                    <a:pt x="108" y="533"/>
                  </a:cubicBezTo>
                  <a:cubicBezTo>
                    <a:pt x="103" y="534"/>
                    <a:pt x="98" y="533"/>
                    <a:pt x="93" y="534"/>
                  </a:cubicBezTo>
                  <a:cubicBezTo>
                    <a:pt x="78" y="534"/>
                    <a:pt x="68" y="548"/>
                    <a:pt x="74" y="562"/>
                  </a:cubicBezTo>
                  <a:cubicBezTo>
                    <a:pt x="79" y="576"/>
                    <a:pt x="92" y="587"/>
                    <a:pt x="105" y="595"/>
                  </a:cubicBezTo>
                  <a:cubicBezTo>
                    <a:pt x="118" y="602"/>
                    <a:pt x="135" y="607"/>
                    <a:pt x="150" y="605"/>
                  </a:cubicBezTo>
                  <a:cubicBezTo>
                    <a:pt x="165" y="602"/>
                    <a:pt x="171" y="587"/>
                    <a:pt x="164" y="574"/>
                  </a:cubicBezTo>
                  <a:cubicBezTo>
                    <a:pt x="162" y="569"/>
                    <a:pt x="159" y="565"/>
                    <a:pt x="156" y="561"/>
                  </a:cubicBezTo>
                  <a:cubicBezTo>
                    <a:pt x="152" y="553"/>
                    <a:pt x="156" y="546"/>
                    <a:pt x="160" y="539"/>
                  </a:cubicBezTo>
                  <a:cubicBezTo>
                    <a:pt x="161" y="537"/>
                    <a:pt x="163" y="536"/>
                    <a:pt x="165" y="536"/>
                  </a:cubicBezTo>
                  <a:cubicBezTo>
                    <a:pt x="168" y="535"/>
                    <a:pt x="181" y="541"/>
                    <a:pt x="194" y="549"/>
                  </a:cubicBezTo>
                  <a:cubicBezTo>
                    <a:pt x="270" y="591"/>
                    <a:pt x="270" y="591"/>
                    <a:pt x="270" y="591"/>
                  </a:cubicBezTo>
                  <a:cubicBezTo>
                    <a:pt x="283" y="599"/>
                    <a:pt x="299" y="594"/>
                    <a:pt x="306" y="580"/>
                  </a:cubicBezTo>
                  <a:cubicBezTo>
                    <a:pt x="344" y="497"/>
                    <a:pt x="366" y="405"/>
                    <a:pt x="365" y="307"/>
                  </a:cubicBezTo>
                  <a:cubicBezTo>
                    <a:pt x="363" y="202"/>
                    <a:pt x="337" y="104"/>
                    <a:pt x="291" y="17"/>
                  </a:cubicBezTo>
                  <a:cubicBezTo>
                    <a:pt x="284" y="4"/>
                    <a:pt x="267" y="0"/>
                    <a:pt x="254" y="8"/>
                  </a:cubicBezTo>
                  <a:cubicBezTo>
                    <a:pt x="203" y="38"/>
                    <a:pt x="203" y="38"/>
                    <a:pt x="203" y="38"/>
                  </a:cubicBezTo>
                  <a:cubicBezTo>
                    <a:pt x="190" y="46"/>
                    <a:pt x="189" y="52"/>
                    <a:pt x="197" y="58"/>
                  </a:cubicBezTo>
                  <a:cubicBezTo>
                    <a:pt x="203" y="61"/>
                    <a:pt x="207" y="66"/>
                    <a:pt x="210" y="72"/>
                  </a:cubicBezTo>
                  <a:cubicBezTo>
                    <a:pt x="217" y="82"/>
                    <a:pt x="218" y="95"/>
                    <a:pt x="213" y="107"/>
                  </a:cubicBezTo>
                  <a:close/>
                </a:path>
              </a:pathLst>
            </a:custGeom>
            <a:solidFill>
              <a:srgbClr val="50A3A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2" name="TextBox 21">
              <a:extLst>
                <a:ext uri="{FF2B5EF4-FFF2-40B4-BE49-F238E27FC236}">
                  <a16:creationId xmlns:a16="http://schemas.microsoft.com/office/drawing/2014/main" id="{CEF493CB-48A8-4952-12C9-A88FBD947CF4}"/>
                </a:ext>
              </a:extLst>
            </p:cNvPr>
            <p:cNvSpPr txBox="1"/>
            <p:nvPr/>
          </p:nvSpPr>
          <p:spPr>
            <a:xfrm>
              <a:off x="7771060" y="3882579"/>
              <a:ext cx="801068"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02</a:t>
              </a:r>
              <a:endParaRPr lang="en-US" sz="2400" dirty="0">
                <a:solidFill>
                  <a:schemeClr val="bg1"/>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63C00637-1F94-9BD3-FFE8-4A1E6278C524}"/>
                </a:ext>
              </a:extLst>
            </p:cNvPr>
            <p:cNvSpPr txBox="1"/>
            <p:nvPr/>
          </p:nvSpPr>
          <p:spPr>
            <a:xfrm>
              <a:off x="8600257" y="3832022"/>
              <a:ext cx="211005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توجيه الجهود الاستراتيجية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43EA14E1-E223-D733-2D20-13A582C3D98D}"/>
              </a:ext>
            </a:extLst>
          </p:cNvPr>
          <p:cNvGrpSpPr/>
          <p:nvPr/>
        </p:nvGrpSpPr>
        <p:grpSpPr>
          <a:xfrm>
            <a:off x="6035947" y="4813668"/>
            <a:ext cx="3986212" cy="1773237"/>
            <a:chOff x="6090033" y="4766310"/>
            <a:chExt cx="3986212" cy="1773237"/>
          </a:xfrm>
        </p:grpSpPr>
        <p:grpSp>
          <p:nvGrpSpPr>
            <p:cNvPr id="25" name="Группа 4">
              <a:extLst>
                <a:ext uri="{FF2B5EF4-FFF2-40B4-BE49-F238E27FC236}">
                  <a16:creationId xmlns:a16="http://schemas.microsoft.com/office/drawing/2014/main" id="{7A2AD1D8-8DA1-05C1-9AF1-CDBD779F7DF8}"/>
                </a:ext>
              </a:extLst>
            </p:cNvPr>
            <p:cNvGrpSpPr/>
            <p:nvPr/>
          </p:nvGrpSpPr>
          <p:grpSpPr>
            <a:xfrm>
              <a:off x="6090033" y="4766310"/>
              <a:ext cx="2241550" cy="1773237"/>
              <a:chOff x="3325812" y="4010025"/>
              <a:chExt cx="2241550" cy="1773237"/>
            </a:xfrm>
            <a:solidFill>
              <a:srgbClr val="168489"/>
            </a:solidFill>
          </p:grpSpPr>
          <p:sp>
            <p:nvSpPr>
              <p:cNvPr id="28" name="Google Shape;355;p21">
                <a:extLst>
                  <a:ext uri="{FF2B5EF4-FFF2-40B4-BE49-F238E27FC236}">
                    <a16:creationId xmlns:a16="http://schemas.microsoft.com/office/drawing/2014/main" id="{522C7956-B617-B992-1527-6FE2D45E8D2A}"/>
                  </a:ext>
                </a:extLst>
              </p:cNvPr>
              <p:cNvSpPr/>
              <p:nvPr/>
            </p:nvSpPr>
            <p:spPr>
              <a:xfrm>
                <a:off x="3325812" y="4010025"/>
                <a:ext cx="2241550" cy="1773237"/>
              </a:xfrm>
              <a:custGeom>
                <a:avLst/>
                <a:gdLst/>
                <a:ahLst/>
                <a:cxnLst/>
                <a:rect l="l" t="t" r="r" b="b"/>
                <a:pathLst>
                  <a:path w="601" h="475" extrusionOk="0">
                    <a:moveTo>
                      <a:pt x="477" y="157"/>
                    </a:moveTo>
                    <a:cubicBezTo>
                      <a:pt x="458" y="160"/>
                      <a:pt x="438" y="156"/>
                      <a:pt x="418" y="145"/>
                    </a:cubicBezTo>
                    <a:cubicBezTo>
                      <a:pt x="399" y="134"/>
                      <a:pt x="384" y="119"/>
                      <a:pt x="378" y="102"/>
                    </a:cubicBezTo>
                    <a:cubicBezTo>
                      <a:pt x="373" y="90"/>
                      <a:pt x="374" y="77"/>
                      <a:pt x="380" y="66"/>
                    </a:cubicBezTo>
                    <a:cubicBezTo>
                      <a:pt x="383" y="60"/>
                      <a:pt x="387" y="56"/>
                      <a:pt x="393" y="52"/>
                    </a:cubicBezTo>
                    <a:cubicBezTo>
                      <a:pt x="401" y="46"/>
                      <a:pt x="400" y="40"/>
                      <a:pt x="387" y="32"/>
                    </a:cubicBezTo>
                    <a:cubicBezTo>
                      <a:pt x="342" y="7"/>
                      <a:pt x="342" y="7"/>
                      <a:pt x="342" y="7"/>
                    </a:cubicBezTo>
                    <a:cubicBezTo>
                      <a:pt x="329" y="0"/>
                      <a:pt x="313" y="5"/>
                      <a:pt x="304" y="17"/>
                    </a:cubicBezTo>
                    <a:cubicBezTo>
                      <a:pt x="259" y="81"/>
                      <a:pt x="190" y="127"/>
                      <a:pt x="109" y="141"/>
                    </a:cubicBezTo>
                    <a:cubicBezTo>
                      <a:pt x="94" y="144"/>
                      <a:pt x="82" y="157"/>
                      <a:pt x="83" y="172"/>
                    </a:cubicBezTo>
                    <a:cubicBezTo>
                      <a:pt x="83" y="251"/>
                      <a:pt x="83" y="251"/>
                      <a:pt x="83" y="251"/>
                    </a:cubicBezTo>
                    <a:cubicBezTo>
                      <a:pt x="84" y="266"/>
                      <a:pt x="83" y="281"/>
                      <a:pt x="81" y="283"/>
                    </a:cubicBezTo>
                    <a:cubicBezTo>
                      <a:pt x="79" y="284"/>
                      <a:pt x="77" y="285"/>
                      <a:pt x="75" y="286"/>
                    </a:cubicBezTo>
                    <a:cubicBezTo>
                      <a:pt x="67" y="286"/>
                      <a:pt x="60" y="286"/>
                      <a:pt x="55" y="279"/>
                    </a:cubicBezTo>
                    <a:cubicBezTo>
                      <a:pt x="52" y="275"/>
                      <a:pt x="50" y="270"/>
                      <a:pt x="47" y="266"/>
                    </a:cubicBezTo>
                    <a:cubicBezTo>
                      <a:pt x="39" y="253"/>
                      <a:pt x="22" y="252"/>
                      <a:pt x="13" y="264"/>
                    </a:cubicBezTo>
                    <a:cubicBezTo>
                      <a:pt x="3" y="275"/>
                      <a:pt x="0" y="292"/>
                      <a:pt x="0" y="307"/>
                    </a:cubicBezTo>
                    <a:cubicBezTo>
                      <a:pt x="0" y="323"/>
                      <a:pt x="4" y="339"/>
                      <a:pt x="14" y="351"/>
                    </a:cubicBezTo>
                    <a:cubicBezTo>
                      <a:pt x="24" y="362"/>
                      <a:pt x="40" y="361"/>
                      <a:pt x="48" y="348"/>
                    </a:cubicBezTo>
                    <a:cubicBezTo>
                      <a:pt x="50" y="343"/>
                      <a:pt x="52" y="339"/>
                      <a:pt x="55" y="334"/>
                    </a:cubicBezTo>
                    <a:cubicBezTo>
                      <a:pt x="60" y="327"/>
                      <a:pt x="68" y="327"/>
                      <a:pt x="76" y="327"/>
                    </a:cubicBezTo>
                    <a:cubicBezTo>
                      <a:pt x="78" y="327"/>
                      <a:pt x="80" y="328"/>
                      <a:pt x="81" y="329"/>
                    </a:cubicBezTo>
                    <a:cubicBezTo>
                      <a:pt x="83" y="332"/>
                      <a:pt x="85" y="346"/>
                      <a:pt x="85" y="361"/>
                    </a:cubicBezTo>
                    <a:cubicBezTo>
                      <a:pt x="86" y="448"/>
                      <a:pt x="86" y="448"/>
                      <a:pt x="86" y="448"/>
                    </a:cubicBezTo>
                    <a:cubicBezTo>
                      <a:pt x="86" y="463"/>
                      <a:pt x="98" y="475"/>
                      <a:pt x="113" y="473"/>
                    </a:cubicBezTo>
                    <a:cubicBezTo>
                      <a:pt x="316" y="456"/>
                      <a:pt x="491" y="342"/>
                      <a:pt x="593" y="179"/>
                    </a:cubicBezTo>
                    <a:cubicBezTo>
                      <a:pt x="601" y="166"/>
                      <a:pt x="596" y="150"/>
                      <a:pt x="583" y="143"/>
                    </a:cubicBezTo>
                    <a:cubicBezTo>
                      <a:pt x="531" y="114"/>
                      <a:pt x="531" y="114"/>
                      <a:pt x="531" y="114"/>
                    </a:cubicBezTo>
                    <a:cubicBezTo>
                      <a:pt x="518" y="106"/>
                      <a:pt x="511" y="108"/>
                      <a:pt x="511" y="119"/>
                    </a:cubicBezTo>
                    <a:cubicBezTo>
                      <a:pt x="511" y="125"/>
                      <a:pt x="509" y="131"/>
                      <a:pt x="506" y="137"/>
                    </a:cubicBezTo>
                    <a:cubicBezTo>
                      <a:pt x="500" y="147"/>
                      <a:pt x="489" y="155"/>
                      <a:pt x="477" y="157"/>
                    </a:cubicBezTo>
                    <a:close/>
                  </a:path>
                </a:pathLst>
              </a:custGeom>
              <a:gr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9" name="Google Shape;360;p21">
                <a:extLst>
                  <a:ext uri="{FF2B5EF4-FFF2-40B4-BE49-F238E27FC236}">
                    <a16:creationId xmlns:a16="http://schemas.microsoft.com/office/drawing/2014/main" id="{779FD60E-1B7F-FAC1-91D0-183285C516E7}"/>
                  </a:ext>
                </a:extLst>
              </p:cNvPr>
              <p:cNvSpPr/>
              <p:nvPr/>
            </p:nvSpPr>
            <p:spPr>
              <a:xfrm>
                <a:off x="4049712" y="4719637"/>
                <a:ext cx="619125" cy="514350"/>
              </a:xfrm>
              <a:custGeom>
                <a:avLst/>
                <a:gdLst/>
                <a:ahLst/>
                <a:cxnLst/>
                <a:rect l="l" t="t" r="r" b="b"/>
                <a:pathLst>
                  <a:path w="166" h="138" extrusionOk="0">
                    <a:moveTo>
                      <a:pt x="23" y="113"/>
                    </a:moveTo>
                    <a:cubicBezTo>
                      <a:pt x="23" y="75"/>
                      <a:pt x="23" y="75"/>
                      <a:pt x="23" y="75"/>
                    </a:cubicBezTo>
                    <a:cubicBezTo>
                      <a:pt x="23" y="72"/>
                      <a:pt x="25" y="70"/>
                      <a:pt x="28" y="70"/>
                    </a:cubicBezTo>
                    <a:cubicBezTo>
                      <a:pt x="37" y="70"/>
                      <a:pt x="37" y="70"/>
                      <a:pt x="37" y="70"/>
                    </a:cubicBezTo>
                    <a:cubicBezTo>
                      <a:pt x="40" y="70"/>
                      <a:pt x="42" y="72"/>
                      <a:pt x="42" y="75"/>
                    </a:cubicBezTo>
                    <a:cubicBezTo>
                      <a:pt x="42" y="113"/>
                      <a:pt x="42" y="113"/>
                      <a:pt x="42" y="113"/>
                    </a:cubicBezTo>
                    <a:cubicBezTo>
                      <a:pt x="42" y="116"/>
                      <a:pt x="40" y="118"/>
                      <a:pt x="37" y="118"/>
                    </a:cubicBezTo>
                    <a:cubicBezTo>
                      <a:pt x="28" y="118"/>
                      <a:pt x="28" y="118"/>
                      <a:pt x="28" y="118"/>
                    </a:cubicBezTo>
                    <a:cubicBezTo>
                      <a:pt x="25" y="118"/>
                      <a:pt x="23" y="116"/>
                      <a:pt x="23" y="113"/>
                    </a:cubicBezTo>
                    <a:close/>
                    <a:moveTo>
                      <a:pt x="61" y="57"/>
                    </a:moveTo>
                    <a:cubicBezTo>
                      <a:pt x="58" y="57"/>
                      <a:pt x="56" y="59"/>
                      <a:pt x="56" y="62"/>
                    </a:cubicBezTo>
                    <a:cubicBezTo>
                      <a:pt x="56" y="113"/>
                      <a:pt x="56" y="113"/>
                      <a:pt x="56" y="113"/>
                    </a:cubicBezTo>
                    <a:cubicBezTo>
                      <a:pt x="56" y="116"/>
                      <a:pt x="58" y="118"/>
                      <a:pt x="61" y="118"/>
                    </a:cubicBezTo>
                    <a:cubicBezTo>
                      <a:pt x="70" y="118"/>
                      <a:pt x="70" y="118"/>
                      <a:pt x="70" y="118"/>
                    </a:cubicBezTo>
                    <a:cubicBezTo>
                      <a:pt x="73" y="118"/>
                      <a:pt x="76" y="116"/>
                      <a:pt x="76" y="113"/>
                    </a:cubicBezTo>
                    <a:cubicBezTo>
                      <a:pt x="76" y="62"/>
                      <a:pt x="76" y="62"/>
                      <a:pt x="76" y="62"/>
                    </a:cubicBezTo>
                    <a:cubicBezTo>
                      <a:pt x="76" y="59"/>
                      <a:pt x="73" y="57"/>
                      <a:pt x="70" y="57"/>
                    </a:cubicBezTo>
                    <a:lnTo>
                      <a:pt x="61" y="57"/>
                    </a:lnTo>
                    <a:close/>
                    <a:moveTo>
                      <a:pt x="94" y="45"/>
                    </a:moveTo>
                    <a:cubicBezTo>
                      <a:pt x="91" y="45"/>
                      <a:pt x="89" y="48"/>
                      <a:pt x="89" y="51"/>
                    </a:cubicBezTo>
                    <a:cubicBezTo>
                      <a:pt x="89" y="113"/>
                      <a:pt x="89" y="113"/>
                      <a:pt x="89" y="113"/>
                    </a:cubicBezTo>
                    <a:cubicBezTo>
                      <a:pt x="89" y="116"/>
                      <a:pt x="91" y="118"/>
                      <a:pt x="94" y="118"/>
                    </a:cubicBezTo>
                    <a:cubicBezTo>
                      <a:pt x="103" y="118"/>
                      <a:pt x="103" y="118"/>
                      <a:pt x="103" y="118"/>
                    </a:cubicBezTo>
                    <a:cubicBezTo>
                      <a:pt x="106" y="118"/>
                      <a:pt x="109" y="116"/>
                      <a:pt x="109" y="113"/>
                    </a:cubicBezTo>
                    <a:cubicBezTo>
                      <a:pt x="109" y="51"/>
                      <a:pt x="109" y="51"/>
                      <a:pt x="109" y="51"/>
                    </a:cubicBezTo>
                    <a:cubicBezTo>
                      <a:pt x="109" y="48"/>
                      <a:pt x="106" y="45"/>
                      <a:pt x="103" y="45"/>
                    </a:cubicBezTo>
                    <a:lnTo>
                      <a:pt x="94" y="45"/>
                    </a:lnTo>
                    <a:close/>
                    <a:moveTo>
                      <a:pt x="127" y="34"/>
                    </a:moveTo>
                    <a:cubicBezTo>
                      <a:pt x="124" y="34"/>
                      <a:pt x="122" y="36"/>
                      <a:pt x="122" y="39"/>
                    </a:cubicBezTo>
                    <a:cubicBezTo>
                      <a:pt x="122" y="113"/>
                      <a:pt x="122" y="113"/>
                      <a:pt x="122" y="113"/>
                    </a:cubicBezTo>
                    <a:cubicBezTo>
                      <a:pt x="122" y="116"/>
                      <a:pt x="124" y="118"/>
                      <a:pt x="127" y="118"/>
                    </a:cubicBezTo>
                    <a:cubicBezTo>
                      <a:pt x="136" y="118"/>
                      <a:pt x="136" y="118"/>
                      <a:pt x="136" y="118"/>
                    </a:cubicBezTo>
                    <a:cubicBezTo>
                      <a:pt x="139" y="118"/>
                      <a:pt x="142" y="116"/>
                      <a:pt x="142" y="113"/>
                    </a:cubicBezTo>
                    <a:cubicBezTo>
                      <a:pt x="142" y="39"/>
                      <a:pt x="142" y="39"/>
                      <a:pt x="142" y="39"/>
                    </a:cubicBezTo>
                    <a:cubicBezTo>
                      <a:pt x="142" y="36"/>
                      <a:pt x="139" y="34"/>
                      <a:pt x="136" y="34"/>
                    </a:cubicBezTo>
                    <a:lnTo>
                      <a:pt x="127" y="34"/>
                    </a:lnTo>
                    <a:close/>
                    <a:moveTo>
                      <a:pt x="25" y="56"/>
                    </a:moveTo>
                    <a:cubicBezTo>
                      <a:pt x="60" y="49"/>
                      <a:pt x="93" y="36"/>
                      <a:pt x="123" y="19"/>
                    </a:cubicBezTo>
                    <a:cubicBezTo>
                      <a:pt x="126" y="24"/>
                      <a:pt x="126" y="24"/>
                      <a:pt x="126" y="24"/>
                    </a:cubicBezTo>
                    <a:cubicBezTo>
                      <a:pt x="136" y="7"/>
                      <a:pt x="136" y="7"/>
                      <a:pt x="136" y="7"/>
                    </a:cubicBezTo>
                    <a:cubicBezTo>
                      <a:pt x="117" y="7"/>
                      <a:pt x="117" y="7"/>
                      <a:pt x="117" y="7"/>
                    </a:cubicBezTo>
                    <a:cubicBezTo>
                      <a:pt x="120" y="12"/>
                      <a:pt x="120" y="12"/>
                      <a:pt x="120" y="12"/>
                    </a:cubicBezTo>
                    <a:cubicBezTo>
                      <a:pt x="91" y="30"/>
                      <a:pt x="58" y="42"/>
                      <a:pt x="24" y="48"/>
                    </a:cubicBezTo>
                    <a:lnTo>
                      <a:pt x="25" y="56"/>
                    </a:lnTo>
                    <a:close/>
                    <a:moveTo>
                      <a:pt x="166" y="129"/>
                    </a:moveTo>
                    <a:cubicBezTo>
                      <a:pt x="149" y="119"/>
                      <a:pt x="149" y="119"/>
                      <a:pt x="149" y="119"/>
                    </a:cubicBezTo>
                    <a:cubicBezTo>
                      <a:pt x="149" y="125"/>
                      <a:pt x="149" y="125"/>
                      <a:pt x="149" y="125"/>
                    </a:cubicBezTo>
                    <a:cubicBezTo>
                      <a:pt x="14" y="125"/>
                      <a:pt x="14" y="125"/>
                      <a:pt x="14" y="125"/>
                    </a:cubicBezTo>
                    <a:cubicBezTo>
                      <a:pt x="14" y="17"/>
                      <a:pt x="14" y="17"/>
                      <a:pt x="14" y="17"/>
                    </a:cubicBezTo>
                    <a:cubicBezTo>
                      <a:pt x="20" y="17"/>
                      <a:pt x="20" y="17"/>
                      <a:pt x="20" y="17"/>
                    </a:cubicBezTo>
                    <a:cubicBezTo>
                      <a:pt x="10" y="0"/>
                      <a:pt x="10" y="0"/>
                      <a:pt x="10" y="0"/>
                    </a:cubicBezTo>
                    <a:cubicBezTo>
                      <a:pt x="0" y="17"/>
                      <a:pt x="0" y="17"/>
                      <a:pt x="0" y="17"/>
                    </a:cubicBezTo>
                    <a:cubicBezTo>
                      <a:pt x="6" y="17"/>
                      <a:pt x="6" y="17"/>
                      <a:pt x="6" y="17"/>
                    </a:cubicBezTo>
                    <a:cubicBezTo>
                      <a:pt x="6" y="125"/>
                      <a:pt x="6" y="125"/>
                      <a:pt x="6" y="125"/>
                    </a:cubicBezTo>
                    <a:cubicBezTo>
                      <a:pt x="6" y="129"/>
                      <a:pt x="6" y="129"/>
                      <a:pt x="6" y="129"/>
                    </a:cubicBezTo>
                    <a:cubicBezTo>
                      <a:pt x="6" y="132"/>
                      <a:pt x="6" y="132"/>
                      <a:pt x="6" y="132"/>
                    </a:cubicBezTo>
                    <a:cubicBezTo>
                      <a:pt x="149" y="132"/>
                      <a:pt x="149" y="132"/>
                      <a:pt x="149" y="132"/>
                    </a:cubicBezTo>
                    <a:cubicBezTo>
                      <a:pt x="149" y="138"/>
                      <a:pt x="149" y="138"/>
                      <a:pt x="149" y="138"/>
                    </a:cubicBezTo>
                    <a:lnTo>
                      <a:pt x="166" y="129"/>
                    </a:lnTo>
                    <a:close/>
                  </a:path>
                </a:pathLst>
              </a:custGeom>
              <a:gr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26" name="TextBox 25">
              <a:extLst>
                <a:ext uri="{FF2B5EF4-FFF2-40B4-BE49-F238E27FC236}">
                  <a16:creationId xmlns:a16="http://schemas.microsoft.com/office/drawing/2014/main" id="{2B688B05-CA43-6B9B-BC83-58AF04AD09A6}"/>
                </a:ext>
              </a:extLst>
            </p:cNvPr>
            <p:cNvSpPr txBox="1"/>
            <p:nvPr/>
          </p:nvSpPr>
          <p:spPr>
            <a:xfrm>
              <a:off x="6863745" y="5475922"/>
              <a:ext cx="801068"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03</a:t>
              </a:r>
              <a:endParaRPr lang="en-US" sz="2400" dirty="0">
                <a:solidFill>
                  <a:schemeClr val="bg1"/>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013B533-DA40-9DFA-08E9-1647619F84A5}"/>
                </a:ext>
              </a:extLst>
            </p:cNvPr>
            <p:cNvSpPr txBox="1"/>
            <p:nvPr/>
          </p:nvSpPr>
          <p:spPr>
            <a:xfrm>
              <a:off x="7476579" y="6045453"/>
              <a:ext cx="2599666"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التقييم المستمر للأداء</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BBA8A82E-9749-27C4-7F83-0AF7C7B09ADF}"/>
              </a:ext>
            </a:extLst>
          </p:cNvPr>
          <p:cNvGrpSpPr/>
          <p:nvPr/>
        </p:nvGrpSpPr>
        <p:grpSpPr>
          <a:xfrm>
            <a:off x="3038555" y="1830917"/>
            <a:ext cx="3426017" cy="1825463"/>
            <a:chOff x="3092641" y="1783559"/>
            <a:chExt cx="3426017" cy="1825463"/>
          </a:xfrm>
        </p:grpSpPr>
        <p:sp>
          <p:nvSpPr>
            <p:cNvPr id="31" name="Google Shape;352;p21">
              <a:extLst>
                <a:ext uri="{FF2B5EF4-FFF2-40B4-BE49-F238E27FC236}">
                  <a16:creationId xmlns:a16="http://schemas.microsoft.com/office/drawing/2014/main" id="{6B735CB2-A716-4A14-B392-3A14213366D9}"/>
                </a:ext>
              </a:extLst>
            </p:cNvPr>
            <p:cNvSpPr/>
            <p:nvPr/>
          </p:nvSpPr>
          <p:spPr>
            <a:xfrm>
              <a:off x="4277108" y="1835785"/>
              <a:ext cx="2241550" cy="1773237"/>
            </a:xfrm>
            <a:custGeom>
              <a:avLst/>
              <a:gdLst/>
              <a:ahLst/>
              <a:cxnLst/>
              <a:rect l="l" t="t" r="r" b="b"/>
              <a:pathLst>
                <a:path w="601" h="475" extrusionOk="0">
                  <a:moveTo>
                    <a:pt x="124" y="318"/>
                  </a:moveTo>
                  <a:cubicBezTo>
                    <a:pt x="143" y="314"/>
                    <a:pt x="163" y="319"/>
                    <a:pt x="183" y="330"/>
                  </a:cubicBezTo>
                  <a:cubicBezTo>
                    <a:pt x="202" y="341"/>
                    <a:pt x="217" y="356"/>
                    <a:pt x="223" y="373"/>
                  </a:cubicBezTo>
                  <a:cubicBezTo>
                    <a:pt x="228" y="385"/>
                    <a:pt x="227" y="398"/>
                    <a:pt x="221" y="409"/>
                  </a:cubicBezTo>
                  <a:cubicBezTo>
                    <a:pt x="218" y="414"/>
                    <a:pt x="214" y="419"/>
                    <a:pt x="208" y="423"/>
                  </a:cubicBezTo>
                  <a:cubicBezTo>
                    <a:pt x="200" y="428"/>
                    <a:pt x="201" y="435"/>
                    <a:pt x="214" y="443"/>
                  </a:cubicBezTo>
                  <a:cubicBezTo>
                    <a:pt x="259" y="468"/>
                    <a:pt x="259" y="468"/>
                    <a:pt x="259" y="468"/>
                  </a:cubicBezTo>
                  <a:cubicBezTo>
                    <a:pt x="272" y="475"/>
                    <a:pt x="288" y="470"/>
                    <a:pt x="297" y="458"/>
                  </a:cubicBezTo>
                  <a:cubicBezTo>
                    <a:pt x="342" y="394"/>
                    <a:pt x="411" y="347"/>
                    <a:pt x="492" y="334"/>
                  </a:cubicBezTo>
                  <a:cubicBezTo>
                    <a:pt x="507" y="331"/>
                    <a:pt x="519" y="318"/>
                    <a:pt x="519" y="303"/>
                  </a:cubicBezTo>
                  <a:cubicBezTo>
                    <a:pt x="518" y="223"/>
                    <a:pt x="518" y="223"/>
                    <a:pt x="518" y="223"/>
                  </a:cubicBezTo>
                  <a:cubicBezTo>
                    <a:pt x="517" y="209"/>
                    <a:pt x="518" y="194"/>
                    <a:pt x="521" y="192"/>
                  </a:cubicBezTo>
                  <a:cubicBezTo>
                    <a:pt x="522" y="190"/>
                    <a:pt x="524" y="189"/>
                    <a:pt x="526" y="189"/>
                  </a:cubicBezTo>
                  <a:cubicBezTo>
                    <a:pt x="534" y="189"/>
                    <a:pt x="541" y="189"/>
                    <a:pt x="547" y="196"/>
                  </a:cubicBezTo>
                  <a:cubicBezTo>
                    <a:pt x="549" y="200"/>
                    <a:pt x="551" y="205"/>
                    <a:pt x="554" y="209"/>
                  </a:cubicBezTo>
                  <a:cubicBezTo>
                    <a:pt x="562" y="222"/>
                    <a:pt x="579" y="223"/>
                    <a:pt x="588" y="211"/>
                  </a:cubicBezTo>
                  <a:cubicBezTo>
                    <a:pt x="598" y="200"/>
                    <a:pt x="601" y="183"/>
                    <a:pt x="601" y="168"/>
                  </a:cubicBezTo>
                  <a:cubicBezTo>
                    <a:pt x="601" y="152"/>
                    <a:pt x="597" y="136"/>
                    <a:pt x="587" y="124"/>
                  </a:cubicBezTo>
                  <a:cubicBezTo>
                    <a:pt x="577" y="113"/>
                    <a:pt x="561" y="114"/>
                    <a:pt x="553" y="127"/>
                  </a:cubicBezTo>
                  <a:cubicBezTo>
                    <a:pt x="551" y="132"/>
                    <a:pt x="549" y="136"/>
                    <a:pt x="546" y="140"/>
                  </a:cubicBezTo>
                  <a:cubicBezTo>
                    <a:pt x="541" y="148"/>
                    <a:pt x="533" y="148"/>
                    <a:pt x="525" y="148"/>
                  </a:cubicBezTo>
                  <a:cubicBezTo>
                    <a:pt x="523" y="148"/>
                    <a:pt x="521" y="147"/>
                    <a:pt x="520" y="145"/>
                  </a:cubicBezTo>
                  <a:cubicBezTo>
                    <a:pt x="518" y="143"/>
                    <a:pt x="517" y="128"/>
                    <a:pt x="516" y="114"/>
                  </a:cubicBezTo>
                  <a:cubicBezTo>
                    <a:pt x="515" y="26"/>
                    <a:pt x="515" y="26"/>
                    <a:pt x="515" y="26"/>
                  </a:cubicBezTo>
                  <a:cubicBezTo>
                    <a:pt x="515" y="12"/>
                    <a:pt x="503" y="0"/>
                    <a:pt x="488" y="1"/>
                  </a:cubicBezTo>
                  <a:cubicBezTo>
                    <a:pt x="285" y="19"/>
                    <a:pt x="110" y="132"/>
                    <a:pt x="8" y="296"/>
                  </a:cubicBezTo>
                  <a:cubicBezTo>
                    <a:pt x="0" y="308"/>
                    <a:pt x="5" y="325"/>
                    <a:pt x="18" y="332"/>
                  </a:cubicBezTo>
                  <a:cubicBezTo>
                    <a:pt x="70" y="361"/>
                    <a:pt x="70" y="361"/>
                    <a:pt x="70" y="361"/>
                  </a:cubicBezTo>
                  <a:cubicBezTo>
                    <a:pt x="83" y="369"/>
                    <a:pt x="90" y="366"/>
                    <a:pt x="90" y="356"/>
                  </a:cubicBezTo>
                  <a:cubicBezTo>
                    <a:pt x="90" y="350"/>
                    <a:pt x="92" y="344"/>
                    <a:pt x="95" y="338"/>
                  </a:cubicBezTo>
                  <a:cubicBezTo>
                    <a:pt x="101" y="327"/>
                    <a:pt x="112" y="320"/>
                    <a:pt x="124" y="318"/>
                  </a:cubicBezTo>
                  <a:close/>
                </a:path>
              </a:pathLst>
            </a:custGeom>
            <a:solidFill>
              <a:srgbClr val="50A3A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2" name="TextBox 31">
              <a:extLst>
                <a:ext uri="{FF2B5EF4-FFF2-40B4-BE49-F238E27FC236}">
                  <a16:creationId xmlns:a16="http://schemas.microsoft.com/office/drawing/2014/main" id="{C85AE1F0-146C-541E-2F6D-6FD047986939}"/>
                </a:ext>
              </a:extLst>
            </p:cNvPr>
            <p:cNvSpPr txBox="1"/>
            <p:nvPr/>
          </p:nvSpPr>
          <p:spPr>
            <a:xfrm>
              <a:off x="5036069" y="2349496"/>
              <a:ext cx="801068"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06</a:t>
              </a:r>
              <a:endParaRPr lang="en-US" sz="2400" dirty="0">
                <a:solidFill>
                  <a:schemeClr val="bg1"/>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72FB1C83-8A51-66C1-5FD4-8731BD3FBC96}"/>
                </a:ext>
              </a:extLst>
            </p:cNvPr>
            <p:cNvSpPr txBox="1"/>
            <p:nvPr/>
          </p:nvSpPr>
          <p:spPr>
            <a:xfrm>
              <a:off x="3092641" y="1783559"/>
              <a:ext cx="211005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التكيّف مع التغيرات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CDCC398D-7CA4-0698-C9AF-91A944DC258E}"/>
              </a:ext>
            </a:extLst>
          </p:cNvPr>
          <p:cNvGrpSpPr/>
          <p:nvPr/>
        </p:nvGrpSpPr>
        <p:grpSpPr>
          <a:xfrm>
            <a:off x="1966220" y="3137268"/>
            <a:ext cx="3293440" cy="2270125"/>
            <a:chOff x="2020306" y="3089910"/>
            <a:chExt cx="3293440" cy="2270125"/>
          </a:xfrm>
        </p:grpSpPr>
        <p:sp>
          <p:nvSpPr>
            <p:cNvPr id="35" name="Google Shape;350;p21">
              <a:extLst>
                <a:ext uri="{FF2B5EF4-FFF2-40B4-BE49-F238E27FC236}">
                  <a16:creationId xmlns:a16="http://schemas.microsoft.com/office/drawing/2014/main" id="{1737F67D-C72D-E130-C39D-DE6C0FD62497}"/>
                </a:ext>
              </a:extLst>
            </p:cNvPr>
            <p:cNvSpPr/>
            <p:nvPr/>
          </p:nvSpPr>
          <p:spPr>
            <a:xfrm>
              <a:off x="3945321" y="3089910"/>
              <a:ext cx="1368425" cy="2270125"/>
            </a:xfrm>
            <a:custGeom>
              <a:avLst/>
              <a:gdLst/>
              <a:ahLst/>
              <a:cxnLst/>
              <a:rect l="l" t="t" r="r" b="b"/>
              <a:pathLst>
                <a:path w="367" h="608" extrusionOk="0">
                  <a:moveTo>
                    <a:pt x="153" y="501"/>
                  </a:moveTo>
                  <a:cubicBezTo>
                    <a:pt x="159" y="483"/>
                    <a:pt x="173" y="468"/>
                    <a:pt x="192" y="456"/>
                  </a:cubicBezTo>
                  <a:cubicBezTo>
                    <a:pt x="211" y="445"/>
                    <a:pt x="232" y="440"/>
                    <a:pt x="250" y="443"/>
                  </a:cubicBezTo>
                  <a:cubicBezTo>
                    <a:pt x="263" y="445"/>
                    <a:pt x="274" y="452"/>
                    <a:pt x="280" y="463"/>
                  </a:cubicBezTo>
                  <a:cubicBezTo>
                    <a:pt x="283" y="468"/>
                    <a:pt x="285" y="474"/>
                    <a:pt x="285" y="480"/>
                  </a:cubicBezTo>
                  <a:cubicBezTo>
                    <a:pt x="286" y="491"/>
                    <a:pt x="293" y="493"/>
                    <a:pt x="306" y="485"/>
                  </a:cubicBezTo>
                  <a:cubicBezTo>
                    <a:pt x="350" y="459"/>
                    <a:pt x="350" y="459"/>
                    <a:pt x="350" y="459"/>
                  </a:cubicBezTo>
                  <a:cubicBezTo>
                    <a:pt x="362" y="452"/>
                    <a:pt x="367" y="435"/>
                    <a:pt x="360" y="422"/>
                  </a:cubicBezTo>
                  <a:cubicBezTo>
                    <a:pt x="342" y="384"/>
                    <a:pt x="332" y="342"/>
                    <a:pt x="332" y="297"/>
                  </a:cubicBezTo>
                  <a:cubicBezTo>
                    <a:pt x="331" y="260"/>
                    <a:pt x="338" y="224"/>
                    <a:pt x="350" y="190"/>
                  </a:cubicBezTo>
                  <a:cubicBezTo>
                    <a:pt x="355" y="176"/>
                    <a:pt x="350" y="160"/>
                    <a:pt x="337" y="152"/>
                  </a:cubicBezTo>
                  <a:cubicBezTo>
                    <a:pt x="268" y="113"/>
                    <a:pt x="268" y="113"/>
                    <a:pt x="268" y="113"/>
                  </a:cubicBezTo>
                  <a:cubicBezTo>
                    <a:pt x="255" y="106"/>
                    <a:pt x="242" y="98"/>
                    <a:pt x="242" y="95"/>
                  </a:cubicBezTo>
                  <a:cubicBezTo>
                    <a:pt x="241" y="93"/>
                    <a:pt x="241" y="91"/>
                    <a:pt x="242" y="89"/>
                  </a:cubicBezTo>
                  <a:cubicBezTo>
                    <a:pt x="246" y="82"/>
                    <a:pt x="250" y="75"/>
                    <a:pt x="258" y="74"/>
                  </a:cubicBezTo>
                  <a:cubicBezTo>
                    <a:pt x="263" y="74"/>
                    <a:pt x="268" y="75"/>
                    <a:pt x="273" y="74"/>
                  </a:cubicBezTo>
                  <a:cubicBezTo>
                    <a:pt x="289" y="74"/>
                    <a:pt x="298" y="60"/>
                    <a:pt x="292" y="46"/>
                  </a:cubicBezTo>
                  <a:cubicBezTo>
                    <a:pt x="287" y="32"/>
                    <a:pt x="274" y="20"/>
                    <a:pt x="261" y="13"/>
                  </a:cubicBezTo>
                  <a:cubicBezTo>
                    <a:pt x="248" y="5"/>
                    <a:pt x="231" y="0"/>
                    <a:pt x="217" y="3"/>
                  </a:cubicBezTo>
                  <a:cubicBezTo>
                    <a:pt x="202" y="6"/>
                    <a:pt x="195" y="21"/>
                    <a:pt x="202" y="34"/>
                  </a:cubicBezTo>
                  <a:cubicBezTo>
                    <a:pt x="204" y="39"/>
                    <a:pt x="208" y="43"/>
                    <a:pt x="210" y="47"/>
                  </a:cubicBezTo>
                  <a:cubicBezTo>
                    <a:pt x="214" y="55"/>
                    <a:pt x="210" y="62"/>
                    <a:pt x="206" y="69"/>
                  </a:cubicBezTo>
                  <a:cubicBezTo>
                    <a:pt x="205" y="70"/>
                    <a:pt x="203" y="71"/>
                    <a:pt x="201" y="72"/>
                  </a:cubicBezTo>
                  <a:cubicBezTo>
                    <a:pt x="198" y="73"/>
                    <a:pt x="185" y="67"/>
                    <a:pt x="172" y="59"/>
                  </a:cubicBezTo>
                  <a:cubicBezTo>
                    <a:pt x="96" y="16"/>
                    <a:pt x="96" y="16"/>
                    <a:pt x="96" y="16"/>
                  </a:cubicBezTo>
                  <a:cubicBezTo>
                    <a:pt x="83" y="9"/>
                    <a:pt x="67" y="14"/>
                    <a:pt x="60" y="27"/>
                  </a:cubicBezTo>
                  <a:cubicBezTo>
                    <a:pt x="22" y="110"/>
                    <a:pt x="0" y="203"/>
                    <a:pt x="2" y="301"/>
                  </a:cubicBezTo>
                  <a:cubicBezTo>
                    <a:pt x="3" y="406"/>
                    <a:pt x="29" y="504"/>
                    <a:pt x="75" y="590"/>
                  </a:cubicBezTo>
                  <a:cubicBezTo>
                    <a:pt x="82" y="604"/>
                    <a:pt x="99" y="608"/>
                    <a:pt x="112" y="600"/>
                  </a:cubicBezTo>
                  <a:cubicBezTo>
                    <a:pt x="163" y="570"/>
                    <a:pt x="163" y="570"/>
                    <a:pt x="163" y="570"/>
                  </a:cubicBezTo>
                  <a:cubicBezTo>
                    <a:pt x="176" y="562"/>
                    <a:pt x="177" y="555"/>
                    <a:pt x="169" y="550"/>
                  </a:cubicBezTo>
                  <a:cubicBezTo>
                    <a:pt x="163" y="546"/>
                    <a:pt x="159" y="542"/>
                    <a:pt x="156" y="536"/>
                  </a:cubicBezTo>
                  <a:cubicBezTo>
                    <a:pt x="149" y="526"/>
                    <a:pt x="148" y="513"/>
                    <a:pt x="153" y="50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6" name="TextBox 35">
              <a:extLst>
                <a:ext uri="{FF2B5EF4-FFF2-40B4-BE49-F238E27FC236}">
                  <a16:creationId xmlns:a16="http://schemas.microsoft.com/office/drawing/2014/main" id="{31A87D47-59A9-4B1A-896F-02BF60D3839A}"/>
                </a:ext>
              </a:extLst>
            </p:cNvPr>
            <p:cNvSpPr txBox="1"/>
            <p:nvPr/>
          </p:nvSpPr>
          <p:spPr>
            <a:xfrm>
              <a:off x="4147670" y="3932584"/>
              <a:ext cx="801068"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05</a:t>
              </a:r>
              <a:endParaRPr lang="en-US" sz="2400" dirty="0">
                <a:solidFill>
                  <a:schemeClr val="bg1"/>
                </a:solidFill>
                <a:latin typeface="Arial" panose="020B060402020202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D0B7E103-67CF-33CF-EE08-92CD1E7A0601}"/>
                </a:ext>
              </a:extLst>
            </p:cNvPr>
            <p:cNvSpPr txBox="1"/>
            <p:nvPr/>
          </p:nvSpPr>
          <p:spPr>
            <a:xfrm>
              <a:off x="2020306" y="3832022"/>
              <a:ext cx="2110058"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تحقيق التوازن بين الأطراف المعنية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2AD9CDD9-BA0B-9001-CF02-45BEEFBD3AE8}"/>
              </a:ext>
            </a:extLst>
          </p:cNvPr>
          <p:cNvGrpSpPr/>
          <p:nvPr/>
        </p:nvGrpSpPr>
        <p:grpSpPr>
          <a:xfrm>
            <a:off x="2724771" y="4862880"/>
            <a:ext cx="3546126" cy="1727200"/>
            <a:chOff x="2778857" y="4815522"/>
            <a:chExt cx="3546126" cy="1727200"/>
          </a:xfrm>
        </p:grpSpPr>
        <p:sp>
          <p:nvSpPr>
            <p:cNvPr id="39" name="Google Shape;351;p21">
              <a:extLst>
                <a:ext uri="{FF2B5EF4-FFF2-40B4-BE49-F238E27FC236}">
                  <a16:creationId xmlns:a16="http://schemas.microsoft.com/office/drawing/2014/main" id="{BA373626-1100-C27F-B1C7-36FC62A380C8}"/>
                </a:ext>
              </a:extLst>
            </p:cNvPr>
            <p:cNvSpPr/>
            <p:nvPr/>
          </p:nvSpPr>
          <p:spPr>
            <a:xfrm>
              <a:off x="4345371" y="4815522"/>
              <a:ext cx="1979612" cy="1727200"/>
            </a:xfrm>
            <a:custGeom>
              <a:avLst/>
              <a:gdLst/>
              <a:ahLst/>
              <a:cxnLst/>
              <a:rect l="l" t="t" r="r" b="b"/>
              <a:pathLst>
                <a:path w="531" h="463" extrusionOk="0">
                  <a:moveTo>
                    <a:pt x="465" y="351"/>
                  </a:moveTo>
                  <a:cubicBezTo>
                    <a:pt x="453" y="337"/>
                    <a:pt x="446" y="317"/>
                    <a:pt x="446" y="294"/>
                  </a:cubicBezTo>
                  <a:cubicBezTo>
                    <a:pt x="446" y="272"/>
                    <a:pt x="452" y="252"/>
                    <a:pt x="463" y="238"/>
                  </a:cubicBezTo>
                  <a:cubicBezTo>
                    <a:pt x="471" y="228"/>
                    <a:pt x="483" y="222"/>
                    <a:pt x="495" y="222"/>
                  </a:cubicBezTo>
                  <a:cubicBezTo>
                    <a:pt x="502" y="222"/>
                    <a:pt x="508" y="223"/>
                    <a:pt x="514" y="226"/>
                  </a:cubicBezTo>
                  <a:cubicBezTo>
                    <a:pt x="523" y="230"/>
                    <a:pt x="528" y="225"/>
                    <a:pt x="528" y="211"/>
                  </a:cubicBezTo>
                  <a:cubicBezTo>
                    <a:pt x="527" y="160"/>
                    <a:pt x="527" y="160"/>
                    <a:pt x="527" y="160"/>
                  </a:cubicBezTo>
                  <a:cubicBezTo>
                    <a:pt x="527" y="145"/>
                    <a:pt x="515" y="133"/>
                    <a:pt x="500" y="132"/>
                  </a:cubicBezTo>
                  <a:cubicBezTo>
                    <a:pt x="418" y="125"/>
                    <a:pt x="345" y="85"/>
                    <a:pt x="295" y="25"/>
                  </a:cubicBezTo>
                  <a:cubicBezTo>
                    <a:pt x="285" y="13"/>
                    <a:pt x="268" y="9"/>
                    <a:pt x="255" y="17"/>
                  </a:cubicBezTo>
                  <a:cubicBezTo>
                    <a:pt x="187" y="58"/>
                    <a:pt x="187" y="58"/>
                    <a:pt x="187" y="58"/>
                  </a:cubicBezTo>
                  <a:cubicBezTo>
                    <a:pt x="174" y="65"/>
                    <a:pt x="161" y="72"/>
                    <a:pt x="158" y="71"/>
                  </a:cubicBezTo>
                  <a:cubicBezTo>
                    <a:pt x="156" y="70"/>
                    <a:pt x="154" y="69"/>
                    <a:pt x="153" y="68"/>
                  </a:cubicBezTo>
                  <a:cubicBezTo>
                    <a:pt x="148" y="61"/>
                    <a:pt x="145" y="54"/>
                    <a:pt x="148" y="46"/>
                  </a:cubicBezTo>
                  <a:cubicBezTo>
                    <a:pt x="150" y="42"/>
                    <a:pt x="153" y="38"/>
                    <a:pt x="156" y="33"/>
                  </a:cubicBezTo>
                  <a:cubicBezTo>
                    <a:pt x="163" y="20"/>
                    <a:pt x="156" y="5"/>
                    <a:pt x="141" y="2"/>
                  </a:cubicBezTo>
                  <a:cubicBezTo>
                    <a:pt x="126" y="0"/>
                    <a:pt x="110" y="5"/>
                    <a:pt x="97" y="13"/>
                  </a:cubicBezTo>
                  <a:cubicBezTo>
                    <a:pt x="83" y="21"/>
                    <a:pt x="71" y="33"/>
                    <a:pt x="66" y="47"/>
                  </a:cubicBezTo>
                  <a:cubicBezTo>
                    <a:pt x="61" y="61"/>
                    <a:pt x="70" y="75"/>
                    <a:pt x="85" y="75"/>
                  </a:cubicBezTo>
                  <a:cubicBezTo>
                    <a:pt x="90" y="75"/>
                    <a:pt x="95" y="74"/>
                    <a:pt x="100" y="75"/>
                  </a:cubicBezTo>
                  <a:cubicBezTo>
                    <a:pt x="109" y="75"/>
                    <a:pt x="113" y="82"/>
                    <a:pt x="117" y="89"/>
                  </a:cubicBezTo>
                  <a:cubicBezTo>
                    <a:pt x="118" y="91"/>
                    <a:pt x="118" y="93"/>
                    <a:pt x="118" y="95"/>
                  </a:cubicBezTo>
                  <a:cubicBezTo>
                    <a:pt x="117" y="98"/>
                    <a:pt x="105" y="106"/>
                    <a:pt x="92" y="114"/>
                  </a:cubicBezTo>
                  <a:cubicBezTo>
                    <a:pt x="17" y="158"/>
                    <a:pt x="17" y="158"/>
                    <a:pt x="17" y="158"/>
                  </a:cubicBezTo>
                  <a:cubicBezTo>
                    <a:pt x="4" y="166"/>
                    <a:pt x="0" y="182"/>
                    <a:pt x="9" y="194"/>
                  </a:cubicBezTo>
                  <a:cubicBezTo>
                    <a:pt x="119" y="351"/>
                    <a:pt x="299" y="456"/>
                    <a:pt x="504" y="463"/>
                  </a:cubicBezTo>
                  <a:cubicBezTo>
                    <a:pt x="519" y="463"/>
                    <a:pt x="531" y="451"/>
                    <a:pt x="530" y="436"/>
                  </a:cubicBezTo>
                  <a:cubicBezTo>
                    <a:pt x="530" y="376"/>
                    <a:pt x="530" y="376"/>
                    <a:pt x="530" y="376"/>
                  </a:cubicBezTo>
                  <a:cubicBezTo>
                    <a:pt x="530" y="362"/>
                    <a:pt x="524" y="357"/>
                    <a:pt x="515" y="362"/>
                  </a:cubicBezTo>
                  <a:cubicBezTo>
                    <a:pt x="510" y="364"/>
                    <a:pt x="503" y="366"/>
                    <a:pt x="497" y="366"/>
                  </a:cubicBezTo>
                  <a:cubicBezTo>
                    <a:pt x="485" y="366"/>
                    <a:pt x="473" y="361"/>
                    <a:pt x="465" y="351"/>
                  </a:cubicBezTo>
                  <a:close/>
                </a:path>
              </a:pathLst>
            </a:custGeom>
            <a:solidFill>
              <a:srgbClr val="50A3A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0" name="TextBox 39">
              <a:extLst>
                <a:ext uri="{FF2B5EF4-FFF2-40B4-BE49-F238E27FC236}">
                  <a16:creationId xmlns:a16="http://schemas.microsoft.com/office/drawing/2014/main" id="{FA7B1A49-024D-FCB2-3908-081E7DB263CD}"/>
                </a:ext>
              </a:extLst>
            </p:cNvPr>
            <p:cNvSpPr txBox="1"/>
            <p:nvPr/>
          </p:nvSpPr>
          <p:spPr>
            <a:xfrm>
              <a:off x="5088940" y="5405497"/>
              <a:ext cx="801068"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04</a:t>
              </a:r>
              <a:endParaRPr lang="en-US" sz="2400"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5F0E4279-3C93-BCF3-A51E-2B960570394F}"/>
                </a:ext>
              </a:extLst>
            </p:cNvPr>
            <p:cNvSpPr txBox="1"/>
            <p:nvPr/>
          </p:nvSpPr>
          <p:spPr>
            <a:xfrm>
              <a:off x="2778857" y="5990272"/>
              <a:ext cx="211005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تعزيز القدرة التنافسية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8859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نموذج</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EFQM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A77F108B-C8D7-5671-E623-2E87118F1A01}"/>
              </a:ext>
            </a:extLst>
          </p:cNvPr>
          <p:cNvGrpSpPr/>
          <p:nvPr/>
        </p:nvGrpSpPr>
        <p:grpSpPr>
          <a:xfrm flipH="1">
            <a:off x="6667500" y="1782763"/>
            <a:ext cx="5077560" cy="1646237"/>
            <a:chOff x="9485312" y="3195637"/>
            <a:chExt cx="5077560" cy="1646237"/>
          </a:xfrm>
        </p:grpSpPr>
        <p:grpSp>
          <p:nvGrpSpPr>
            <p:cNvPr id="27" name="Группа 1">
              <a:extLst>
                <a:ext uri="{FF2B5EF4-FFF2-40B4-BE49-F238E27FC236}">
                  <a16:creationId xmlns:a16="http://schemas.microsoft.com/office/drawing/2014/main" id="{33D245AE-310F-96AA-4F17-2FFAE0EA926F}"/>
                </a:ext>
              </a:extLst>
            </p:cNvPr>
            <p:cNvGrpSpPr/>
            <p:nvPr/>
          </p:nvGrpSpPr>
          <p:grpSpPr>
            <a:xfrm>
              <a:off x="9485312" y="3195637"/>
              <a:ext cx="1479550" cy="1646237"/>
              <a:chOff x="9967912" y="2662237"/>
              <a:chExt cx="1479550" cy="1646237"/>
            </a:xfrm>
          </p:grpSpPr>
          <p:sp>
            <p:nvSpPr>
              <p:cNvPr id="30" name="Google Shape;481;p25">
                <a:extLst>
                  <a:ext uri="{FF2B5EF4-FFF2-40B4-BE49-F238E27FC236}">
                    <a16:creationId xmlns:a16="http://schemas.microsoft.com/office/drawing/2014/main" id="{E10AC345-295D-4853-4419-6905EBCECE47}"/>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1" name="Google Shape;482;p25">
                <a:extLst>
                  <a:ext uri="{FF2B5EF4-FFF2-40B4-BE49-F238E27FC236}">
                    <a16:creationId xmlns:a16="http://schemas.microsoft.com/office/drawing/2014/main" id="{479D7C6F-FB27-7E4B-E5AA-4F958BB840F1}"/>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63B1B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28" name="Google Shape;488;p25">
              <a:extLst>
                <a:ext uri="{FF2B5EF4-FFF2-40B4-BE49-F238E27FC236}">
                  <a16:creationId xmlns:a16="http://schemas.microsoft.com/office/drawing/2014/main" id="{0026B7FC-D874-0DA2-DE71-E53447A10954}"/>
                </a:ext>
              </a:extLst>
            </p:cNvPr>
            <p:cNvSpPr txBox="1"/>
            <p:nvPr/>
          </p:nvSpPr>
          <p:spPr>
            <a:xfrm>
              <a:off x="9720646" y="3711818"/>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sp>
          <p:nvSpPr>
            <p:cNvPr id="29" name="TextBox 28">
              <a:extLst>
                <a:ext uri="{FF2B5EF4-FFF2-40B4-BE49-F238E27FC236}">
                  <a16:creationId xmlns:a16="http://schemas.microsoft.com/office/drawing/2014/main" id="{00328FFF-8BBB-22C6-D3EA-5A76F576ADE4}"/>
                </a:ext>
              </a:extLst>
            </p:cNvPr>
            <p:cNvSpPr txBox="1"/>
            <p:nvPr/>
          </p:nvSpPr>
          <p:spPr>
            <a:xfrm>
              <a:off x="11029034" y="3711818"/>
              <a:ext cx="3533838"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المعايير التمكينية </a:t>
              </a:r>
              <a:r>
                <a:rPr lang="en-US" sz="2800" b="1" dirty="0">
                  <a:latin typeface="Adobe Arabic" panose="02040503050201020203" pitchFamily="18" charset="-78"/>
                  <a:ea typeface="Calibri" panose="020F0502020204030204" pitchFamily="34" charset="0"/>
                  <a:cs typeface="Adobe Arabic" panose="02040503050201020203" pitchFamily="18" charset="-78"/>
                </a:rPr>
                <a:t>(Enablers):  </a:t>
              </a:r>
            </a:p>
          </p:txBody>
        </p:sp>
      </p:grpSp>
      <p:sp>
        <p:nvSpPr>
          <p:cNvPr id="32" name="TextBox 31">
            <a:extLst>
              <a:ext uri="{FF2B5EF4-FFF2-40B4-BE49-F238E27FC236}">
                <a16:creationId xmlns:a16="http://schemas.microsoft.com/office/drawing/2014/main" id="{F288FA51-FFED-D6B5-FE25-3096B714CE15}"/>
              </a:ext>
            </a:extLst>
          </p:cNvPr>
          <p:cNvSpPr txBox="1"/>
          <p:nvPr/>
        </p:nvSpPr>
        <p:spPr>
          <a:xfrm>
            <a:off x="2763452" y="2992681"/>
            <a:ext cx="7373389" cy="600164"/>
          </a:xfrm>
          <a:prstGeom prst="rect">
            <a:avLst/>
          </a:prstGeom>
          <a:noFill/>
        </p:spPr>
        <p:txBody>
          <a:bodyPr wrap="square">
            <a:spAutoFit/>
          </a:bodyPr>
          <a:lstStyle/>
          <a:p>
            <a:pPr algn="just" rtl="1">
              <a:lnSpc>
                <a:spcPct val="150000"/>
              </a:lnSpc>
              <a:spcAft>
                <a:spcPts val="800"/>
              </a:spcAft>
              <a:buSzPct val="160000"/>
            </a:pPr>
            <a:r>
              <a:rPr lang="ar-SY"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a:t>
            </a: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لقيادة</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3" name="TextBox 32">
            <a:extLst>
              <a:ext uri="{FF2B5EF4-FFF2-40B4-BE49-F238E27FC236}">
                <a16:creationId xmlns:a16="http://schemas.microsoft.com/office/drawing/2014/main" id="{7F4D8EBD-D8EF-B3FF-7D2A-9E8990389595}"/>
              </a:ext>
            </a:extLst>
          </p:cNvPr>
          <p:cNvSpPr txBox="1"/>
          <p:nvPr/>
        </p:nvSpPr>
        <p:spPr>
          <a:xfrm>
            <a:off x="2055159" y="3698729"/>
            <a:ext cx="80816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قدرة القادة على وضع رؤية واضحة، توجيه المؤسسة نحو تحقيق الأهداف، وتحفيز العاملين لتحقيق التميز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4" name="TextBox 33">
            <a:extLst>
              <a:ext uri="{FF2B5EF4-FFF2-40B4-BE49-F238E27FC236}">
                <a16:creationId xmlns:a16="http://schemas.microsoft.com/office/drawing/2014/main" id="{86FDC7C2-6882-F27F-496D-55078712EE4E}"/>
              </a:ext>
            </a:extLst>
          </p:cNvPr>
          <p:cNvSpPr txBox="1"/>
          <p:nvPr/>
        </p:nvSpPr>
        <p:spPr>
          <a:xfrm>
            <a:off x="2763452" y="4958775"/>
            <a:ext cx="7373389"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الاستراتيجية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B3A1C15F-ED92-18CD-E74B-736029C12FF8}"/>
              </a:ext>
            </a:extLst>
          </p:cNvPr>
          <p:cNvSpPr txBox="1"/>
          <p:nvPr/>
        </p:nvSpPr>
        <p:spPr>
          <a:xfrm>
            <a:off x="2055159" y="5664823"/>
            <a:ext cx="80816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قدرة القادة على وضع رؤية واضحة، توجيه المؤسسة نحو تحقيق الأهداف، وتحفيز العاملين لتحقيق التميز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Tree>
    <p:extLst>
      <p:ext uri="{BB962C8B-B14F-4D97-AF65-F5344CB8AC3E}">
        <p14:creationId xmlns:p14="http://schemas.microsoft.com/office/powerpoint/2010/main" val="132353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نموذج</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EFQM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A77F108B-C8D7-5671-E623-2E87118F1A01}"/>
              </a:ext>
            </a:extLst>
          </p:cNvPr>
          <p:cNvGrpSpPr/>
          <p:nvPr/>
        </p:nvGrpSpPr>
        <p:grpSpPr>
          <a:xfrm flipH="1">
            <a:off x="6667500" y="1782763"/>
            <a:ext cx="5077560" cy="1646237"/>
            <a:chOff x="9485312" y="3195637"/>
            <a:chExt cx="5077560" cy="1646237"/>
          </a:xfrm>
        </p:grpSpPr>
        <p:grpSp>
          <p:nvGrpSpPr>
            <p:cNvPr id="27" name="Группа 1">
              <a:extLst>
                <a:ext uri="{FF2B5EF4-FFF2-40B4-BE49-F238E27FC236}">
                  <a16:creationId xmlns:a16="http://schemas.microsoft.com/office/drawing/2014/main" id="{33D245AE-310F-96AA-4F17-2FFAE0EA926F}"/>
                </a:ext>
              </a:extLst>
            </p:cNvPr>
            <p:cNvGrpSpPr/>
            <p:nvPr/>
          </p:nvGrpSpPr>
          <p:grpSpPr>
            <a:xfrm>
              <a:off x="9485312" y="3195637"/>
              <a:ext cx="1479550" cy="1646237"/>
              <a:chOff x="9967912" y="2662237"/>
              <a:chExt cx="1479550" cy="1646237"/>
            </a:xfrm>
          </p:grpSpPr>
          <p:sp>
            <p:nvSpPr>
              <p:cNvPr id="30" name="Google Shape;481;p25">
                <a:extLst>
                  <a:ext uri="{FF2B5EF4-FFF2-40B4-BE49-F238E27FC236}">
                    <a16:creationId xmlns:a16="http://schemas.microsoft.com/office/drawing/2014/main" id="{E10AC345-295D-4853-4419-6905EBCECE47}"/>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1" name="Google Shape;482;p25">
                <a:extLst>
                  <a:ext uri="{FF2B5EF4-FFF2-40B4-BE49-F238E27FC236}">
                    <a16:creationId xmlns:a16="http://schemas.microsoft.com/office/drawing/2014/main" id="{479D7C6F-FB27-7E4B-E5AA-4F958BB840F1}"/>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63B1B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28" name="Google Shape;488;p25">
              <a:extLst>
                <a:ext uri="{FF2B5EF4-FFF2-40B4-BE49-F238E27FC236}">
                  <a16:creationId xmlns:a16="http://schemas.microsoft.com/office/drawing/2014/main" id="{0026B7FC-D874-0DA2-DE71-E53447A10954}"/>
                </a:ext>
              </a:extLst>
            </p:cNvPr>
            <p:cNvSpPr txBox="1"/>
            <p:nvPr/>
          </p:nvSpPr>
          <p:spPr>
            <a:xfrm>
              <a:off x="9720646" y="3711818"/>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sp>
          <p:nvSpPr>
            <p:cNvPr id="29" name="TextBox 28">
              <a:extLst>
                <a:ext uri="{FF2B5EF4-FFF2-40B4-BE49-F238E27FC236}">
                  <a16:creationId xmlns:a16="http://schemas.microsoft.com/office/drawing/2014/main" id="{00328FFF-8BBB-22C6-D3EA-5A76F576ADE4}"/>
                </a:ext>
              </a:extLst>
            </p:cNvPr>
            <p:cNvSpPr txBox="1"/>
            <p:nvPr/>
          </p:nvSpPr>
          <p:spPr>
            <a:xfrm>
              <a:off x="11029034" y="3711818"/>
              <a:ext cx="3533838"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المعايير التمكينية </a:t>
              </a:r>
              <a:r>
                <a:rPr lang="en-US" sz="2800" b="1" dirty="0">
                  <a:latin typeface="Adobe Arabic" panose="02040503050201020203" pitchFamily="18" charset="-78"/>
                  <a:ea typeface="Calibri" panose="020F0502020204030204" pitchFamily="34" charset="0"/>
                  <a:cs typeface="Adobe Arabic" panose="02040503050201020203" pitchFamily="18" charset="-78"/>
                </a:rPr>
                <a:t>(Enablers):  </a:t>
              </a:r>
            </a:p>
          </p:txBody>
        </p:sp>
      </p:grpSp>
      <p:sp>
        <p:nvSpPr>
          <p:cNvPr id="32" name="TextBox 31">
            <a:extLst>
              <a:ext uri="{FF2B5EF4-FFF2-40B4-BE49-F238E27FC236}">
                <a16:creationId xmlns:a16="http://schemas.microsoft.com/office/drawing/2014/main" id="{F288FA51-FFED-D6B5-FE25-3096B714CE15}"/>
              </a:ext>
            </a:extLst>
          </p:cNvPr>
          <p:cNvSpPr txBox="1"/>
          <p:nvPr/>
        </p:nvSpPr>
        <p:spPr>
          <a:xfrm>
            <a:off x="2763452" y="2769425"/>
            <a:ext cx="7373389"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الأفراد</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3" name="TextBox 32">
            <a:extLst>
              <a:ext uri="{FF2B5EF4-FFF2-40B4-BE49-F238E27FC236}">
                <a16:creationId xmlns:a16="http://schemas.microsoft.com/office/drawing/2014/main" id="{7F4D8EBD-D8EF-B3FF-7D2A-9E8990389595}"/>
              </a:ext>
            </a:extLst>
          </p:cNvPr>
          <p:cNvSpPr txBox="1"/>
          <p:nvPr/>
        </p:nvSpPr>
        <p:spPr>
          <a:xfrm>
            <a:off x="2055159" y="3345442"/>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التركيز على تطوير الموارد البشرية، تعزيز مشاركتهم، وتحفيزهم لتحقيق أقصى إمكاناتهم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4" name="TextBox 33">
            <a:extLst>
              <a:ext uri="{FF2B5EF4-FFF2-40B4-BE49-F238E27FC236}">
                <a16:creationId xmlns:a16="http://schemas.microsoft.com/office/drawing/2014/main" id="{86FDC7C2-6882-F27F-496D-55078712EE4E}"/>
              </a:ext>
            </a:extLst>
          </p:cNvPr>
          <p:cNvSpPr txBox="1"/>
          <p:nvPr/>
        </p:nvSpPr>
        <p:spPr>
          <a:xfrm>
            <a:off x="2792213" y="3921459"/>
            <a:ext cx="7373389"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الشراكات والموارد</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B3A1C15F-ED92-18CD-E74B-736029C12FF8}"/>
              </a:ext>
            </a:extLst>
          </p:cNvPr>
          <p:cNvSpPr txBox="1"/>
          <p:nvPr/>
        </p:nvSpPr>
        <p:spPr>
          <a:xfrm>
            <a:off x="2033739" y="4585559"/>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إدارة الموارد والشراكات بشكل فعال لدعم الاستراتيجية وتحقيق الأهداف</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7D6C5BE5-F9B5-35AE-4A1E-6D3D5C0FC337}"/>
              </a:ext>
            </a:extLst>
          </p:cNvPr>
          <p:cNvSpPr txBox="1"/>
          <p:nvPr/>
        </p:nvSpPr>
        <p:spPr>
          <a:xfrm>
            <a:off x="2779494" y="5347108"/>
            <a:ext cx="7373389"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العمليات والمنتجات والخدمات</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A61C4E48-8D04-46E7-AAFE-2DCBABAC2F6D}"/>
              </a:ext>
            </a:extLst>
          </p:cNvPr>
          <p:cNvSpPr txBox="1"/>
          <p:nvPr/>
        </p:nvSpPr>
        <p:spPr>
          <a:xfrm>
            <a:off x="2033739" y="6011208"/>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تصميم العمليات والمنتجات والخدمات لتحقيق قيمة مضافة للعملاء وتحقيق الكفاءة التشغيلية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Tree>
    <p:extLst>
      <p:ext uri="{BB962C8B-B14F-4D97-AF65-F5344CB8AC3E}">
        <p14:creationId xmlns:p14="http://schemas.microsoft.com/office/powerpoint/2010/main" val="350575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14" grpId="0"/>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99F7C542-54FE-0758-E6E2-A0DD5DD6E75E}"/>
              </a:ext>
            </a:extLst>
          </p:cNvPr>
          <p:cNvGrpSpPr/>
          <p:nvPr/>
        </p:nvGrpSpPr>
        <p:grpSpPr>
          <a:xfrm flipH="1">
            <a:off x="7462505" y="1782763"/>
            <a:ext cx="4282555" cy="1646237"/>
            <a:chOff x="7642658" y="3139281"/>
            <a:chExt cx="4282555" cy="1646237"/>
          </a:xfrm>
        </p:grpSpPr>
        <p:grpSp>
          <p:nvGrpSpPr>
            <p:cNvPr id="17" name="Группа 1">
              <a:extLst>
                <a:ext uri="{FF2B5EF4-FFF2-40B4-BE49-F238E27FC236}">
                  <a16:creationId xmlns:a16="http://schemas.microsoft.com/office/drawing/2014/main" id="{D6722EC1-AA08-C745-39D1-62B1982D9395}"/>
                </a:ext>
              </a:extLst>
            </p:cNvPr>
            <p:cNvGrpSpPr/>
            <p:nvPr/>
          </p:nvGrpSpPr>
          <p:grpSpPr>
            <a:xfrm>
              <a:off x="7642658" y="3139281"/>
              <a:ext cx="1479550" cy="1646237"/>
              <a:chOff x="9967912" y="2662237"/>
              <a:chExt cx="1479550" cy="1646237"/>
            </a:xfrm>
          </p:grpSpPr>
          <p:sp>
            <p:nvSpPr>
              <p:cNvPr id="20" name="Google Shape;481;p25">
                <a:extLst>
                  <a:ext uri="{FF2B5EF4-FFF2-40B4-BE49-F238E27FC236}">
                    <a16:creationId xmlns:a16="http://schemas.microsoft.com/office/drawing/2014/main" id="{6E6CD562-8B54-313B-C007-5EC053371B46}"/>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FFBC3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1" name="Google Shape;482;p25">
                <a:extLst>
                  <a:ext uri="{FF2B5EF4-FFF2-40B4-BE49-F238E27FC236}">
                    <a16:creationId xmlns:a16="http://schemas.microsoft.com/office/drawing/2014/main" id="{46279089-3C2E-9C75-9EFE-5860E7D59036}"/>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8" name="Google Shape;484;p25">
              <a:extLst>
                <a:ext uri="{FF2B5EF4-FFF2-40B4-BE49-F238E27FC236}">
                  <a16:creationId xmlns:a16="http://schemas.microsoft.com/office/drawing/2014/main" id="{2F0D0F6F-95F0-27B9-69E8-E65D68391BCA}"/>
                </a:ext>
              </a:extLst>
            </p:cNvPr>
            <p:cNvSpPr txBox="1"/>
            <p:nvPr/>
          </p:nvSpPr>
          <p:spPr>
            <a:xfrm>
              <a:off x="7863105" y="3667919"/>
              <a:ext cx="8874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02</a:t>
              </a:r>
              <a:endParaRPr dirty="0"/>
            </a:p>
          </p:txBody>
        </p:sp>
        <p:sp>
          <p:nvSpPr>
            <p:cNvPr id="19" name="TextBox 18">
              <a:extLst>
                <a:ext uri="{FF2B5EF4-FFF2-40B4-BE49-F238E27FC236}">
                  <a16:creationId xmlns:a16="http://schemas.microsoft.com/office/drawing/2014/main" id="{06289B8A-690E-06B5-2D38-5A2399087D44}"/>
                </a:ext>
              </a:extLst>
            </p:cNvPr>
            <p:cNvSpPr txBox="1"/>
            <p:nvPr/>
          </p:nvSpPr>
          <p:spPr>
            <a:xfrm>
              <a:off x="9289386" y="3678092"/>
              <a:ext cx="2635827"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معايير النتائج </a:t>
              </a:r>
              <a:r>
                <a:rPr lang="en-US" sz="2800" b="1" dirty="0">
                  <a:latin typeface="Adobe Arabic" panose="02040503050201020203" pitchFamily="18" charset="-78"/>
                  <a:ea typeface="Calibri" panose="020F0502020204030204" pitchFamily="34" charset="0"/>
                  <a:cs typeface="Adobe Arabic" panose="02040503050201020203" pitchFamily="18" charset="-78"/>
                </a:rPr>
                <a:t>(Results):  </a:t>
              </a: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نموذج</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EFQM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2" name="TextBox 31">
            <a:extLst>
              <a:ext uri="{FF2B5EF4-FFF2-40B4-BE49-F238E27FC236}">
                <a16:creationId xmlns:a16="http://schemas.microsoft.com/office/drawing/2014/main" id="{F288FA51-FFED-D6B5-FE25-3096B714CE15}"/>
              </a:ext>
            </a:extLst>
          </p:cNvPr>
          <p:cNvSpPr txBox="1"/>
          <p:nvPr/>
        </p:nvSpPr>
        <p:spPr>
          <a:xfrm>
            <a:off x="6084524" y="3362970"/>
            <a:ext cx="4871005"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نتائج العملاء</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3" name="TextBox 32">
            <a:extLst>
              <a:ext uri="{FF2B5EF4-FFF2-40B4-BE49-F238E27FC236}">
                <a16:creationId xmlns:a16="http://schemas.microsoft.com/office/drawing/2014/main" id="{7F4D8EBD-D8EF-B3FF-7D2A-9E8990389595}"/>
              </a:ext>
            </a:extLst>
          </p:cNvPr>
          <p:cNvSpPr txBox="1"/>
          <p:nvPr/>
        </p:nvSpPr>
        <p:spPr>
          <a:xfrm>
            <a:off x="5616611" y="3938987"/>
            <a:ext cx="533891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رضا العملاء ومدى تلبيتها لاحتياجاتهم وتوقعاتهم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4" name="TextBox 33">
            <a:extLst>
              <a:ext uri="{FF2B5EF4-FFF2-40B4-BE49-F238E27FC236}">
                <a16:creationId xmlns:a16="http://schemas.microsoft.com/office/drawing/2014/main" id="{86FDC7C2-6882-F27F-496D-55078712EE4E}"/>
              </a:ext>
            </a:extLst>
          </p:cNvPr>
          <p:cNvSpPr txBox="1"/>
          <p:nvPr/>
        </p:nvSpPr>
        <p:spPr>
          <a:xfrm>
            <a:off x="6113285" y="4515004"/>
            <a:ext cx="4871005"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نتائج الأفراد</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5" name="TextBox 34">
            <a:extLst>
              <a:ext uri="{FF2B5EF4-FFF2-40B4-BE49-F238E27FC236}">
                <a16:creationId xmlns:a16="http://schemas.microsoft.com/office/drawing/2014/main" id="{B3A1C15F-ED92-18CD-E74B-736029C12FF8}"/>
              </a:ext>
            </a:extLst>
          </p:cNvPr>
          <p:cNvSpPr txBox="1"/>
          <p:nvPr/>
        </p:nvSpPr>
        <p:spPr>
          <a:xfrm>
            <a:off x="5595191" y="5179104"/>
            <a:ext cx="5338917"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رضا الموظفين ومستوى مشاركتهم وتطويرهم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7D6C5BE5-F9B5-35AE-4A1E-6D3D5C0FC337}"/>
              </a:ext>
            </a:extLst>
          </p:cNvPr>
          <p:cNvSpPr txBox="1"/>
          <p:nvPr/>
        </p:nvSpPr>
        <p:spPr>
          <a:xfrm>
            <a:off x="-1219749" y="3464646"/>
            <a:ext cx="7373389"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نتائج المجتمع</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5" name="TextBox 14">
            <a:extLst>
              <a:ext uri="{FF2B5EF4-FFF2-40B4-BE49-F238E27FC236}">
                <a16:creationId xmlns:a16="http://schemas.microsoft.com/office/drawing/2014/main" id="{A61C4E48-8D04-46E7-AAFE-2DCBABAC2F6D}"/>
              </a:ext>
            </a:extLst>
          </p:cNvPr>
          <p:cNvSpPr txBox="1"/>
          <p:nvPr/>
        </p:nvSpPr>
        <p:spPr>
          <a:xfrm>
            <a:off x="-1965504" y="4128746"/>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الأثر الإيجابي للمؤسسة على المجتمع والبيئة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2" name="TextBox 21">
            <a:extLst>
              <a:ext uri="{FF2B5EF4-FFF2-40B4-BE49-F238E27FC236}">
                <a16:creationId xmlns:a16="http://schemas.microsoft.com/office/drawing/2014/main" id="{6AE924C5-6712-6F1D-6696-640571C1208B}"/>
              </a:ext>
            </a:extLst>
          </p:cNvPr>
          <p:cNvSpPr txBox="1"/>
          <p:nvPr/>
        </p:nvSpPr>
        <p:spPr>
          <a:xfrm>
            <a:off x="-1257211" y="4879241"/>
            <a:ext cx="7373389"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النتائج الرئيسية</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3" name="TextBox 22">
            <a:extLst>
              <a:ext uri="{FF2B5EF4-FFF2-40B4-BE49-F238E27FC236}">
                <a16:creationId xmlns:a16="http://schemas.microsoft.com/office/drawing/2014/main" id="{B21B0782-771F-8C5C-C40F-AF428FE2E6B2}"/>
              </a:ext>
            </a:extLst>
          </p:cNvPr>
          <p:cNvSpPr txBox="1"/>
          <p:nvPr/>
        </p:nvSpPr>
        <p:spPr>
          <a:xfrm>
            <a:off x="-2002966" y="5543341"/>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المالي وغير المالي الذي يعكس نجاح المؤسسة في تحقيق أهدافها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Tree>
    <p:extLst>
      <p:ext uri="{BB962C8B-B14F-4D97-AF65-F5344CB8AC3E}">
        <p14:creationId xmlns:p14="http://schemas.microsoft.com/office/powerpoint/2010/main" val="745010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14" grpId="0"/>
      <p:bldP spid="15"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364480" y="2431989"/>
            <a:ext cx="5988792" cy="2816156"/>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إن تحقيق الأداء الاستراتيجي يعتمد على التخطيط الدقيق، القيادة الفعّالة، والتكامل بين مختلف المستويات داخل المؤسسة، مما يخلق بيئة عمل متماسكة تدفع الجميع للعمل نحو تحقيق رؤية مشتركة. ومن ثم، يُعتبر الأداء الاستراتيجي أداة حيوية لأي مؤسسة تسعى إلى تحقيق التفوق والتميز في بيئة تنافسية مليئة بالتحديات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4" name="Picture 13">
            <a:extLst>
              <a:ext uri="{FF2B5EF4-FFF2-40B4-BE49-F238E27FC236}">
                <a16:creationId xmlns:a16="http://schemas.microsoft.com/office/drawing/2014/main" id="{BD0BAC34-96B2-4AAC-5A3A-87E459AD04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531" y="1994547"/>
            <a:ext cx="4205209" cy="4079486"/>
          </a:xfrm>
          <a:prstGeom prst="rect">
            <a:avLst/>
          </a:prstGeom>
        </p:spPr>
      </p:pic>
    </p:spTree>
    <p:extLst>
      <p:ext uri="{BB962C8B-B14F-4D97-AF65-F5344CB8AC3E}">
        <p14:creationId xmlns:p14="http://schemas.microsoft.com/office/powerpoint/2010/main" val="14398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858D9C91-E173-53A0-E7BA-42C5B09B77AF}"/>
              </a:ext>
            </a:extLst>
          </p:cNvPr>
          <p:cNvGrpSpPr/>
          <p:nvPr/>
        </p:nvGrpSpPr>
        <p:grpSpPr>
          <a:xfrm flipH="1">
            <a:off x="3837848" y="1782763"/>
            <a:ext cx="8081683" cy="1646237"/>
            <a:chOff x="5654323" y="3195637"/>
            <a:chExt cx="8081683" cy="1646237"/>
          </a:xfrm>
        </p:grpSpPr>
        <p:grpSp>
          <p:nvGrpSpPr>
            <p:cNvPr id="25" name="Группа 3">
              <a:extLst>
                <a:ext uri="{FF2B5EF4-FFF2-40B4-BE49-F238E27FC236}">
                  <a16:creationId xmlns:a16="http://schemas.microsoft.com/office/drawing/2014/main" id="{C4073051-0D3D-17FE-5E05-C9FBE8447134}"/>
                </a:ext>
              </a:extLst>
            </p:cNvPr>
            <p:cNvGrpSpPr/>
            <p:nvPr/>
          </p:nvGrpSpPr>
          <p:grpSpPr>
            <a:xfrm>
              <a:off x="5805487" y="3195637"/>
              <a:ext cx="1476375" cy="1646237"/>
              <a:chOff x="6288087" y="2662237"/>
              <a:chExt cx="1476375" cy="1646237"/>
            </a:xfrm>
          </p:grpSpPr>
          <p:sp>
            <p:nvSpPr>
              <p:cNvPr id="28" name="Google Shape;477;p25">
                <a:extLst>
                  <a:ext uri="{FF2B5EF4-FFF2-40B4-BE49-F238E27FC236}">
                    <a16:creationId xmlns:a16="http://schemas.microsoft.com/office/drawing/2014/main" id="{587C17E3-DC9B-08D5-FA3E-085D845C44EF}"/>
                  </a:ext>
                </a:extLst>
              </p:cNvPr>
              <p:cNvSpPr/>
              <p:nvPr/>
            </p:nvSpPr>
            <p:spPr>
              <a:xfrm>
                <a:off x="6302375" y="3459162"/>
                <a:ext cx="390525" cy="849312"/>
              </a:xfrm>
              <a:custGeom>
                <a:avLst/>
                <a:gdLst/>
                <a:ahLst/>
                <a:cxnLst/>
                <a:rect l="l" t="t" r="r" b="b"/>
                <a:pathLst>
                  <a:path w="102" h="222" extrusionOk="0">
                    <a:moveTo>
                      <a:pt x="95" y="155"/>
                    </a:moveTo>
                    <a:cubicBezTo>
                      <a:pt x="50" y="0"/>
                      <a:pt x="50" y="0"/>
                      <a:pt x="50" y="0"/>
                    </a:cubicBezTo>
                    <a:cubicBezTo>
                      <a:pt x="51" y="7"/>
                      <a:pt x="51" y="15"/>
                      <a:pt x="49" y="23"/>
                    </a:cubicBezTo>
                    <a:cubicBezTo>
                      <a:pt x="11" y="153"/>
                      <a:pt x="11" y="153"/>
                      <a:pt x="11" y="153"/>
                    </a:cubicBezTo>
                    <a:cubicBezTo>
                      <a:pt x="0" y="190"/>
                      <a:pt x="37" y="222"/>
                      <a:pt x="71" y="210"/>
                    </a:cubicBezTo>
                    <a:cubicBezTo>
                      <a:pt x="90" y="200"/>
                      <a:pt x="102" y="178"/>
                      <a:pt x="95" y="155"/>
                    </a:cubicBezTo>
                    <a:close/>
                  </a:path>
                </a:pathLst>
              </a:custGeom>
              <a:solidFill>
                <a:srgbClr val="0C4548"/>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9" name="Google Shape;478;p25">
                <a:extLst>
                  <a:ext uri="{FF2B5EF4-FFF2-40B4-BE49-F238E27FC236}">
                    <a16:creationId xmlns:a16="http://schemas.microsoft.com/office/drawing/2014/main" id="{356D5C43-E5AE-6880-34F8-4EAED9AE7893}"/>
                  </a:ext>
                </a:extLst>
              </p:cNvPr>
              <p:cNvSpPr/>
              <p:nvPr/>
            </p:nvSpPr>
            <p:spPr>
              <a:xfrm>
                <a:off x="6288087" y="2662237"/>
                <a:ext cx="1476375" cy="1600200"/>
              </a:xfrm>
              <a:custGeom>
                <a:avLst/>
                <a:gdLst/>
                <a:ahLst/>
                <a:cxnLst/>
                <a:rect l="l" t="t" r="r" b="b"/>
                <a:pathLst>
                  <a:path w="386" h="418" extrusionOk="0">
                    <a:moveTo>
                      <a:pt x="75" y="418"/>
                    </a:moveTo>
                    <a:cubicBezTo>
                      <a:pt x="78" y="417"/>
                      <a:pt x="81" y="415"/>
                      <a:pt x="84" y="414"/>
                    </a:cubicBezTo>
                    <a:cubicBezTo>
                      <a:pt x="204" y="343"/>
                      <a:pt x="204" y="343"/>
                      <a:pt x="204" y="343"/>
                    </a:cubicBezTo>
                    <a:cubicBezTo>
                      <a:pt x="355" y="254"/>
                      <a:pt x="355" y="254"/>
                      <a:pt x="355" y="254"/>
                    </a:cubicBezTo>
                    <a:cubicBezTo>
                      <a:pt x="386" y="236"/>
                      <a:pt x="385" y="191"/>
                      <a:pt x="354" y="174"/>
                    </a:cubicBezTo>
                    <a:cubicBezTo>
                      <a:pt x="201" y="88"/>
                      <a:pt x="201" y="88"/>
                      <a:pt x="201" y="88"/>
                    </a:cubicBezTo>
                    <a:cubicBezTo>
                      <a:pt x="80" y="20"/>
                      <a:pt x="80" y="20"/>
                      <a:pt x="80" y="20"/>
                    </a:cubicBezTo>
                    <a:cubicBezTo>
                      <a:pt x="43" y="0"/>
                      <a:pt x="0" y="34"/>
                      <a:pt x="12" y="74"/>
                    </a:cubicBezTo>
                    <a:cubicBezTo>
                      <a:pt x="52" y="204"/>
                      <a:pt x="52" y="204"/>
                      <a:pt x="52" y="204"/>
                    </a:cubicBezTo>
                    <a:cubicBezTo>
                      <a:pt x="53" y="205"/>
                      <a:pt x="53" y="207"/>
                      <a:pt x="54" y="208"/>
                    </a:cubicBezTo>
                    <a:cubicBezTo>
                      <a:pt x="99" y="363"/>
                      <a:pt x="99" y="363"/>
                      <a:pt x="99" y="363"/>
                    </a:cubicBezTo>
                    <a:cubicBezTo>
                      <a:pt x="106" y="386"/>
                      <a:pt x="94" y="408"/>
                      <a:pt x="75" y="418"/>
                    </a:cubicBezTo>
                    <a:close/>
                  </a:path>
                </a:pathLst>
              </a:custGeom>
              <a:solidFill>
                <a:srgbClr val="1A989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26" name="Google Shape;486;p25">
              <a:extLst>
                <a:ext uri="{FF2B5EF4-FFF2-40B4-BE49-F238E27FC236}">
                  <a16:creationId xmlns:a16="http://schemas.microsoft.com/office/drawing/2014/main" id="{AA76F6B8-AAC0-BDEA-9CDD-8BE9DBD619DE}"/>
                </a:ext>
              </a:extLst>
            </p:cNvPr>
            <p:cNvSpPr txBox="1"/>
            <p:nvPr/>
          </p:nvSpPr>
          <p:spPr>
            <a:xfrm>
              <a:off x="6130355" y="3721894"/>
              <a:ext cx="88106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03</a:t>
              </a:r>
              <a:endParaRPr dirty="0"/>
            </a:p>
          </p:txBody>
        </p:sp>
        <p:sp>
          <p:nvSpPr>
            <p:cNvPr id="27" name="TextBox 26">
              <a:extLst>
                <a:ext uri="{FF2B5EF4-FFF2-40B4-BE49-F238E27FC236}">
                  <a16:creationId xmlns:a16="http://schemas.microsoft.com/office/drawing/2014/main" id="{CF9353A7-116E-F48B-CF45-8C1B32C331A2}"/>
                </a:ext>
              </a:extLst>
            </p:cNvPr>
            <p:cNvSpPr txBox="1"/>
            <p:nvPr/>
          </p:nvSpPr>
          <p:spPr>
            <a:xfrm>
              <a:off x="5654323" y="3450875"/>
              <a:ext cx="8081683" cy="1083374"/>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مفهوم التعلّم والتحسين المستمر </a:t>
              </a:r>
              <a:endParaRPr lang="ar-SY" sz="2800" b="1" dirty="0">
                <a:latin typeface="Adobe Arabic" panose="02040503050201020203" pitchFamily="18" charset="-78"/>
                <a:ea typeface="Calibri" panose="020F0502020204030204" pitchFamily="34" charset="0"/>
                <a:cs typeface="Adobe Arabic" panose="02040503050201020203" pitchFamily="18" charset="-78"/>
              </a:endParaRPr>
            </a:p>
            <a:p>
              <a:pPr algn="ctr" rtl="1">
                <a:lnSpc>
                  <a:spcPct val="115000"/>
                </a:lnSpc>
              </a:pPr>
              <a:r>
                <a:rPr lang="en-US" sz="2800" b="1" dirty="0">
                  <a:latin typeface="Adobe Arabic" panose="02040503050201020203" pitchFamily="18" charset="-78"/>
                  <a:ea typeface="Calibri" panose="020F0502020204030204" pitchFamily="34" charset="0"/>
                  <a:cs typeface="Adobe Arabic" panose="02040503050201020203" pitchFamily="18" charset="-78"/>
                </a:rPr>
                <a:t>(Learning &amp; Continuous Improvement)  </a:t>
              </a: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نموذج</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EFQM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3" name="TextBox 32">
            <a:extLst>
              <a:ext uri="{FF2B5EF4-FFF2-40B4-BE49-F238E27FC236}">
                <a16:creationId xmlns:a16="http://schemas.microsoft.com/office/drawing/2014/main" id="{7F4D8EBD-D8EF-B3FF-7D2A-9E8990389595}"/>
              </a:ext>
            </a:extLst>
          </p:cNvPr>
          <p:cNvSpPr txBox="1"/>
          <p:nvPr/>
        </p:nvSpPr>
        <p:spPr>
          <a:xfrm>
            <a:off x="4148138" y="3699903"/>
            <a:ext cx="6414299"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يُشجع النموذج المؤسسات على التعلم من تجاربها، وتحليل أدائها، وتطبيق التحسين المستمر لضمان استدامة التميز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Tree>
    <p:extLst>
      <p:ext uri="{BB962C8B-B14F-4D97-AF65-F5344CB8AC3E}">
        <p14:creationId xmlns:p14="http://schemas.microsoft.com/office/powerpoint/2010/main" val="241455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 نموذج </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EFQM</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2EF9D984-A674-C5A2-480F-4DC27A970602}"/>
              </a:ext>
            </a:extLst>
          </p:cNvPr>
          <p:cNvGrpSpPr/>
          <p:nvPr/>
        </p:nvGrpSpPr>
        <p:grpSpPr>
          <a:xfrm>
            <a:off x="6631007" y="2972288"/>
            <a:ext cx="2140734" cy="1113812"/>
            <a:chOff x="7976067" y="507646"/>
            <a:chExt cx="2140734" cy="1113812"/>
          </a:xfrm>
        </p:grpSpPr>
        <p:grpSp>
          <p:nvGrpSpPr>
            <p:cNvPr id="15" name="Group 14">
              <a:extLst>
                <a:ext uri="{FF2B5EF4-FFF2-40B4-BE49-F238E27FC236}">
                  <a16:creationId xmlns:a16="http://schemas.microsoft.com/office/drawing/2014/main" id="{56698FAC-36AF-AE9C-A5DA-A2D78330FD88}"/>
                </a:ext>
              </a:extLst>
            </p:cNvPr>
            <p:cNvGrpSpPr/>
            <p:nvPr/>
          </p:nvGrpSpPr>
          <p:grpSpPr>
            <a:xfrm>
              <a:off x="7976067" y="507646"/>
              <a:ext cx="2140734" cy="1113812"/>
              <a:chOff x="7976067" y="507646"/>
              <a:chExt cx="2140734" cy="1113812"/>
            </a:xfrm>
          </p:grpSpPr>
          <p:grpSp>
            <p:nvGrpSpPr>
              <p:cNvPr id="18" name="Graphic 2">
                <a:extLst>
                  <a:ext uri="{FF2B5EF4-FFF2-40B4-BE49-F238E27FC236}">
                    <a16:creationId xmlns:a16="http://schemas.microsoft.com/office/drawing/2014/main" id="{6E20D15F-DD58-9414-AD50-52200E0A4BD0}"/>
                  </a:ext>
                </a:extLst>
              </p:cNvPr>
              <p:cNvGrpSpPr/>
              <p:nvPr/>
            </p:nvGrpSpPr>
            <p:grpSpPr>
              <a:xfrm>
                <a:off x="8326006" y="676167"/>
                <a:ext cx="1790795" cy="945291"/>
                <a:chOff x="4149117" y="2685590"/>
                <a:chExt cx="1790795" cy="945291"/>
              </a:xfrm>
            </p:grpSpPr>
            <p:sp>
              <p:nvSpPr>
                <p:cNvPr id="23" name="Freeform: Shape 22">
                  <a:extLst>
                    <a:ext uri="{FF2B5EF4-FFF2-40B4-BE49-F238E27FC236}">
                      <a16:creationId xmlns:a16="http://schemas.microsoft.com/office/drawing/2014/main" id="{CD68455F-F2A4-081D-587B-61F02C9AB226}"/>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781FADF8-E6D9-9554-57F9-14FC0A874445}"/>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6CB4B8"/>
                </a:solidFill>
                <a:ln w="20622" cap="flat">
                  <a:noFill/>
                  <a:prstDash val="solid"/>
                  <a:miter/>
                </a:ln>
              </p:spPr>
              <p:txBody>
                <a:bodyPr rtlCol="0" anchor="ctr"/>
                <a:lstStyle/>
                <a:p>
                  <a:endParaRPr lang="en-US" dirty="0"/>
                </a:p>
              </p:txBody>
            </p:sp>
          </p:grpSp>
          <p:grpSp>
            <p:nvGrpSpPr>
              <p:cNvPr id="19" name="Graphic 2">
                <a:extLst>
                  <a:ext uri="{FF2B5EF4-FFF2-40B4-BE49-F238E27FC236}">
                    <a16:creationId xmlns:a16="http://schemas.microsoft.com/office/drawing/2014/main" id="{2E0E0E7A-FCE7-9093-EFB6-2D5DE3F4A76E}"/>
                  </a:ext>
                </a:extLst>
              </p:cNvPr>
              <p:cNvGrpSpPr/>
              <p:nvPr/>
            </p:nvGrpSpPr>
            <p:grpSpPr>
              <a:xfrm>
                <a:off x="7976067" y="507646"/>
                <a:ext cx="699703" cy="591842"/>
                <a:chOff x="3799178" y="2517069"/>
                <a:chExt cx="699703" cy="591842"/>
              </a:xfrm>
            </p:grpSpPr>
            <p:sp>
              <p:nvSpPr>
                <p:cNvPr id="20" name="Freeform: Shape 19">
                  <a:extLst>
                    <a:ext uri="{FF2B5EF4-FFF2-40B4-BE49-F238E27FC236}">
                      <a16:creationId xmlns:a16="http://schemas.microsoft.com/office/drawing/2014/main" id="{2ADACC85-B42B-D1BB-C44C-F47A42695F94}"/>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6CB4B8"/>
                </a:solidFill>
                <a:ln w="20622"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77A58761-C18E-8BFD-F377-15C7285AFACF}"/>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C7587525-698C-5E60-A72A-023B3BB06916}"/>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16" name="TextBox 15">
              <a:extLst>
                <a:ext uri="{FF2B5EF4-FFF2-40B4-BE49-F238E27FC236}">
                  <a16:creationId xmlns:a16="http://schemas.microsoft.com/office/drawing/2014/main" id="{B3BD62B7-B136-4355-6185-09005E615103}"/>
                </a:ext>
              </a:extLst>
            </p:cNvPr>
            <p:cNvSpPr txBox="1"/>
            <p:nvPr/>
          </p:nvSpPr>
          <p:spPr>
            <a:xfrm>
              <a:off x="8288304" y="949726"/>
              <a:ext cx="1573439"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إضافة القيمة للعملاء</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E12A527C-D0E9-4DD4-EA55-2E930F1C53F4}"/>
                </a:ext>
              </a:extLst>
            </p:cNvPr>
            <p:cNvSpPr txBox="1"/>
            <p:nvPr/>
          </p:nvSpPr>
          <p:spPr>
            <a:xfrm>
              <a:off x="8194790" y="597166"/>
              <a:ext cx="305637" cy="369332"/>
            </a:xfrm>
            <a:prstGeom prst="rect">
              <a:avLst/>
            </a:prstGeom>
            <a:noFill/>
            <a:ln>
              <a:noFill/>
            </a:ln>
          </p:spPr>
          <p:txBody>
            <a:bodyPr wrap="square" rtlCol="0">
              <a:spAutoFit/>
            </a:bodyPr>
            <a:lstStyle/>
            <a:p>
              <a:r>
                <a:rPr lang="en-US" b="1" dirty="0"/>
                <a:t>1</a:t>
              </a:r>
            </a:p>
          </p:txBody>
        </p:sp>
      </p:grpSp>
      <p:grpSp>
        <p:nvGrpSpPr>
          <p:cNvPr id="31" name="Group 30">
            <a:extLst>
              <a:ext uri="{FF2B5EF4-FFF2-40B4-BE49-F238E27FC236}">
                <a16:creationId xmlns:a16="http://schemas.microsoft.com/office/drawing/2014/main" id="{805EE790-9FE4-F856-F4FA-D524052C9D07}"/>
              </a:ext>
            </a:extLst>
          </p:cNvPr>
          <p:cNvGrpSpPr/>
          <p:nvPr/>
        </p:nvGrpSpPr>
        <p:grpSpPr>
          <a:xfrm>
            <a:off x="6705435" y="4254621"/>
            <a:ext cx="2140734" cy="1113812"/>
            <a:chOff x="7976067" y="1749424"/>
            <a:chExt cx="2140734" cy="1113812"/>
          </a:xfrm>
        </p:grpSpPr>
        <p:grpSp>
          <p:nvGrpSpPr>
            <p:cNvPr id="32" name="Group 31">
              <a:extLst>
                <a:ext uri="{FF2B5EF4-FFF2-40B4-BE49-F238E27FC236}">
                  <a16:creationId xmlns:a16="http://schemas.microsoft.com/office/drawing/2014/main" id="{B324AF4E-19A4-12D0-1F54-FEEDBA024E26}"/>
                </a:ext>
              </a:extLst>
            </p:cNvPr>
            <p:cNvGrpSpPr/>
            <p:nvPr/>
          </p:nvGrpSpPr>
          <p:grpSpPr>
            <a:xfrm>
              <a:off x="7976067" y="1749424"/>
              <a:ext cx="2140734" cy="1113812"/>
              <a:chOff x="7976067" y="1749424"/>
              <a:chExt cx="2140734" cy="1113812"/>
            </a:xfrm>
          </p:grpSpPr>
          <p:grpSp>
            <p:nvGrpSpPr>
              <p:cNvPr id="36" name="Graphic 2">
                <a:extLst>
                  <a:ext uri="{FF2B5EF4-FFF2-40B4-BE49-F238E27FC236}">
                    <a16:creationId xmlns:a16="http://schemas.microsoft.com/office/drawing/2014/main" id="{B9B918C6-903D-0F89-D51B-5F60DB550F2E}"/>
                  </a:ext>
                </a:extLst>
              </p:cNvPr>
              <p:cNvGrpSpPr/>
              <p:nvPr/>
            </p:nvGrpSpPr>
            <p:grpSpPr>
              <a:xfrm>
                <a:off x="8326006" y="1917945"/>
                <a:ext cx="1790795" cy="945291"/>
                <a:chOff x="4149117" y="2685590"/>
                <a:chExt cx="1790795" cy="945291"/>
              </a:xfrm>
            </p:grpSpPr>
            <p:sp>
              <p:nvSpPr>
                <p:cNvPr id="41" name="Freeform: Shape 40">
                  <a:extLst>
                    <a:ext uri="{FF2B5EF4-FFF2-40B4-BE49-F238E27FC236}">
                      <a16:creationId xmlns:a16="http://schemas.microsoft.com/office/drawing/2014/main" id="{91554A7E-24A0-7FFD-9875-7453E3BA2193}"/>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352F211A-B550-8726-0236-BFFEA52C22B5}"/>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3D8E92"/>
                </a:solidFill>
                <a:ln w="20622" cap="flat">
                  <a:noFill/>
                  <a:prstDash val="solid"/>
                  <a:miter/>
                </a:ln>
              </p:spPr>
              <p:txBody>
                <a:bodyPr rtlCol="0" anchor="ctr"/>
                <a:lstStyle/>
                <a:p>
                  <a:endParaRPr lang="en-US" dirty="0"/>
                </a:p>
              </p:txBody>
            </p:sp>
          </p:grpSp>
          <p:grpSp>
            <p:nvGrpSpPr>
              <p:cNvPr id="37" name="Graphic 2">
                <a:extLst>
                  <a:ext uri="{FF2B5EF4-FFF2-40B4-BE49-F238E27FC236}">
                    <a16:creationId xmlns:a16="http://schemas.microsoft.com/office/drawing/2014/main" id="{D780B395-59CE-E0EA-835D-711BC0D8B6B1}"/>
                  </a:ext>
                </a:extLst>
              </p:cNvPr>
              <p:cNvGrpSpPr/>
              <p:nvPr/>
            </p:nvGrpSpPr>
            <p:grpSpPr>
              <a:xfrm>
                <a:off x="7976067" y="1749424"/>
                <a:ext cx="699703" cy="591842"/>
                <a:chOff x="3799178" y="2517069"/>
                <a:chExt cx="699703" cy="591842"/>
              </a:xfrm>
            </p:grpSpPr>
            <p:sp>
              <p:nvSpPr>
                <p:cNvPr id="38" name="Freeform: Shape 37">
                  <a:extLst>
                    <a:ext uri="{FF2B5EF4-FFF2-40B4-BE49-F238E27FC236}">
                      <a16:creationId xmlns:a16="http://schemas.microsoft.com/office/drawing/2014/main" id="{8A9C1603-CCD7-1D54-06C8-C55E9DDC6901}"/>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3D8E92"/>
                </a:solidFill>
                <a:ln w="20622"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4A9E4C90-2CA8-AA60-9B28-94D9241A2131}"/>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75C6235B-C161-E217-B2D6-189E0F9D907D}"/>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34" name="TextBox 33">
              <a:extLst>
                <a:ext uri="{FF2B5EF4-FFF2-40B4-BE49-F238E27FC236}">
                  <a16:creationId xmlns:a16="http://schemas.microsoft.com/office/drawing/2014/main" id="{C96DF5DD-9BA1-6250-5E51-4B3B6A6B36D4}"/>
                </a:ext>
              </a:extLst>
            </p:cNvPr>
            <p:cNvSpPr txBox="1"/>
            <p:nvPr/>
          </p:nvSpPr>
          <p:spPr>
            <a:xfrm>
              <a:off x="8456490" y="2079619"/>
              <a:ext cx="1549546"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قيادة مبدعة ومُلهمة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D2F6CAAF-DDC3-F7B0-A4C1-B052D9CB7322}"/>
                </a:ext>
              </a:extLst>
            </p:cNvPr>
            <p:cNvSpPr txBox="1"/>
            <p:nvPr/>
          </p:nvSpPr>
          <p:spPr>
            <a:xfrm>
              <a:off x="8182049" y="1830326"/>
              <a:ext cx="305637" cy="369332"/>
            </a:xfrm>
            <a:prstGeom prst="rect">
              <a:avLst/>
            </a:prstGeom>
            <a:noFill/>
            <a:ln>
              <a:noFill/>
            </a:ln>
          </p:spPr>
          <p:txBody>
            <a:bodyPr wrap="square" rtlCol="0">
              <a:spAutoFit/>
            </a:bodyPr>
            <a:lstStyle/>
            <a:p>
              <a:r>
                <a:rPr lang="en-US" b="1" dirty="0"/>
                <a:t>2</a:t>
              </a:r>
            </a:p>
          </p:txBody>
        </p:sp>
      </p:grpSp>
      <p:grpSp>
        <p:nvGrpSpPr>
          <p:cNvPr id="43" name="Group 42">
            <a:extLst>
              <a:ext uri="{FF2B5EF4-FFF2-40B4-BE49-F238E27FC236}">
                <a16:creationId xmlns:a16="http://schemas.microsoft.com/office/drawing/2014/main" id="{DFE5903D-4A40-D879-6549-083383B5901F}"/>
              </a:ext>
            </a:extLst>
          </p:cNvPr>
          <p:cNvGrpSpPr/>
          <p:nvPr/>
        </p:nvGrpSpPr>
        <p:grpSpPr>
          <a:xfrm>
            <a:off x="3735081" y="2960200"/>
            <a:ext cx="2140734" cy="1113812"/>
            <a:chOff x="7976067" y="507646"/>
            <a:chExt cx="2140734" cy="1113812"/>
          </a:xfrm>
        </p:grpSpPr>
        <p:grpSp>
          <p:nvGrpSpPr>
            <p:cNvPr id="44" name="Group 43">
              <a:extLst>
                <a:ext uri="{FF2B5EF4-FFF2-40B4-BE49-F238E27FC236}">
                  <a16:creationId xmlns:a16="http://schemas.microsoft.com/office/drawing/2014/main" id="{6F227EDE-38CB-AE41-FB78-12A789811FE1}"/>
                </a:ext>
              </a:extLst>
            </p:cNvPr>
            <p:cNvGrpSpPr/>
            <p:nvPr/>
          </p:nvGrpSpPr>
          <p:grpSpPr>
            <a:xfrm>
              <a:off x="7976067" y="507646"/>
              <a:ext cx="2140734" cy="1113812"/>
              <a:chOff x="7976067" y="507646"/>
              <a:chExt cx="2140734" cy="1113812"/>
            </a:xfrm>
          </p:grpSpPr>
          <p:grpSp>
            <p:nvGrpSpPr>
              <p:cNvPr id="47" name="Graphic 2">
                <a:extLst>
                  <a:ext uri="{FF2B5EF4-FFF2-40B4-BE49-F238E27FC236}">
                    <a16:creationId xmlns:a16="http://schemas.microsoft.com/office/drawing/2014/main" id="{663B7AE8-CDFD-E8A4-1AE7-7840BF09A356}"/>
                  </a:ext>
                </a:extLst>
              </p:cNvPr>
              <p:cNvGrpSpPr/>
              <p:nvPr/>
            </p:nvGrpSpPr>
            <p:grpSpPr>
              <a:xfrm>
                <a:off x="8326006" y="676167"/>
                <a:ext cx="1790795" cy="945291"/>
                <a:chOff x="4149117" y="2685590"/>
                <a:chExt cx="1790795" cy="945291"/>
              </a:xfrm>
            </p:grpSpPr>
            <p:sp>
              <p:nvSpPr>
                <p:cNvPr id="52" name="Freeform: Shape 51">
                  <a:extLst>
                    <a:ext uri="{FF2B5EF4-FFF2-40B4-BE49-F238E27FC236}">
                      <a16:creationId xmlns:a16="http://schemas.microsoft.com/office/drawing/2014/main" id="{BF9748CD-B55E-E9A2-B28A-3EDA9BD95A5B}"/>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53" name="Freeform: Shape 52">
                  <a:extLst>
                    <a:ext uri="{FF2B5EF4-FFF2-40B4-BE49-F238E27FC236}">
                      <a16:creationId xmlns:a16="http://schemas.microsoft.com/office/drawing/2014/main" id="{C4D76132-6FBE-56FA-54DD-D190E2797EB3}"/>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6CB4B8"/>
                </a:solidFill>
                <a:ln w="20622" cap="flat">
                  <a:noFill/>
                  <a:prstDash val="solid"/>
                  <a:miter/>
                </a:ln>
              </p:spPr>
              <p:txBody>
                <a:bodyPr rtlCol="0" anchor="ctr"/>
                <a:lstStyle/>
                <a:p>
                  <a:endParaRPr lang="en-US" dirty="0"/>
                </a:p>
              </p:txBody>
            </p:sp>
          </p:grpSp>
          <p:grpSp>
            <p:nvGrpSpPr>
              <p:cNvPr id="48" name="Graphic 2">
                <a:extLst>
                  <a:ext uri="{FF2B5EF4-FFF2-40B4-BE49-F238E27FC236}">
                    <a16:creationId xmlns:a16="http://schemas.microsoft.com/office/drawing/2014/main" id="{DD11A091-0A81-26D1-A25F-A7200ED2EB45}"/>
                  </a:ext>
                </a:extLst>
              </p:cNvPr>
              <p:cNvGrpSpPr/>
              <p:nvPr/>
            </p:nvGrpSpPr>
            <p:grpSpPr>
              <a:xfrm>
                <a:off x="7976067" y="507646"/>
                <a:ext cx="699703" cy="591842"/>
                <a:chOff x="3799178" y="2517069"/>
                <a:chExt cx="699703" cy="591842"/>
              </a:xfrm>
            </p:grpSpPr>
            <p:sp>
              <p:nvSpPr>
                <p:cNvPr id="49" name="Freeform: Shape 48">
                  <a:extLst>
                    <a:ext uri="{FF2B5EF4-FFF2-40B4-BE49-F238E27FC236}">
                      <a16:creationId xmlns:a16="http://schemas.microsoft.com/office/drawing/2014/main" id="{B9F6CA5F-29D4-5CE6-0E30-414C7D78A845}"/>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6CB4B8"/>
                </a:solidFill>
                <a:ln w="20622"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id="{18FCBE28-AAB8-47CC-99C8-8F1DE1B5B967}"/>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51" name="Freeform: Shape 50">
                  <a:extLst>
                    <a:ext uri="{FF2B5EF4-FFF2-40B4-BE49-F238E27FC236}">
                      <a16:creationId xmlns:a16="http://schemas.microsoft.com/office/drawing/2014/main" id="{2E76457D-6896-F1FE-438F-15769A413948}"/>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45" name="TextBox 44">
              <a:extLst>
                <a:ext uri="{FF2B5EF4-FFF2-40B4-BE49-F238E27FC236}">
                  <a16:creationId xmlns:a16="http://schemas.microsoft.com/office/drawing/2014/main" id="{AA58B7F4-DE64-E085-6A8F-81F8080023E1}"/>
                </a:ext>
              </a:extLst>
            </p:cNvPr>
            <p:cNvSpPr txBox="1"/>
            <p:nvPr/>
          </p:nvSpPr>
          <p:spPr>
            <a:xfrm>
              <a:off x="8361101" y="794252"/>
              <a:ext cx="1573439"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إدارة الأداء لتحقيق النجاح المستدام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6" name="TextBox 45">
              <a:extLst>
                <a:ext uri="{FF2B5EF4-FFF2-40B4-BE49-F238E27FC236}">
                  <a16:creationId xmlns:a16="http://schemas.microsoft.com/office/drawing/2014/main" id="{72FEE5F9-069A-004E-40CA-12AE5382A625}"/>
                </a:ext>
              </a:extLst>
            </p:cNvPr>
            <p:cNvSpPr txBox="1"/>
            <p:nvPr/>
          </p:nvSpPr>
          <p:spPr>
            <a:xfrm>
              <a:off x="8194790" y="597166"/>
              <a:ext cx="305637" cy="369332"/>
            </a:xfrm>
            <a:prstGeom prst="rect">
              <a:avLst/>
            </a:prstGeom>
            <a:noFill/>
            <a:ln>
              <a:noFill/>
            </a:ln>
          </p:spPr>
          <p:txBody>
            <a:bodyPr wrap="square" rtlCol="0">
              <a:spAutoFit/>
            </a:bodyPr>
            <a:lstStyle/>
            <a:p>
              <a:r>
                <a:rPr lang="en-US" b="1" dirty="0"/>
                <a:t>3</a:t>
              </a:r>
            </a:p>
          </p:txBody>
        </p:sp>
      </p:grpSp>
      <p:grpSp>
        <p:nvGrpSpPr>
          <p:cNvPr id="54" name="Group 53">
            <a:extLst>
              <a:ext uri="{FF2B5EF4-FFF2-40B4-BE49-F238E27FC236}">
                <a16:creationId xmlns:a16="http://schemas.microsoft.com/office/drawing/2014/main" id="{B5A73D9A-9975-FC2A-895F-700380A008FE}"/>
              </a:ext>
            </a:extLst>
          </p:cNvPr>
          <p:cNvGrpSpPr/>
          <p:nvPr/>
        </p:nvGrpSpPr>
        <p:grpSpPr>
          <a:xfrm>
            <a:off x="3809509" y="4242533"/>
            <a:ext cx="2140734" cy="1113812"/>
            <a:chOff x="7976067" y="1749424"/>
            <a:chExt cx="2140734" cy="1113812"/>
          </a:xfrm>
        </p:grpSpPr>
        <p:grpSp>
          <p:nvGrpSpPr>
            <p:cNvPr id="55" name="Group 54">
              <a:extLst>
                <a:ext uri="{FF2B5EF4-FFF2-40B4-BE49-F238E27FC236}">
                  <a16:creationId xmlns:a16="http://schemas.microsoft.com/office/drawing/2014/main" id="{3185CC08-953F-A16E-0475-92F789BD74DF}"/>
                </a:ext>
              </a:extLst>
            </p:cNvPr>
            <p:cNvGrpSpPr/>
            <p:nvPr/>
          </p:nvGrpSpPr>
          <p:grpSpPr>
            <a:xfrm>
              <a:off x="7976067" y="1749424"/>
              <a:ext cx="2140734" cy="1113812"/>
              <a:chOff x="7976067" y="1749424"/>
              <a:chExt cx="2140734" cy="1113812"/>
            </a:xfrm>
          </p:grpSpPr>
          <p:grpSp>
            <p:nvGrpSpPr>
              <p:cNvPr id="58" name="Graphic 2">
                <a:extLst>
                  <a:ext uri="{FF2B5EF4-FFF2-40B4-BE49-F238E27FC236}">
                    <a16:creationId xmlns:a16="http://schemas.microsoft.com/office/drawing/2014/main" id="{06A7520F-1758-671C-FF81-F23F3FCAABFB}"/>
                  </a:ext>
                </a:extLst>
              </p:cNvPr>
              <p:cNvGrpSpPr/>
              <p:nvPr/>
            </p:nvGrpSpPr>
            <p:grpSpPr>
              <a:xfrm>
                <a:off x="8326006" y="1917945"/>
                <a:ext cx="1790795" cy="945291"/>
                <a:chOff x="4149117" y="2685590"/>
                <a:chExt cx="1790795" cy="945291"/>
              </a:xfrm>
            </p:grpSpPr>
            <p:sp>
              <p:nvSpPr>
                <p:cNvPr id="63" name="Freeform: Shape 62">
                  <a:extLst>
                    <a:ext uri="{FF2B5EF4-FFF2-40B4-BE49-F238E27FC236}">
                      <a16:creationId xmlns:a16="http://schemas.microsoft.com/office/drawing/2014/main" id="{F954C3FF-4BB5-E9C6-5A97-4E109AC27B82}"/>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id="{657F3FD3-443B-58DF-676A-F61A5DA627C8}"/>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3D8E92"/>
                </a:solidFill>
                <a:ln w="20622" cap="flat">
                  <a:noFill/>
                  <a:prstDash val="solid"/>
                  <a:miter/>
                </a:ln>
              </p:spPr>
              <p:txBody>
                <a:bodyPr rtlCol="0" anchor="ctr"/>
                <a:lstStyle/>
                <a:p>
                  <a:endParaRPr lang="en-US" dirty="0"/>
                </a:p>
              </p:txBody>
            </p:sp>
          </p:grpSp>
          <p:grpSp>
            <p:nvGrpSpPr>
              <p:cNvPr id="59" name="Graphic 2">
                <a:extLst>
                  <a:ext uri="{FF2B5EF4-FFF2-40B4-BE49-F238E27FC236}">
                    <a16:creationId xmlns:a16="http://schemas.microsoft.com/office/drawing/2014/main" id="{EE12E600-FE8E-2365-98DB-AC9266CC46F3}"/>
                  </a:ext>
                </a:extLst>
              </p:cNvPr>
              <p:cNvGrpSpPr/>
              <p:nvPr/>
            </p:nvGrpSpPr>
            <p:grpSpPr>
              <a:xfrm>
                <a:off x="7976067" y="1749424"/>
                <a:ext cx="699703" cy="591842"/>
                <a:chOff x="3799178" y="2517069"/>
                <a:chExt cx="699703" cy="591842"/>
              </a:xfrm>
            </p:grpSpPr>
            <p:sp>
              <p:nvSpPr>
                <p:cNvPr id="60" name="Freeform: Shape 59">
                  <a:extLst>
                    <a:ext uri="{FF2B5EF4-FFF2-40B4-BE49-F238E27FC236}">
                      <a16:creationId xmlns:a16="http://schemas.microsoft.com/office/drawing/2014/main" id="{7097BC18-BD96-8588-0F67-52D45F328BF4}"/>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3D8E92"/>
                </a:solidFill>
                <a:ln w="20622"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5A97ADB5-144D-F05A-E830-E8E3212E4104}"/>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id="{9ECBDB9D-096A-694F-5D09-62A7622C8B1F}"/>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56" name="TextBox 55">
              <a:extLst>
                <a:ext uri="{FF2B5EF4-FFF2-40B4-BE49-F238E27FC236}">
                  <a16:creationId xmlns:a16="http://schemas.microsoft.com/office/drawing/2014/main" id="{E339DAF9-7A0D-395D-0376-2E8A15788640}"/>
                </a:ext>
              </a:extLst>
            </p:cNvPr>
            <p:cNvSpPr txBox="1"/>
            <p:nvPr/>
          </p:nvSpPr>
          <p:spPr>
            <a:xfrm>
              <a:off x="8232726" y="2186050"/>
              <a:ext cx="1828497"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تنمية القدرات التنظيمية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7" name="TextBox 56">
              <a:extLst>
                <a:ext uri="{FF2B5EF4-FFF2-40B4-BE49-F238E27FC236}">
                  <a16:creationId xmlns:a16="http://schemas.microsoft.com/office/drawing/2014/main" id="{0F2F5A27-55FF-274C-0968-BA72A5DB6EAC}"/>
                </a:ext>
              </a:extLst>
            </p:cNvPr>
            <p:cNvSpPr txBox="1"/>
            <p:nvPr/>
          </p:nvSpPr>
          <p:spPr>
            <a:xfrm>
              <a:off x="8182049" y="1830326"/>
              <a:ext cx="305637" cy="369332"/>
            </a:xfrm>
            <a:prstGeom prst="rect">
              <a:avLst/>
            </a:prstGeom>
            <a:noFill/>
            <a:ln>
              <a:noFill/>
            </a:ln>
          </p:spPr>
          <p:txBody>
            <a:bodyPr wrap="square" rtlCol="0">
              <a:spAutoFit/>
            </a:bodyPr>
            <a:lstStyle/>
            <a:p>
              <a:r>
                <a:rPr lang="en-US" b="1" dirty="0"/>
                <a:t>4</a:t>
              </a:r>
            </a:p>
          </p:txBody>
        </p:sp>
      </p:grpSp>
    </p:spTree>
    <p:extLst>
      <p:ext uri="{BB962C8B-B14F-4D97-AF65-F5344CB8AC3E}">
        <p14:creationId xmlns:p14="http://schemas.microsoft.com/office/powerpoint/2010/main" val="57041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 نموذج </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EFQM</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6E1BA91E-0911-4DE6-ED35-6BD9CFB87CC3}"/>
              </a:ext>
            </a:extLst>
          </p:cNvPr>
          <p:cNvGrpSpPr/>
          <p:nvPr/>
        </p:nvGrpSpPr>
        <p:grpSpPr>
          <a:xfrm>
            <a:off x="5242764" y="2146667"/>
            <a:ext cx="2140734" cy="1113812"/>
            <a:chOff x="7976067" y="507646"/>
            <a:chExt cx="2140734" cy="1113812"/>
          </a:xfrm>
        </p:grpSpPr>
        <p:grpSp>
          <p:nvGrpSpPr>
            <p:cNvPr id="25" name="Group 24">
              <a:extLst>
                <a:ext uri="{FF2B5EF4-FFF2-40B4-BE49-F238E27FC236}">
                  <a16:creationId xmlns:a16="http://schemas.microsoft.com/office/drawing/2014/main" id="{17629054-5732-2F16-8CB3-D5E08C998C5A}"/>
                </a:ext>
              </a:extLst>
            </p:cNvPr>
            <p:cNvGrpSpPr/>
            <p:nvPr/>
          </p:nvGrpSpPr>
          <p:grpSpPr>
            <a:xfrm>
              <a:off x="7976067" y="507646"/>
              <a:ext cx="2140734" cy="1113812"/>
              <a:chOff x="7976067" y="507646"/>
              <a:chExt cx="2140734" cy="1113812"/>
            </a:xfrm>
          </p:grpSpPr>
          <p:grpSp>
            <p:nvGrpSpPr>
              <p:cNvPr id="28" name="Graphic 2">
                <a:extLst>
                  <a:ext uri="{FF2B5EF4-FFF2-40B4-BE49-F238E27FC236}">
                    <a16:creationId xmlns:a16="http://schemas.microsoft.com/office/drawing/2014/main" id="{ADF54D74-73F8-1A64-7337-C7C37876F18E}"/>
                  </a:ext>
                </a:extLst>
              </p:cNvPr>
              <p:cNvGrpSpPr/>
              <p:nvPr/>
            </p:nvGrpSpPr>
            <p:grpSpPr>
              <a:xfrm>
                <a:off x="8326006" y="676167"/>
                <a:ext cx="1790795" cy="945291"/>
                <a:chOff x="4149117" y="2685590"/>
                <a:chExt cx="1790795" cy="945291"/>
              </a:xfrm>
            </p:grpSpPr>
            <p:sp>
              <p:nvSpPr>
                <p:cNvPr id="67" name="Freeform: Shape 66">
                  <a:extLst>
                    <a:ext uri="{FF2B5EF4-FFF2-40B4-BE49-F238E27FC236}">
                      <a16:creationId xmlns:a16="http://schemas.microsoft.com/office/drawing/2014/main" id="{5DEB7E38-D62F-FD88-D689-205C60AAE530}"/>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D93B0950-A106-17F2-3595-3113275317B2}"/>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6CB4B8"/>
                </a:solidFill>
                <a:ln w="20622" cap="flat">
                  <a:noFill/>
                  <a:prstDash val="solid"/>
                  <a:miter/>
                </a:ln>
              </p:spPr>
              <p:txBody>
                <a:bodyPr rtlCol="0" anchor="ctr"/>
                <a:lstStyle/>
                <a:p>
                  <a:endParaRPr lang="en-US" dirty="0"/>
                </a:p>
              </p:txBody>
            </p:sp>
          </p:grpSp>
          <p:grpSp>
            <p:nvGrpSpPr>
              <p:cNvPr id="29" name="Graphic 2">
                <a:extLst>
                  <a:ext uri="{FF2B5EF4-FFF2-40B4-BE49-F238E27FC236}">
                    <a16:creationId xmlns:a16="http://schemas.microsoft.com/office/drawing/2014/main" id="{8BBBD47E-236F-DB41-4AE6-0AE02AA5E57D}"/>
                  </a:ext>
                </a:extLst>
              </p:cNvPr>
              <p:cNvGrpSpPr/>
              <p:nvPr/>
            </p:nvGrpSpPr>
            <p:grpSpPr>
              <a:xfrm>
                <a:off x="7976067" y="507646"/>
                <a:ext cx="699703" cy="591842"/>
                <a:chOff x="3799178" y="2517069"/>
                <a:chExt cx="699703" cy="591842"/>
              </a:xfrm>
            </p:grpSpPr>
            <p:sp>
              <p:nvSpPr>
                <p:cNvPr id="33" name="Freeform: Shape 32">
                  <a:extLst>
                    <a:ext uri="{FF2B5EF4-FFF2-40B4-BE49-F238E27FC236}">
                      <a16:creationId xmlns:a16="http://schemas.microsoft.com/office/drawing/2014/main" id="{F8047257-7A45-0995-3A76-9A005BEA1B92}"/>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6CB4B8"/>
                </a:solidFill>
                <a:ln w="20622"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id="{CE153725-DD47-52DC-BBB5-DC4A5BB4E3D8}"/>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66" name="Freeform: Shape 65">
                  <a:extLst>
                    <a:ext uri="{FF2B5EF4-FFF2-40B4-BE49-F238E27FC236}">
                      <a16:creationId xmlns:a16="http://schemas.microsoft.com/office/drawing/2014/main" id="{78AFAACE-A6DC-79ED-EFC3-B652A7A0F0C2}"/>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26" name="TextBox 25">
              <a:extLst>
                <a:ext uri="{FF2B5EF4-FFF2-40B4-BE49-F238E27FC236}">
                  <a16:creationId xmlns:a16="http://schemas.microsoft.com/office/drawing/2014/main" id="{2CC78A33-99F4-0B08-60E1-9435C8F44D24}"/>
                </a:ext>
              </a:extLst>
            </p:cNvPr>
            <p:cNvSpPr txBox="1"/>
            <p:nvPr/>
          </p:nvSpPr>
          <p:spPr>
            <a:xfrm>
              <a:off x="8314930" y="792362"/>
              <a:ext cx="1573439"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الابتكار والتطوير المستمر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0A32914-18E4-7B37-DAA9-05DE00292740}"/>
                </a:ext>
              </a:extLst>
            </p:cNvPr>
            <p:cNvSpPr txBox="1"/>
            <p:nvPr/>
          </p:nvSpPr>
          <p:spPr>
            <a:xfrm>
              <a:off x="8194790" y="597166"/>
              <a:ext cx="305637" cy="369332"/>
            </a:xfrm>
            <a:prstGeom prst="rect">
              <a:avLst/>
            </a:prstGeom>
            <a:noFill/>
            <a:ln>
              <a:noFill/>
            </a:ln>
          </p:spPr>
          <p:txBody>
            <a:bodyPr wrap="square" rtlCol="0">
              <a:spAutoFit/>
            </a:bodyPr>
            <a:lstStyle/>
            <a:p>
              <a:r>
                <a:rPr lang="en-US" b="1" dirty="0"/>
                <a:t>5</a:t>
              </a:r>
            </a:p>
          </p:txBody>
        </p:sp>
      </p:grpSp>
      <p:grpSp>
        <p:nvGrpSpPr>
          <p:cNvPr id="69" name="Group 68">
            <a:extLst>
              <a:ext uri="{FF2B5EF4-FFF2-40B4-BE49-F238E27FC236}">
                <a16:creationId xmlns:a16="http://schemas.microsoft.com/office/drawing/2014/main" id="{338256DE-2FDC-8AAB-78B4-C3F3D0836BB0}"/>
              </a:ext>
            </a:extLst>
          </p:cNvPr>
          <p:cNvGrpSpPr/>
          <p:nvPr/>
        </p:nvGrpSpPr>
        <p:grpSpPr>
          <a:xfrm>
            <a:off x="5317192" y="3429000"/>
            <a:ext cx="2140734" cy="1113812"/>
            <a:chOff x="7976067" y="1749424"/>
            <a:chExt cx="2140734" cy="1113812"/>
          </a:xfrm>
        </p:grpSpPr>
        <p:grpSp>
          <p:nvGrpSpPr>
            <p:cNvPr id="70" name="Group 69">
              <a:extLst>
                <a:ext uri="{FF2B5EF4-FFF2-40B4-BE49-F238E27FC236}">
                  <a16:creationId xmlns:a16="http://schemas.microsoft.com/office/drawing/2014/main" id="{BB594977-FEAF-D0F8-03E6-D245BEC0EB8D}"/>
                </a:ext>
              </a:extLst>
            </p:cNvPr>
            <p:cNvGrpSpPr/>
            <p:nvPr/>
          </p:nvGrpSpPr>
          <p:grpSpPr>
            <a:xfrm>
              <a:off x="7976067" y="1749424"/>
              <a:ext cx="2140734" cy="1113812"/>
              <a:chOff x="7976067" y="1749424"/>
              <a:chExt cx="2140734" cy="1113812"/>
            </a:xfrm>
          </p:grpSpPr>
          <p:grpSp>
            <p:nvGrpSpPr>
              <p:cNvPr id="73" name="Graphic 2">
                <a:extLst>
                  <a:ext uri="{FF2B5EF4-FFF2-40B4-BE49-F238E27FC236}">
                    <a16:creationId xmlns:a16="http://schemas.microsoft.com/office/drawing/2014/main" id="{0A3855B5-95BC-2FED-299B-E09E578EB914}"/>
                  </a:ext>
                </a:extLst>
              </p:cNvPr>
              <p:cNvGrpSpPr/>
              <p:nvPr/>
            </p:nvGrpSpPr>
            <p:grpSpPr>
              <a:xfrm>
                <a:off x="8326006" y="1917945"/>
                <a:ext cx="1790795" cy="945291"/>
                <a:chOff x="4149117" y="2685590"/>
                <a:chExt cx="1790795" cy="945291"/>
              </a:xfrm>
            </p:grpSpPr>
            <p:sp>
              <p:nvSpPr>
                <p:cNvPr id="78" name="Freeform: Shape 77">
                  <a:extLst>
                    <a:ext uri="{FF2B5EF4-FFF2-40B4-BE49-F238E27FC236}">
                      <a16:creationId xmlns:a16="http://schemas.microsoft.com/office/drawing/2014/main" id="{A7D5839E-3519-C3B8-9A33-809A9BC4B329}"/>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79" name="Freeform: Shape 78">
                  <a:extLst>
                    <a:ext uri="{FF2B5EF4-FFF2-40B4-BE49-F238E27FC236}">
                      <a16:creationId xmlns:a16="http://schemas.microsoft.com/office/drawing/2014/main" id="{EF54AF96-1B4C-096D-D203-32BAAAADA461}"/>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3D8E92"/>
                </a:solidFill>
                <a:ln w="20622" cap="flat">
                  <a:noFill/>
                  <a:prstDash val="solid"/>
                  <a:miter/>
                </a:ln>
              </p:spPr>
              <p:txBody>
                <a:bodyPr rtlCol="0" anchor="ctr"/>
                <a:lstStyle/>
                <a:p>
                  <a:endParaRPr lang="en-US" dirty="0"/>
                </a:p>
              </p:txBody>
            </p:sp>
          </p:grpSp>
          <p:grpSp>
            <p:nvGrpSpPr>
              <p:cNvPr id="74" name="Graphic 2">
                <a:extLst>
                  <a:ext uri="{FF2B5EF4-FFF2-40B4-BE49-F238E27FC236}">
                    <a16:creationId xmlns:a16="http://schemas.microsoft.com/office/drawing/2014/main" id="{2B2AF092-BB6E-D2FA-4290-69AA8A52C291}"/>
                  </a:ext>
                </a:extLst>
              </p:cNvPr>
              <p:cNvGrpSpPr/>
              <p:nvPr/>
            </p:nvGrpSpPr>
            <p:grpSpPr>
              <a:xfrm>
                <a:off x="7976067" y="1749424"/>
                <a:ext cx="699703" cy="591842"/>
                <a:chOff x="3799178" y="2517069"/>
                <a:chExt cx="699703" cy="591842"/>
              </a:xfrm>
            </p:grpSpPr>
            <p:sp>
              <p:nvSpPr>
                <p:cNvPr id="75" name="Freeform: Shape 74">
                  <a:extLst>
                    <a:ext uri="{FF2B5EF4-FFF2-40B4-BE49-F238E27FC236}">
                      <a16:creationId xmlns:a16="http://schemas.microsoft.com/office/drawing/2014/main" id="{5D545560-A97D-CC66-B414-EF0FA818367B}"/>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3D8E92"/>
                </a:solidFill>
                <a:ln w="20622"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BB310F37-5903-86FD-1D7B-5B5419731C43}"/>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491A7425-031A-8E7B-8C91-21055FDBD558}"/>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71" name="TextBox 70">
              <a:extLst>
                <a:ext uri="{FF2B5EF4-FFF2-40B4-BE49-F238E27FC236}">
                  <a16:creationId xmlns:a16="http://schemas.microsoft.com/office/drawing/2014/main" id="{65923091-491C-40E0-AA59-9ED8588137C8}"/>
                </a:ext>
              </a:extLst>
            </p:cNvPr>
            <p:cNvSpPr txBox="1"/>
            <p:nvPr/>
          </p:nvSpPr>
          <p:spPr>
            <a:xfrm>
              <a:off x="8391568" y="2031068"/>
              <a:ext cx="1631214"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إدارة العلاقات بفعالية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72" name="TextBox 71">
              <a:extLst>
                <a:ext uri="{FF2B5EF4-FFF2-40B4-BE49-F238E27FC236}">
                  <a16:creationId xmlns:a16="http://schemas.microsoft.com/office/drawing/2014/main" id="{BFC3940F-9880-F3F0-364B-945B65C7B7CF}"/>
                </a:ext>
              </a:extLst>
            </p:cNvPr>
            <p:cNvSpPr txBox="1"/>
            <p:nvPr/>
          </p:nvSpPr>
          <p:spPr>
            <a:xfrm>
              <a:off x="8182049" y="1830326"/>
              <a:ext cx="305637" cy="369332"/>
            </a:xfrm>
            <a:prstGeom prst="rect">
              <a:avLst/>
            </a:prstGeom>
            <a:noFill/>
            <a:ln>
              <a:noFill/>
            </a:ln>
          </p:spPr>
          <p:txBody>
            <a:bodyPr wrap="square" rtlCol="0">
              <a:spAutoFit/>
            </a:bodyPr>
            <a:lstStyle/>
            <a:p>
              <a:r>
                <a:rPr lang="en-US" b="1" dirty="0"/>
                <a:t>6</a:t>
              </a:r>
            </a:p>
          </p:txBody>
        </p:sp>
      </p:grpSp>
      <p:grpSp>
        <p:nvGrpSpPr>
          <p:cNvPr id="80" name="Group 79">
            <a:extLst>
              <a:ext uri="{FF2B5EF4-FFF2-40B4-BE49-F238E27FC236}">
                <a16:creationId xmlns:a16="http://schemas.microsoft.com/office/drawing/2014/main" id="{DCA7C934-4846-471C-302F-E1C2E677CF51}"/>
              </a:ext>
            </a:extLst>
          </p:cNvPr>
          <p:cNvGrpSpPr/>
          <p:nvPr/>
        </p:nvGrpSpPr>
        <p:grpSpPr>
          <a:xfrm>
            <a:off x="5412581" y="4720050"/>
            <a:ext cx="2140734" cy="1113812"/>
            <a:chOff x="7976067" y="507646"/>
            <a:chExt cx="2140734" cy="1113812"/>
          </a:xfrm>
        </p:grpSpPr>
        <p:grpSp>
          <p:nvGrpSpPr>
            <p:cNvPr id="81" name="Group 80">
              <a:extLst>
                <a:ext uri="{FF2B5EF4-FFF2-40B4-BE49-F238E27FC236}">
                  <a16:creationId xmlns:a16="http://schemas.microsoft.com/office/drawing/2014/main" id="{45CFB704-95AB-8028-1E56-253CB2C4E790}"/>
                </a:ext>
              </a:extLst>
            </p:cNvPr>
            <p:cNvGrpSpPr/>
            <p:nvPr/>
          </p:nvGrpSpPr>
          <p:grpSpPr>
            <a:xfrm>
              <a:off x="7976067" y="507646"/>
              <a:ext cx="2140734" cy="1113812"/>
              <a:chOff x="7976067" y="507646"/>
              <a:chExt cx="2140734" cy="1113812"/>
            </a:xfrm>
          </p:grpSpPr>
          <p:grpSp>
            <p:nvGrpSpPr>
              <p:cNvPr id="84" name="Graphic 2">
                <a:extLst>
                  <a:ext uri="{FF2B5EF4-FFF2-40B4-BE49-F238E27FC236}">
                    <a16:creationId xmlns:a16="http://schemas.microsoft.com/office/drawing/2014/main" id="{6472B183-DAAC-3314-B70E-D7BFE27F1AA4}"/>
                  </a:ext>
                </a:extLst>
              </p:cNvPr>
              <p:cNvGrpSpPr/>
              <p:nvPr/>
            </p:nvGrpSpPr>
            <p:grpSpPr>
              <a:xfrm>
                <a:off x="8326006" y="676167"/>
                <a:ext cx="1790795" cy="945291"/>
                <a:chOff x="4149117" y="2685590"/>
                <a:chExt cx="1790795" cy="945291"/>
              </a:xfrm>
            </p:grpSpPr>
            <p:sp>
              <p:nvSpPr>
                <p:cNvPr id="89" name="Freeform: Shape 88">
                  <a:extLst>
                    <a:ext uri="{FF2B5EF4-FFF2-40B4-BE49-F238E27FC236}">
                      <a16:creationId xmlns:a16="http://schemas.microsoft.com/office/drawing/2014/main" id="{C78F7787-FC14-94E6-6CD3-AC06EA62A94D}"/>
                    </a:ext>
                  </a:extLst>
                </p:cNvPr>
                <p:cNvSpPr/>
                <p:nvPr/>
              </p:nvSpPr>
              <p:spPr>
                <a:xfrm>
                  <a:off x="4149117" y="2685590"/>
                  <a:ext cx="1790795" cy="945291"/>
                </a:xfrm>
                <a:custGeom>
                  <a:avLst/>
                  <a:gdLst>
                    <a:gd name="connsiteX0" fmla="*/ 1481702 w 1790795"/>
                    <a:gd name="connsiteY0" fmla="*/ 0 h 945291"/>
                    <a:gd name="connsiteX1" fmla="*/ 0 w 1790795"/>
                    <a:gd name="connsiteY1" fmla="*/ 0 h 945291"/>
                    <a:gd name="connsiteX2" fmla="*/ 0 w 1790795"/>
                    <a:gd name="connsiteY2" fmla="*/ 636198 h 945291"/>
                    <a:gd name="connsiteX3" fmla="*/ 309093 w 1790795"/>
                    <a:gd name="connsiteY3" fmla="*/ 945291 h 945291"/>
                    <a:gd name="connsiteX4" fmla="*/ 1790795 w 1790795"/>
                    <a:gd name="connsiteY4" fmla="*/ 945291 h 945291"/>
                    <a:gd name="connsiteX5" fmla="*/ 1790795 w 1790795"/>
                    <a:gd name="connsiteY5" fmla="*/ 309093 h 945291"/>
                    <a:gd name="connsiteX6" fmla="*/ 1481702 w 1790795"/>
                    <a:gd name="connsiteY6" fmla="*/ 0 h 94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0795" h="945291">
                      <a:moveTo>
                        <a:pt x="1481702" y="0"/>
                      </a:moveTo>
                      <a:lnTo>
                        <a:pt x="0" y="0"/>
                      </a:lnTo>
                      <a:lnTo>
                        <a:pt x="0" y="636198"/>
                      </a:lnTo>
                      <a:cubicBezTo>
                        <a:pt x="0" y="806996"/>
                        <a:pt x="138502" y="945291"/>
                        <a:pt x="309093" y="945291"/>
                      </a:cubicBezTo>
                      <a:lnTo>
                        <a:pt x="1790795" y="945291"/>
                      </a:lnTo>
                      <a:lnTo>
                        <a:pt x="1790795" y="309093"/>
                      </a:lnTo>
                      <a:cubicBezTo>
                        <a:pt x="1790795" y="138295"/>
                        <a:pt x="1652293" y="0"/>
                        <a:pt x="1481702" y="0"/>
                      </a:cubicBezTo>
                      <a:close/>
                    </a:path>
                  </a:pathLst>
                </a:custGeom>
                <a:solidFill>
                  <a:srgbClr val="FFFFFF"/>
                </a:solidFill>
                <a:ln w="20622" cap="flat">
                  <a:solidFill>
                    <a:srgbClr val="3D8E92"/>
                  </a:solidFill>
                  <a:prstDash val="solid"/>
                  <a:miter/>
                </a:ln>
              </p:spPr>
              <p:txBody>
                <a:bodyPr rtlCol="0" anchor="ctr"/>
                <a:lstStyle/>
                <a:p>
                  <a:endParaRPr lang="en-US" dirty="0"/>
                </a:p>
              </p:txBody>
            </p:sp>
            <p:sp>
              <p:nvSpPr>
                <p:cNvPr id="90" name="Freeform: Shape 89">
                  <a:extLst>
                    <a:ext uri="{FF2B5EF4-FFF2-40B4-BE49-F238E27FC236}">
                      <a16:creationId xmlns:a16="http://schemas.microsoft.com/office/drawing/2014/main" id="{1AA2538D-7638-E0F0-EC63-9C18EEA08064}"/>
                    </a:ext>
                  </a:extLst>
                </p:cNvPr>
                <p:cNvSpPr/>
                <p:nvPr/>
              </p:nvSpPr>
              <p:spPr>
                <a:xfrm>
                  <a:off x="5496665" y="3191360"/>
                  <a:ext cx="443247" cy="439521"/>
                </a:xfrm>
                <a:custGeom>
                  <a:avLst/>
                  <a:gdLst>
                    <a:gd name="connsiteX0" fmla="*/ 0 w 443247"/>
                    <a:gd name="connsiteY0" fmla="*/ 439521 h 439521"/>
                    <a:gd name="connsiteX1" fmla="*/ 439728 w 443247"/>
                    <a:gd name="connsiteY1" fmla="*/ 0 h 439521"/>
                    <a:gd name="connsiteX2" fmla="*/ 443248 w 443247"/>
                    <a:gd name="connsiteY2" fmla="*/ 439521 h 439521"/>
                    <a:gd name="connsiteX3" fmla="*/ 0 w 443247"/>
                    <a:gd name="connsiteY3" fmla="*/ 439521 h 439521"/>
                  </a:gdLst>
                  <a:ahLst/>
                  <a:cxnLst>
                    <a:cxn ang="0">
                      <a:pos x="connsiteX0" y="connsiteY0"/>
                    </a:cxn>
                    <a:cxn ang="0">
                      <a:pos x="connsiteX1" y="connsiteY1"/>
                    </a:cxn>
                    <a:cxn ang="0">
                      <a:pos x="connsiteX2" y="connsiteY2"/>
                    </a:cxn>
                    <a:cxn ang="0">
                      <a:pos x="connsiteX3" y="connsiteY3"/>
                    </a:cxn>
                  </a:cxnLst>
                  <a:rect l="l" t="t" r="r" b="b"/>
                  <a:pathLst>
                    <a:path w="443247" h="439521">
                      <a:moveTo>
                        <a:pt x="0" y="439521"/>
                      </a:moveTo>
                      <a:lnTo>
                        <a:pt x="439728" y="0"/>
                      </a:lnTo>
                      <a:lnTo>
                        <a:pt x="443248" y="439521"/>
                      </a:lnTo>
                      <a:lnTo>
                        <a:pt x="0" y="439521"/>
                      </a:lnTo>
                      <a:close/>
                    </a:path>
                  </a:pathLst>
                </a:custGeom>
                <a:solidFill>
                  <a:srgbClr val="6CB4B8"/>
                </a:solidFill>
                <a:ln w="20622" cap="flat">
                  <a:noFill/>
                  <a:prstDash val="solid"/>
                  <a:miter/>
                </a:ln>
              </p:spPr>
              <p:txBody>
                <a:bodyPr rtlCol="0" anchor="ctr"/>
                <a:lstStyle/>
                <a:p>
                  <a:endParaRPr lang="en-US" dirty="0"/>
                </a:p>
              </p:txBody>
            </p:sp>
          </p:grpSp>
          <p:grpSp>
            <p:nvGrpSpPr>
              <p:cNvPr id="85" name="Graphic 2">
                <a:extLst>
                  <a:ext uri="{FF2B5EF4-FFF2-40B4-BE49-F238E27FC236}">
                    <a16:creationId xmlns:a16="http://schemas.microsoft.com/office/drawing/2014/main" id="{24F58B19-EF7E-F4CA-9BC3-8EC5B79CEEB4}"/>
                  </a:ext>
                </a:extLst>
              </p:cNvPr>
              <p:cNvGrpSpPr/>
              <p:nvPr/>
            </p:nvGrpSpPr>
            <p:grpSpPr>
              <a:xfrm>
                <a:off x="7976067" y="507646"/>
                <a:ext cx="699703" cy="591842"/>
                <a:chOff x="3799178" y="2517069"/>
                <a:chExt cx="699703" cy="591842"/>
              </a:xfrm>
            </p:grpSpPr>
            <p:sp>
              <p:nvSpPr>
                <p:cNvPr id="86" name="Freeform: Shape 85">
                  <a:extLst>
                    <a:ext uri="{FF2B5EF4-FFF2-40B4-BE49-F238E27FC236}">
                      <a16:creationId xmlns:a16="http://schemas.microsoft.com/office/drawing/2014/main" id="{E3844C20-835D-B82F-669C-7C85643ACD46}"/>
                    </a:ext>
                  </a:extLst>
                </p:cNvPr>
                <p:cNvSpPr/>
                <p:nvPr/>
              </p:nvSpPr>
              <p:spPr>
                <a:xfrm>
                  <a:off x="3799178" y="2517069"/>
                  <a:ext cx="699703" cy="591842"/>
                </a:xfrm>
                <a:custGeom>
                  <a:avLst/>
                  <a:gdLst>
                    <a:gd name="connsiteX0" fmla="*/ 570632 w 699703"/>
                    <a:gd name="connsiteY0" fmla="*/ 0 h 591842"/>
                    <a:gd name="connsiteX1" fmla="*/ 129247 w 699703"/>
                    <a:gd name="connsiteY1" fmla="*/ 0 h 591842"/>
                    <a:gd name="connsiteX2" fmla="*/ 21592 w 699703"/>
                    <a:gd name="connsiteY2" fmla="*/ 200196 h 591842"/>
                    <a:gd name="connsiteX3" fmla="*/ 242285 w 699703"/>
                    <a:gd name="connsiteY3" fmla="*/ 533926 h 591842"/>
                    <a:gd name="connsiteX4" fmla="*/ 457387 w 699703"/>
                    <a:gd name="connsiteY4" fmla="*/ 533926 h 591842"/>
                    <a:gd name="connsiteX5" fmla="*/ 678079 w 699703"/>
                    <a:gd name="connsiteY5" fmla="*/ 200196 h 591842"/>
                    <a:gd name="connsiteX6" fmla="*/ 570425 w 699703"/>
                    <a:gd name="connsiteY6" fmla="*/ 0 h 59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03" h="591842">
                      <a:moveTo>
                        <a:pt x="570632" y="0"/>
                      </a:moveTo>
                      <a:lnTo>
                        <a:pt x="129247" y="0"/>
                      </a:lnTo>
                      <a:cubicBezTo>
                        <a:pt x="26561" y="0"/>
                        <a:pt x="-35133" y="114487"/>
                        <a:pt x="21592" y="200196"/>
                      </a:cubicBezTo>
                      <a:lnTo>
                        <a:pt x="242285" y="533926"/>
                      </a:lnTo>
                      <a:cubicBezTo>
                        <a:pt x="293214" y="611148"/>
                        <a:pt x="406458" y="611148"/>
                        <a:pt x="457387" y="533926"/>
                      </a:cubicBezTo>
                      <a:lnTo>
                        <a:pt x="678079" y="200196"/>
                      </a:lnTo>
                      <a:cubicBezTo>
                        <a:pt x="734805" y="114487"/>
                        <a:pt x="673318" y="0"/>
                        <a:pt x="570425" y="0"/>
                      </a:cubicBezTo>
                      <a:close/>
                    </a:path>
                  </a:pathLst>
                </a:custGeom>
                <a:solidFill>
                  <a:srgbClr val="6CB4B8"/>
                </a:solidFill>
                <a:ln w="20622" cap="flat">
                  <a:noFill/>
                  <a:prstDash val="solid"/>
                  <a:miter/>
                </a:ln>
              </p:spPr>
              <p:txBody>
                <a:bodyPr rtlCol="0" anchor="ctr"/>
                <a:lstStyle/>
                <a:p>
                  <a:endParaRPr lang="en-US" dirty="0"/>
                </a:p>
              </p:txBody>
            </p:sp>
            <p:sp>
              <p:nvSpPr>
                <p:cNvPr id="87" name="Freeform: Shape 86">
                  <a:extLst>
                    <a:ext uri="{FF2B5EF4-FFF2-40B4-BE49-F238E27FC236}">
                      <a16:creationId xmlns:a16="http://schemas.microsoft.com/office/drawing/2014/main" id="{EEF5C6D5-2E89-6B73-7083-0A9EC40DD928}"/>
                    </a:ext>
                  </a:extLst>
                </p:cNvPr>
                <p:cNvSpPr/>
                <p:nvPr/>
              </p:nvSpPr>
              <p:spPr>
                <a:xfrm>
                  <a:off x="3960929" y="2580212"/>
                  <a:ext cx="376377" cy="376377"/>
                </a:xfrm>
                <a:custGeom>
                  <a:avLst/>
                  <a:gdLst>
                    <a:gd name="connsiteX0" fmla="*/ 376378 w 376377"/>
                    <a:gd name="connsiteY0" fmla="*/ 188189 h 376377"/>
                    <a:gd name="connsiteX1" fmla="*/ 188189 w 376377"/>
                    <a:gd name="connsiteY1" fmla="*/ 376378 h 376377"/>
                    <a:gd name="connsiteX2" fmla="*/ 0 w 376377"/>
                    <a:gd name="connsiteY2" fmla="*/ 188189 h 376377"/>
                    <a:gd name="connsiteX3" fmla="*/ 188189 w 376377"/>
                    <a:gd name="connsiteY3" fmla="*/ 0 h 376377"/>
                    <a:gd name="connsiteX4" fmla="*/ 376378 w 376377"/>
                    <a:gd name="connsiteY4" fmla="*/ 188189 h 37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77" h="376377">
                      <a:moveTo>
                        <a:pt x="376378" y="188189"/>
                      </a:moveTo>
                      <a:cubicBezTo>
                        <a:pt x="376378" y="292123"/>
                        <a:pt x="292123" y="376378"/>
                        <a:pt x="188189" y="376378"/>
                      </a:cubicBezTo>
                      <a:cubicBezTo>
                        <a:pt x="84255" y="376378"/>
                        <a:pt x="0" y="292123"/>
                        <a:pt x="0" y="188189"/>
                      </a:cubicBezTo>
                      <a:cubicBezTo>
                        <a:pt x="0" y="84255"/>
                        <a:pt x="84255" y="0"/>
                        <a:pt x="188189" y="0"/>
                      </a:cubicBezTo>
                      <a:cubicBezTo>
                        <a:pt x="292123" y="0"/>
                        <a:pt x="376378" y="84255"/>
                        <a:pt x="376378" y="188189"/>
                      </a:cubicBezTo>
                      <a:close/>
                    </a:path>
                  </a:pathLst>
                </a:custGeom>
                <a:solidFill>
                  <a:srgbClr val="004782"/>
                </a:solidFill>
                <a:ln w="20622"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FC2D1FA6-2EC6-9E5F-5DE2-1300B4639FE5}"/>
                    </a:ext>
                  </a:extLst>
                </p:cNvPr>
                <p:cNvSpPr/>
                <p:nvPr/>
              </p:nvSpPr>
              <p:spPr>
                <a:xfrm>
                  <a:off x="3988463" y="2607747"/>
                  <a:ext cx="321307" cy="321307"/>
                </a:xfrm>
                <a:custGeom>
                  <a:avLst/>
                  <a:gdLst>
                    <a:gd name="connsiteX0" fmla="*/ 321308 w 321307"/>
                    <a:gd name="connsiteY0" fmla="*/ 160654 h 321307"/>
                    <a:gd name="connsiteX1" fmla="*/ 160654 w 321307"/>
                    <a:gd name="connsiteY1" fmla="*/ 321308 h 321307"/>
                    <a:gd name="connsiteX2" fmla="*/ 0 w 321307"/>
                    <a:gd name="connsiteY2" fmla="*/ 160654 h 321307"/>
                    <a:gd name="connsiteX3" fmla="*/ 160654 w 321307"/>
                    <a:gd name="connsiteY3" fmla="*/ 0 h 321307"/>
                    <a:gd name="connsiteX4" fmla="*/ 321308 w 321307"/>
                    <a:gd name="connsiteY4" fmla="*/ 160654 h 321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307" h="321307">
                      <a:moveTo>
                        <a:pt x="321308" y="160654"/>
                      </a:moveTo>
                      <a:cubicBezTo>
                        <a:pt x="321308" y="249381"/>
                        <a:pt x="249381" y="321308"/>
                        <a:pt x="160654" y="321308"/>
                      </a:cubicBezTo>
                      <a:cubicBezTo>
                        <a:pt x="71927" y="321308"/>
                        <a:pt x="0" y="249381"/>
                        <a:pt x="0" y="160654"/>
                      </a:cubicBezTo>
                      <a:cubicBezTo>
                        <a:pt x="0" y="71927"/>
                        <a:pt x="71927" y="0"/>
                        <a:pt x="160654" y="0"/>
                      </a:cubicBezTo>
                      <a:cubicBezTo>
                        <a:pt x="249381" y="0"/>
                        <a:pt x="321308" y="71927"/>
                        <a:pt x="321308" y="160654"/>
                      </a:cubicBezTo>
                      <a:close/>
                    </a:path>
                  </a:pathLst>
                </a:custGeom>
                <a:solidFill>
                  <a:srgbClr val="FFFFFF"/>
                </a:solidFill>
                <a:ln w="20622" cap="flat">
                  <a:noFill/>
                  <a:prstDash val="solid"/>
                  <a:miter/>
                </a:ln>
              </p:spPr>
              <p:txBody>
                <a:bodyPr rtlCol="0" anchor="ctr"/>
                <a:lstStyle/>
                <a:p>
                  <a:endParaRPr lang="en-US" dirty="0"/>
                </a:p>
              </p:txBody>
            </p:sp>
          </p:grpSp>
        </p:grpSp>
        <p:sp>
          <p:nvSpPr>
            <p:cNvPr id="82" name="TextBox 81">
              <a:extLst>
                <a:ext uri="{FF2B5EF4-FFF2-40B4-BE49-F238E27FC236}">
                  <a16:creationId xmlns:a16="http://schemas.microsoft.com/office/drawing/2014/main" id="{5BE8E89B-34B6-2210-27BA-C989FEB0B999}"/>
                </a:ext>
              </a:extLst>
            </p:cNvPr>
            <p:cNvSpPr txBox="1"/>
            <p:nvPr/>
          </p:nvSpPr>
          <p:spPr>
            <a:xfrm>
              <a:off x="8339294" y="845362"/>
              <a:ext cx="1573439"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المسؤولية المجتمعية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83" name="TextBox 82">
              <a:extLst>
                <a:ext uri="{FF2B5EF4-FFF2-40B4-BE49-F238E27FC236}">
                  <a16:creationId xmlns:a16="http://schemas.microsoft.com/office/drawing/2014/main" id="{C7F3FDF4-28A5-2BFB-E045-B70CB785AC76}"/>
                </a:ext>
              </a:extLst>
            </p:cNvPr>
            <p:cNvSpPr txBox="1"/>
            <p:nvPr/>
          </p:nvSpPr>
          <p:spPr>
            <a:xfrm>
              <a:off x="8194790" y="597166"/>
              <a:ext cx="305637" cy="369332"/>
            </a:xfrm>
            <a:prstGeom prst="rect">
              <a:avLst/>
            </a:prstGeom>
            <a:noFill/>
            <a:ln>
              <a:noFill/>
            </a:ln>
          </p:spPr>
          <p:txBody>
            <a:bodyPr wrap="square" rtlCol="0">
              <a:spAutoFit/>
            </a:bodyPr>
            <a:lstStyle/>
            <a:p>
              <a:r>
                <a:rPr lang="en-US" b="1" dirty="0"/>
                <a:t>7</a:t>
              </a:r>
            </a:p>
          </p:txBody>
        </p:sp>
      </p:grpSp>
    </p:spTree>
    <p:extLst>
      <p:ext uri="{BB962C8B-B14F-4D97-AF65-F5344CB8AC3E}">
        <p14:creationId xmlns:p14="http://schemas.microsoft.com/office/powerpoint/2010/main" val="332193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1000"/>
                                        <p:tgtEl>
                                          <p:spTgt spid="69"/>
                                        </p:tgtEl>
                                      </p:cBhvr>
                                    </p:animEffect>
                                    <p:anim calcmode="lin" valueType="num">
                                      <p:cBhvr>
                                        <p:cTn id="15" dur="1000" fill="hold"/>
                                        <p:tgtEl>
                                          <p:spTgt spid="69"/>
                                        </p:tgtEl>
                                        <p:attrNameLst>
                                          <p:attrName>ppt_x</p:attrName>
                                        </p:attrNameLst>
                                      </p:cBhvr>
                                      <p:tavLst>
                                        <p:tav tm="0">
                                          <p:val>
                                            <p:strVal val="#ppt_x"/>
                                          </p:val>
                                        </p:tav>
                                        <p:tav tm="100000">
                                          <p:val>
                                            <p:strVal val="#ppt_x"/>
                                          </p:val>
                                        </p:tav>
                                      </p:tavLst>
                                    </p:anim>
                                    <p:anim calcmode="lin" valueType="num">
                                      <p:cBhvr>
                                        <p:cTn id="1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1000"/>
                                        <p:tgtEl>
                                          <p:spTgt spid="80"/>
                                        </p:tgtEl>
                                      </p:cBhvr>
                                    </p:animEffect>
                                    <p:anim calcmode="lin" valueType="num">
                                      <p:cBhvr>
                                        <p:cTn id="22" dur="1000" fill="hold"/>
                                        <p:tgtEl>
                                          <p:spTgt spid="80"/>
                                        </p:tgtEl>
                                        <p:attrNameLst>
                                          <p:attrName>ppt_x</p:attrName>
                                        </p:attrNameLst>
                                      </p:cBhvr>
                                      <p:tavLst>
                                        <p:tav tm="0">
                                          <p:val>
                                            <p:strVal val="#ppt_x"/>
                                          </p:val>
                                        </p:tav>
                                        <p:tav tm="100000">
                                          <p:val>
                                            <p:strVal val="#ppt_x"/>
                                          </p:val>
                                        </p:tav>
                                      </p:tavLst>
                                    </p:anim>
                                    <p:anim calcmode="lin" valueType="num">
                                      <p:cBhvr>
                                        <p:cTn id="23"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تطبيق نموذج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EFQM</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في المؤسسات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CB28D62F-EB24-5F8A-E4C8-87FF0919C0AA}"/>
              </a:ext>
            </a:extLst>
          </p:cNvPr>
          <p:cNvGrpSpPr/>
          <p:nvPr/>
        </p:nvGrpSpPr>
        <p:grpSpPr>
          <a:xfrm>
            <a:off x="6334262" y="4772595"/>
            <a:ext cx="4027821" cy="1191676"/>
            <a:chOff x="6182798" y="4814791"/>
            <a:chExt cx="4027821" cy="1191676"/>
          </a:xfrm>
        </p:grpSpPr>
        <p:sp>
          <p:nvSpPr>
            <p:cNvPr id="15" name="Shape">
              <a:extLst>
                <a:ext uri="{FF2B5EF4-FFF2-40B4-BE49-F238E27FC236}">
                  <a16:creationId xmlns:a16="http://schemas.microsoft.com/office/drawing/2014/main" id="{183654DE-660C-8691-496C-BECC8C27DCE0}"/>
                </a:ext>
              </a:extLst>
            </p:cNvPr>
            <p:cNvSpPr/>
            <p:nvPr/>
          </p:nvSpPr>
          <p:spPr>
            <a:xfrm>
              <a:off x="6182798" y="4841064"/>
              <a:ext cx="2736719" cy="1165403"/>
            </a:xfrm>
            <a:custGeom>
              <a:avLst/>
              <a:gdLst/>
              <a:ahLst/>
              <a:cxnLst>
                <a:cxn ang="0">
                  <a:pos x="wd2" y="hd2"/>
                </a:cxn>
                <a:cxn ang="5400000">
                  <a:pos x="wd2" y="hd2"/>
                </a:cxn>
                <a:cxn ang="10800000">
                  <a:pos x="wd2" y="hd2"/>
                </a:cxn>
                <a:cxn ang="16200000">
                  <a:pos x="wd2" y="hd2"/>
                </a:cxn>
              </a:cxnLst>
              <a:rect l="0" t="0" r="r" b="b"/>
              <a:pathLst>
                <a:path w="21600" h="21600" extrusionOk="0">
                  <a:moveTo>
                    <a:pt x="10209" y="7842"/>
                  </a:moveTo>
                  <a:cubicBezTo>
                    <a:pt x="7830" y="11901"/>
                    <a:pt x="5561" y="14204"/>
                    <a:pt x="3646" y="14498"/>
                  </a:cubicBezTo>
                  <a:cubicBezTo>
                    <a:pt x="3500" y="14522"/>
                    <a:pt x="3356" y="14530"/>
                    <a:pt x="3214" y="14530"/>
                  </a:cubicBezTo>
                  <a:cubicBezTo>
                    <a:pt x="1915" y="14530"/>
                    <a:pt x="823" y="13583"/>
                    <a:pt x="0" y="11750"/>
                  </a:cubicBezTo>
                  <a:cubicBezTo>
                    <a:pt x="520" y="17870"/>
                    <a:pt x="3764" y="21600"/>
                    <a:pt x="8729" y="21600"/>
                  </a:cubicBezTo>
                  <a:cubicBezTo>
                    <a:pt x="15108" y="21600"/>
                    <a:pt x="20460" y="12120"/>
                    <a:pt x="21600" y="9953"/>
                  </a:cubicBezTo>
                  <a:cubicBezTo>
                    <a:pt x="20797" y="8343"/>
                    <a:pt x="17821" y="2811"/>
                    <a:pt x="13643" y="0"/>
                  </a:cubicBezTo>
                  <a:cubicBezTo>
                    <a:pt x="12691" y="2827"/>
                    <a:pt x="11557" y="5543"/>
                    <a:pt x="10209" y="7842"/>
                  </a:cubicBez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16" name="Freeform: Shape 15">
              <a:extLst>
                <a:ext uri="{FF2B5EF4-FFF2-40B4-BE49-F238E27FC236}">
                  <a16:creationId xmlns:a16="http://schemas.microsoft.com/office/drawing/2014/main" id="{8BD611AB-0AE6-47A4-28E1-1E6637695551}"/>
                </a:ext>
              </a:extLst>
            </p:cNvPr>
            <p:cNvSpPr/>
            <p:nvPr/>
          </p:nvSpPr>
          <p:spPr>
            <a:xfrm>
              <a:off x="6182798" y="4841064"/>
              <a:ext cx="1884625" cy="849312"/>
            </a:xfrm>
            <a:custGeom>
              <a:avLst/>
              <a:gdLst>
                <a:gd name="connsiteX0" fmla="*/ 1728568 w 1884625"/>
                <a:gd name="connsiteY0" fmla="*/ 0 h 849312"/>
                <a:gd name="connsiteX1" fmla="*/ 1884625 w 1884625"/>
                <a:gd name="connsiteY1" fmla="*/ 51486 h 849312"/>
                <a:gd name="connsiteX2" fmla="*/ 1742282 w 1884625"/>
                <a:gd name="connsiteY2" fmla="*/ 210666 h 849312"/>
                <a:gd name="connsiteX3" fmla="*/ 1473551 w 1884625"/>
                <a:gd name="connsiteY3" fmla="*/ 439047 h 849312"/>
                <a:gd name="connsiteX4" fmla="*/ 528132 w 1884625"/>
                <a:gd name="connsiteY4" fmla="*/ 847349 h 849312"/>
                <a:gd name="connsiteX5" fmla="*/ 465901 w 1884625"/>
                <a:gd name="connsiteY5" fmla="*/ 849312 h 849312"/>
                <a:gd name="connsiteX6" fmla="*/ 98958 w 1884625"/>
                <a:gd name="connsiteY6" fmla="*/ 752860 h 849312"/>
                <a:gd name="connsiteX7" fmla="*/ 20047 w 1884625"/>
                <a:gd name="connsiteY7" fmla="*/ 691992 h 849312"/>
                <a:gd name="connsiteX8" fmla="*/ 0 w 1884625"/>
                <a:gd name="connsiteY8" fmla="*/ 633958 h 849312"/>
                <a:gd name="connsiteX9" fmla="*/ 407214 w 1884625"/>
                <a:gd name="connsiteY9" fmla="*/ 783950 h 849312"/>
                <a:gd name="connsiteX10" fmla="*/ 461948 w 1884625"/>
                <a:gd name="connsiteY10" fmla="*/ 782223 h 849312"/>
                <a:gd name="connsiteX11" fmla="*/ 1293480 w 1884625"/>
                <a:gd name="connsiteY11" fmla="*/ 423106 h 849312"/>
                <a:gd name="connsiteX12" fmla="*/ 1728568 w 1884625"/>
                <a:gd name="connsiteY12" fmla="*/ 0 h 84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4625" h="849312">
                  <a:moveTo>
                    <a:pt x="1728568" y="0"/>
                  </a:moveTo>
                  <a:lnTo>
                    <a:pt x="1884625" y="51486"/>
                  </a:lnTo>
                  <a:lnTo>
                    <a:pt x="1742282" y="210666"/>
                  </a:lnTo>
                  <a:cubicBezTo>
                    <a:pt x="1660028" y="291624"/>
                    <a:pt x="1570643" y="368533"/>
                    <a:pt x="1473551" y="439047"/>
                  </a:cubicBezTo>
                  <a:cubicBezTo>
                    <a:pt x="1130850" y="688040"/>
                    <a:pt x="803993" y="829314"/>
                    <a:pt x="528132" y="847349"/>
                  </a:cubicBezTo>
                  <a:cubicBezTo>
                    <a:pt x="507100" y="848821"/>
                    <a:pt x="486357" y="849312"/>
                    <a:pt x="465901" y="849312"/>
                  </a:cubicBezTo>
                  <a:cubicBezTo>
                    <a:pt x="325558" y="849312"/>
                    <a:pt x="201987" y="816636"/>
                    <a:pt x="98958" y="752860"/>
                  </a:cubicBezTo>
                  <a:lnTo>
                    <a:pt x="20047" y="691992"/>
                  </a:lnTo>
                  <a:lnTo>
                    <a:pt x="0" y="633958"/>
                  </a:lnTo>
                  <a:cubicBezTo>
                    <a:pt x="104274" y="732855"/>
                    <a:pt x="242631" y="783950"/>
                    <a:pt x="407214" y="783950"/>
                  </a:cubicBezTo>
                  <a:cubicBezTo>
                    <a:pt x="425205" y="783950"/>
                    <a:pt x="443450" y="783518"/>
                    <a:pt x="461948" y="782223"/>
                  </a:cubicBezTo>
                  <a:cubicBezTo>
                    <a:pt x="704579" y="766361"/>
                    <a:pt x="992061" y="642105"/>
                    <a:pt x="1293480" y="423106"/>
                  </a:cubicBezTo>
                  <a:cubicBezTo>
                    <a:pt x="1464272" y="299066"/>
                    <a:pt x="1607949" y="152528"/>
                    <a:pt x="1728568" y="0"/>
                  </a:cubicBezTo>
                  <a:close/>
                </a:path>
              </a:pathLst>
            </a:custGeom>
            <a:solidFill>
              <a:srgbClr val="333333">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sp>
          <p:nvSpPr>
            <p:cNvPr id="17" name="TextBox 16">
              <a:extLst>
                <a:ext uri="{FF2B5EF4-FFF2-40B4-BE49-F238E27FC236}">
                  <a16:creationId xmlns:a16="http://schemas.microsoft.com/office/drawing/2014/main" id="{10EF18B8-EC03-1FAD-C214-6ABAC4E715D0}"/>
                </a:ext>
              </a:extLst>
            </p:cNvPr>
            <p:cNvSpPr txBox="1"/>
            <p:nvPr/>
          </p:nvSpPr>
          <p:spPr>
            <a:xfrm>
              <a:off x="8919516" y="4814791"/>
              <a:ext cx="1291103" cy="1165191"/>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نقاط القوة وفرص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AF2BE4C2-B52A-416D-958B-90E0EE2D79E8}"/>
                </a:ext>
              </a:extLst>
            </p:cNvPr>
            <p:cNvSpPr txBox="1"/>
            <p:nvPr/>
          </p:nvSpPr>
          <p:spPr>
            <a:xfrm>
              <a:off x="7589160" y="5181891"/>
              <a:ext cx="904310" cy="523220"/>
            </a:xfrm>
            <a:prstGeom prst="rect">
              <a:avLst/>
            </a:prstGeom>
            <a:noFill/>
          </p:spPr>
          <p:txBody>
            <a:bodyPr wrap="square" rtlCol="0">
              <a:spAutoFit/>
            </a:bodyPr>
            <a:lstStyle/>
            <a:p>
              <a:pPr algn="ctr"/>
              <a:r>
                <a:rPr lang="en-US" sz="2800" dirty="0">
                  <a:solidFill>
                    <a:schemeClr val="bg1"/>
                  </a:solidFill>
                </a:rPr>
                <a:t>01</a:t>
              </a:r>
            </a:p>
          </p:txBody>
        </p:sp>
      </p:grpSp>
      <p:grpSp>
        <p:nvGrpSpPr>
          <p:cNvPr id="19" name="Group 18">
            <a:extLst>
              <a:ext uri="{FF2B5EF4-FFF2-40B4-BE49-F238E27FC236}">
                <a16:creationId xmlns:a16="http://schemas.microsoft.com/office/drawing/2014/main" id="{D9F430A9-C11D-BDA7-95CD-002879F94519}"/>
              </a:ext>
            </a:extLst>
          </p:cNvPr>
          <p:cNvGrpSpPr/>
          <p:nvPr/>
        </p:nvGrpSpPr>
        <p:grpSpPr>
          <a:xfrm>
            <a:off x="6377169" y="3123713"/>
            <a:ext cx="3817762" cy="2381156"/>
            <a:chOff x="6225705" y="3165909"/>
            <a:chExt cx="3817762" cy="2381156"/>
          </a:xfrm>
        </p:grpSpPr>
        <p:sp>
          <p:nvSpPr>
            <p:cNvPr id="20" name="Shape">
              <a:extLst>
                <a:ext uri="{FF2B5EF4-FFF2-40B4-BE49-F238E27FC236}">
                  <a16:creationId xmlns:a16="http://schemas.microsoft.com/office/drawing/2014/main" id="{3D8D14B0-0EC7-0DC8-F896-669E4308E035}"/>
                </a:ext>
              </a:extLst>
            </p:cNvPr>
            <p:cNvSpPr/>
            <p:nvPr/>
          </p:nvSpPr>
          <p:spPr>
            <a:xfrm>
              <a:off x="6225705" y="3725439"/>
              <a:ext cx="2157238" cy="1821626"/>
            </a:xfrm>
            <a:custGeom>
              <a:avLst/>
              <a:gdLst/>
              <a:ahLst/>
              <a:cxnLst>
                <a:cxn ang="0">
                  <a:pos x="wd2" y="hd2"/>
                </a:cxn>
                <a:cxn ang="5400000">
                  <a:pos x="wd2" y="hd2"/>
                </a:cxn>
                <a:cxn ang="10800000">
                  <a:pos x="wd2" y="hd2"/>
                </a:cxn>
                <a:cxn ang="16200000">
                  <a:pos x="wd2" y="hd2"/>
                </a:cxn>
              </a:cxnLst>
              <a:rect l="0" t="0" r="r" b="b"/>
              <a:pathLst>
                <a:path w="21600" h="21490" extrusionOk="0">
                  <a:moveTo>
                    <a:pt x="4101" y="21471"/>
                  </a:moveTo>
                  <a:cubicBezTo>
                    <a:pt x="6408" y="21291"/>
                    <a:pt x="9171" y="19876"/>
                    <a:pt x="12090" y="17378"/>
                  </a:cubicBezTo>
                  <a:cubicBezTo>
                    <a:pt x="13669" y="16027"/>
                    <a:pt x="15009" y="14442"/>
                    <a:pt x="16146" y="12787"/>
                  </a:cubicBezTo>
                  <a:cubicBezTo>
                    <a:pt x="16221" y="12676"/>
                    <a:pt x="16296" y="12567"/>
                    <a:pt x="16369" y="12455"/>
                  </a:cubicBezTo>
                  <a:cubicBezTo>
                    <a:pt x="16440" y="12349"/>
                    <a:pt x="16511" y="12243"/>
                    <a:pt x="16580" y="12134"/>
                  </a:cubicBezTo>
                  <a:cubicBezTo>
                    <a:pt x="19841" y="7100"/>
                    <a:pt x="21252" y="1610"/>
                    <a:pt x="21600" y="73"/>
                  </a:cubicBezTo>
                  <a:cubicBezTo>
                    <a:pt x="21243" y="40"/>
                    <a:pt x="20635" y="0"/>
                    <a:pt x="19841" y="0"/>
                  </a:cubicBezTo>
                  <a:cubicBezTo>
                    <a:pt x="17662" y="0"/>
                    <a:pt x="14066" y="311"/>
                    <a:pt x="10273" y="1939"/>
                  </a:cubicBezTo>
                  <a:cubicBezTo>
                    <a:pt x="10195" y="4227"/>
                    <a:pt x="9892" y="6621"/>
                    <a:pt x="9239" y="8990"/>
                  </a:cubicBezTo>
                  <a:cubicBezTo>
                    <a:pt x="9018" y="9790"/>
                    <a:pt x="8782" y="10549"/>
                    <a:pt x="8530" y="11271"/>
                  </a:cubicBezTo>
                  <a:cubicBezTo>
                    <a:pt x="8485" y="11402"/>
                    <a:pt x="8438" y="11534"/>
                    <a:pt x="8391" y="11661"/>
                  </a:cubicBezTo>
                  <a:cubicBezTo>
                    <a:pt x="8341" y="11795"/>
                    <a:pt x="8294" y="11929"/>
                    <a:pt x="8245" y="12058"/>
                  </a:cubicBezTo>
                  <a:cubicBezTo>
                    <a:pt x="6305" y="17168"/>
                    <a:pt x="3594" y="20028"/>
                    <a:pt x="696" y="20028"/>
                  </a:cubicBezTo>
                  <a:cubicBezTo>
                    <a:pt x="466" y="20028"/>
                    <a:pt x="234" y="20005"/>
                    <a:pt x="0" y="19970"/>
                  </a:cubicBezTo>
                  <a:cubicBezTo>
                    <a:pt x="1029" y="21086"/>
                    <a:pt x="2427" y="21600"/>
                    <a:pt x="4101" y="21471"/>
                  </a:cubicBezTo>
                  <a:close/>
                </a:path>
              </a:pathLst>
            </a:custGeom>
            <a:solidFill>
              <a:srgbClr val="FFCC66"/>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21" name="Freeform: Shape 20">
              <a:extLst>
                <a:ext uri="{FF2B5EF4-FFF2-40B4-BE49-F238E27FC236}">
                  <a16:creationId xmlns:a16="http://schemas.microsoft.com/office/drawing/2014/main" id="{87D8E3A1-C244-C04B-6238-31F5DDADE2A0}"/>
                </a:ext>
              </a:extLst>
            </p:cNvPr>
            <p:cNvSpPr/>
            <p:nvPr/>
          </p:nvSpPr>
          <p:spPr>
            <a:xfrm>
              <a:off x="6225706" y="3841339"/>
              <a:ext cx="1173459" cy="1633686"/>
            </a:xfrm>
            <a:custGeom>
              <a:avLst/>
              <a:gdLst>
                <a:gd name="connsiteX0" fmla="*/ 1173459 w 1173459"/>
                <a:gd name="connsiteY0" fmla="*/ 0 h 1633686"/>
                <a:gd name="connsiteX1" fmla="*/ 1169452 w 1173459"/>
                <a:gd name="connsiteY1" fmla="*/ 57441 h 1633686"/>
                <a:gd name="connsiteX2" fmla="*/ 1063695 w 1173459"/>
                <a:gd name="connsiteY2" fmla="*/ 569888 h 1633686"/>
                <a:gd name="connsiteX3" fmla="*/ 983188 w 1173459"/>
                <a:gd name="connsiteY3" fmla="*/ 789722 h 1633686"/>
                <a:gd name="connsiteX4" fmla="*/ 967404 w 1173459"/>
                <a:gd name="connsiteY4" fmla="*/ 827309 h 1633686"/>
                <a:gd name="connsiteX5" fmla="*/ 950826 w 1173459"/>
                <a:gd name="connsiteY5" fmla="*/ 865570 h 1633686"/>
                <a:gd name="connsiteX6" fmla="*/ 93632 w 1173459"/>
                <a:gd name="connsiteY6" fmla="*/ 1633686 h 1633686"/>
                <a:gd name="connsiteX7" fmla="*/ 75948 w 1173459"/>
                <a:gd name="connsiteY7" fmla="*/ 1632435 h 1633686"/>
                <a:gd name="connsiteX8" fmla="*/ 0 w 1173459"/>
                <a:gd name="connsiteY8" fmla="*/ 1576882 h 1633686"/>
                <a:gd name="connsiteX9" fmla="*/ 69511 w 1173459"/>
                <a:gd name="connsiteY9" fmla="*/ 1581798 h 1633686"/>
                <a:gd name="connsiteX10" fmla="*/ 823446 w 1173459"/>
                <a:gd name="connsiteY10" fmla="*/ 906211 h 1633686"/>
                <a:gd name="connsiteX11" fmla="*/ 838027 w 1173459"/>
                <a:gd name="connsiteY11" fmla="*/ 872559 h 1633686"/>
                <a:gd name="connsiteX12" fmla="*/ 851909 w 1173459"/>
                <a:gd name="connsiteY12" fmla="*/ 839500 h 1633686"/>
                <a:gd name="connsiteX13" fmla="*/ 922719 w 1173459"/>
                <a:gd name="connsiteY13" fmla="*/ 646148 h 1633686"/>
                <a:gd name="connsiteX14" fmla="*/ 1025987 w 1173459"/>
                <a:gd name="connsiteY14" fmla="*/ 48462 h 1633686"/>
                <a:gd name="connsiteX15" fmla="*/ 1166882 w 1173459"/>
                <a:gd name="connsiteY15" fmla="*/ 1779 h 163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73459" h="1633686">
                  <a:moveTo>
                    <a:pt x="1173459" y="0"/>
                  </a:moveTo>
                  <a:lnTo>
                    <a:pt x="1169452" y="57441"/>
                  </a:lnTo>
                  <a:cubicBezTo>
                    <a:pt x="1152563" y="226061"/>
                    <a:pt x="1119307" y="398653"/>
                    <a:pt x="1063695" y="569888"/>
                  </a:cubicBezTo>
                  <a:cubicBezTo>
                    <a:pt x="1038601" y="646989"/>
                    <a:pt x="1011803" y="720138"/>
                    <a:pt x="983188" y="789722"/>
                  </a:cubicBezTo>
                  <a:cubicBezTo>
                    <a:pt x="978078" y="802347"/>
                    <a:pt x="972741" y="815069"/>
                    <a:pt x="967404" y="827309"/>
                  </a:cubicBezTo>
                  <a:cubicBezTo>
                    <a:pt x="961727" y="840223"/>
                    <a:pt x="956390" y="853137"/>
                    <a:pt x="950826" y="865570"/>
                  </a:cubicBezTo>
                  <a:cubicBezTo>
                    <a:pt x="730538" y="1358051"/>
                    <a:pt x="422702" y="1633686"/>
                    <a:pt x="93632" y="1633686"/>
                  </a:cubicBezTo>
                  <a:lnTo>
                    <a:pt x="75948" y="1632435"/>
                  </a:lnTo>
                  <a:lnTo>
                    <a:pt x="0" y="1576882"/>
                  </a:lnTo>
                  <a:cubicBezTo>
                    <a:pt x="23370" y="1579848"/>
                    <a:pt x="46541" y="1581798"/>
                    <a:pt x="69511" y="1581798"/>
                  </a:cubicBezTo>
                  <a:cubicBezTo>
                    <a:pt x="358941" y="1581798"/>
                    <a:pt x="629694" y="1339367"/>
                    <a:pt x="823446" y="906211"/>
                  </a:cubicBezTo>
                  <a:cubicBezTo>
                    <a:pt x="828340" y="895276"/>
                    <a:pt x="833034" y="883918"/>
                    <a:pt x="838027" y="872559"/>
                  </a:cubicBezTo>
                  <a:cubicBezTo>
                    <a:pt x="842721" y="861794"/>
                    <a:pt x="847415" y="850605"/>
                    <a:pt x="851909" y="839500"/>
                  </a:cubicBezTo>
                  <a:cubicBezTo>
                    <a:pt x="877077" y="778299"/>
                    <a:pt x="900647" y="713961"/>
                    <a:pt x="922719" y="646148"/>
                  </a:cubicBezTo>
                  <a:cubicBezTo>
                    <a:pt x="987935" y="445337"/>
                    <a:pt x="1018197" y="242407"/>
                    <a:pt x="1025987" y="48462"/>
                  </a:cubicBezTo>
                  <a:cubicBezTo>
                    <a:pt x="1073339" y="31212"/>
                    <a:pt x="1120383" y="15706"/>
                    <a:pt x="1166882" y="1779"/>
                  </a:cubicBezTo>
                  <a:close/>
                </a:path>
              </a:pathLst>
            </a:custGeom>
            <a:solidFill>
              <a:srgbClr val="333333">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sp>
          <p:nvSpPr>
            <p:cNvPr id="22" name="TextBox 21">
              <a:extLst>
                <a:ext uri="{FF2B5EF4-FFF2-40B4-BE49-F238E27FC236}">
                  <a16:creationId xmlns:a16="http://schemas.microsoft.com/office/drawing/2014/main" id="{20143F58-9AA8-DA50-BAEF-2A04CD4D9C76}"/>
                </a:ext>
              </a:extLst>
            </p:cNvPr>
            <p:cNvSpPr txBox="1"/>
            <p:nvPr/>
          </p:nvSpPr>
          <p:spPr>
            <a:xfrm>
              <a:off x="8214143" y="3165909"/>
              <a:ext cx="182932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الاستدامة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1E56FCDB-F776-A414-E3BB-E66031ED1186}"/>
                </a:ext>
              </a:extLst>
            </p:cNvPr>
            <p:cNvSpPr txBox="1"/>
            <p:nvPr/>
          </p:nvSpPr>
          <p:spPr>
            <a:xfrm>
              <a:off x="7297623" y="3885821"/>
              <a:ext cx="904310" cy="523220"/>
            </a:xfrm>
            <a:prstGeom prst="rect">
              <a:avLst/>
            </a:prstGeom>
            <a:noFill/>
          </p:spPr>
          <p:txBody>
            <a:bodyPr wrap="square" rtlCol="0">
              <a:spAutoFit/>
            </a:bodyPr>
            <a:lstStyle/>
            <a:p>
              <a:pPr algn="ctr"/>
              <a:r>
                <a:rPr lang="en-US" sz="2800" dirty="0">
                  <a:solidFill>
                    <a:schemeClr val="bg1"/>
                  </a:solidFill>
                </a:rPr>
                <a:t>02</a:t>
              </a:r>
            </a:p>
          </p:txBody>
        </p:sp>
      </p:grpSp>
      <p:grpSp>
        <p:nvGrpSpPr>
          <p:cNvPr id="30" name="Group 29">
            <a:extLst>
              <a:ext uri="{FF2B5EF4-FFF2-40B4-BE49-F238E27FC236}">
                <a16:creationId xmlns:a16="http://schemas.microsoft.com/office/drawing/2014/main" id="{902E0E83-D655-CABB-390E-6D156EEE83EB}"/>
              </a:ext>
            </a:extLst>
          </p:cNvPr>
          <p:cNvGrpSpPr/>
          <p:nvPr/>
        </p:nvGrpSpPr>
        <p:grpSpPr>
          <a:xfrm>
            <a:off x="6323243" y="2176244"/>
            <a:ext cx="2481281" cy="3100869"/>
            <a:chOff x="6171779" y="2218440"/>
            <a:chExt cx="2481281" cy="3100869"/>
          </a:xfrm>
        </p:grpSpPr>
        <p:sp>
          <p:nvSpPr>
            <p:cNvPr id="31" name="Shape">
              <a:extLst>
                <a:ext uri="{FF2B5EF4-FFF2-40B4-BE49-F238E27FC236}">
                  <a16:creationId xmlns:a16="http://schemas.microsoft.com/office/drawing/2014/main" id="{2ADCF54E-29B2-961A-ABE1-B87428E7DF87}"/>
                </a:ext>
              </a:extLst>
            </p:cNvPr>
            <p:cNvSpPr/>
            <p:nvPr/>
          </p:nvSpPr>
          <p:spPr>
            <a:xfrm>
              <a:off x="6171779" y="2683449"/>
              <a:ext cx="1018080" cy="2635860"/>
            </a:xfrm>
            <a:custGeom>
              <a:avLst/>
              <a:gdLst/>
              <a:ahLst/>
              <a:cxnLst>
                <a:cxn ang="0">
                  <a:pos x="wd2" y="hd2"/>
                </a:cxn>
                <a:cxn ang="5400000">
                  <a:pos x="wd2" y="hd2"/>
                </a:cxn>
                <a:cxn ang="10800000">
                  <a:pos x="wd2" y="hd2"/>
                </a:cxn>
                <a:cxn ang="16200000">
                  <a:pos x="wd2" y="hd2"/>
                </a:cxn>
              </a:cxnLst>
              <a:rect l="0" t="0" r="r" b="b"/>
              <a:pathLst>
                <a:path w="21349" h="21362" extrusionOk="0">
                  <a:moveTo>
                    <a:pt x="7851" y="17088"/>
                  </a:moveTo>
                  <a:cubicBezTo>
                    <a:pt x="7819" y="17192"/>
                    <a:pt x="7788" y="17295"/>
                    <a:pt x="7747" y="17396"/>
                  </a:cubicBezTo>
                  <a:cubicBezTo>
                    <a:pt x="7055" y="19239"/>
                    <a:pt x="4917" y="20605"/>
                    <a:pt x="1431" y="21336"/>
                  </a:cubicBezTo>
                  <a:cubicBezTo>
                    <a:pt x="7221" y="21600"/>
                    <a:pt x="12782" y="19830"/>
                    <a:pt x="16835" y="16476"/>
                  </a:cubicBezTo>
                  <a:cubicBezTo>
                    <a:pt x="16948" y="16384"/>
                    <a:pt x="17056" y="16290"/>
                    <a:pt x="17164" y="16196"/>
                  </a:cubicBezTo>
                  <a:cubicBezTo>
                    <a:pt x="17267" y="16106"/>
                    <a:pt x="17371" y="16015"/>
                    <a:pt x="17474" y="15925"/>
                  </a:cubicBezTo>
                  <a:cubicBezTo>
                    <a:pt x="18091" y="15368"/>
                    <a:pt x="18667" y="14776"/>
                    <a:pt x="19197" y="14143"/>
                  </a:cubicBezTo>
                  <a:cubicBezTo>
                    <a:pt x="20462" y="12639"/>
                    <a:pt x="21078" y="11121"/>
                    <a:pt x="21276" y="9660"/>
                  </a:cubicBezTo>
                  <a:cubicBezTo>
                    <a:pt x="21290" y="9563"/>
                    <a:pt x="21303" y="9466"/>
                    <a:pt x="21312" y="9368"/>
                  </a:cubicBezTo>
                  <a:cubicBezTo>
                    <a:pt x="21321" y="9276"/>
                    <a:pt x="21330" y="9184"/>
                    <a:pt x="21335" y="9092"/>
                  </a:cubicBezTo>
                  <a:cubicBezTo>
                    <a:pt x="21600" y="4741"/>
                    <a:pt x="18253" y="1021"/>
                    <a:pt x="17240" y="0"/>
                  </a:cubicBezTo>
                  <a:cubicBezTo>
                    <a:pt x="14847" y="567"/>
                    <a:pt x="6452" y="2725"/>
                    <a:pt x="0" y="6426"/>
                  </a:cubicBezTo>
                  <a:cubicBezTo>
                    <a:pt x="2259" y="7736"/>
                    <a:pt x="4247" y="9210"/>
                    <a:pt x="5615" y="10837"/>
                  </a:cubicBezTo>
                  <a:cubicBezTo>
                    <a:pt x="6078" y="11387"/>
                    <a:pt x="6470" y="11922"/>
                    <a:pt x="6794" y="12440"/>
                  </a:cubicBezTo>
                  <a:cubicBezTo>
                    <a:pt x="6852" y="12536"/>
                    <a:pt x="6911" y="12632"/>
                    <a:pt x="6965" y="12726"/>
                  </a:cubicBezTo>
                  <a:cubicBezTo>
                    <a:pt x="7023" y="12823"/>
                    <a:pt x="7077" y="12920"/>
                    <a:pt x="7131" y="13018"/>
                  </a:cubicBezTo>
                  <a:cubicBezTo>
                    <a:pt x="7891" y="14410"/>
                    <a:pt x="8152" y="15681"/>
                    <a:pt x="7927" y="16799"/>
                  </a:cubicBezTo>
                  <a:cubicBezTo>
                    <a:pt x="7905" y="16899"/>
                    <a:pt x="7878" y="16992"/>
                    <a:pt x="7851" y="17088"/>
                  </a:cubicBez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32" name="Freeform: Shape 31">
              <a:extLst>
                <a:ext uri="{FF2B5EF4-FFF2-40B4-BE49-F238E27FC236}">
                  <a16:creationId xmlns:a16="http://schemas.microsoft.com/office/drawing/2014/main" id="{414659E2-801D-4C1A-3EC5-5C4C7EE7D060}"/>
                </a:ext>
              </a:extLst>
            </p:cNvPr>
            <p:cNvSpPr/>
            <p:nvPr/>
          </p:nvSpPr>
          <p:spPr>
            <a:xfrm>
              <a:off x="6171779" y="3338633"/>
              <a:ext cx="475190" cy="1977878"/>
            </a:xfrm>
            <a:custGeom>
              <a:avLst/>
              <a:gdLst>
                <a:gd name="connsiteX0" fmla="*/ 100956 w 475190"/>
                <a:gd name="connsiteY0" fmla="*/ 0 h 1977878"/>
                <a:gd name="connsiteX1" fmla="*/ 129980 w 475190"/>
                <a:gd name="connsiteY1" fmla="*/ 46448 h 1977878"/>
                <a:gd name="connsiteX2" fmla="*/ 345609 w 475190"/>
                <a:gd name="connsiteY2" fmla="*/ 523141 h 1977878"/>
                <a:gd name="connsiteX3" fmla="*/ 409533 w 475190"/>
                <a:gd name="connsiteY3" fmla="*/ 748026 h 1977878"/>
                <a:gd name="connsiteX4" fmla="*/ 418804 w 475190"/>
                <a:gd name="connsiteY4" fmla="*/ 788149 h 1977878"/>
                <a:gd name="connsiteX5" fmla="*/ 427804 w 475190"/>
                <a:gd name="connsiteY5" fmla="*/ 829113 h 1977878"/>
                <a:gd name="connsiteX6" fmla="*/ 470963 w 475190"/>
                <a:gd name="connsiteY6" fmla="*/ 1359549 h 1977878"/>
                <a:gd name="connsiteX7" fmla="*/ 466842 w 475190"/>
                <a:gd name="connsiteY7" fmla="*/ 1400093 h 1977878"/>
                <a:gd name="connsiteX8" fmla="*/ 461203 w 475190"/>
                <a:gd name="connsiteY8" fmla="*/ 1443302 h 1977878"/>
                <a:gd name="connsiteX9" fmla="*/ 246726 w 475190"/>
                <a:gd name="connsiteY9" fmla="*/ 1902773 h 1977878"/>
                <a:gd name="connsiteX10" fmla="*/ 143680 w 475190"/>
                <a:gd name="connsiteY10" fmla="*/ 1977878 h 1977878"/>
                <a:gd name="connsiteX11" fmla="*/ 68241 w 475190"/>
                <a:gd name="connsiteY11" fmla="*/ 1977468 h 1977878"/>
                <a:gd name="connsiteX12" fmla="*/ 369435 w 475190"/>
                <a:gd name="connsiteY12" fmla="*/ 1491311 h 1977878"/>
                <a:gd name="connsiteX13" fmla="*/ 374395 w 475190"/>
                <a:gd name="connsiteY13" fmla="*/ 1453307 h 1977878"/>
                <a:gd name="connsiteX14" fmla="*/ 378019 w 475190"/>
                <a:gd name="connsiteY14" fmla="*/ 1417647 h 1977878"/>
                <a:gd name="connsiteX15" fmla="*/ 340060 w 475190"/>
                <a:gd name="connsiteY15" fmla="*/ 951109 h 1977878"/>
                <a:gd name="connsiteX16" fmla="*/ 332144 w 475190"/>
                <a:gd name="connsiteY16" fmla="*/ 915079 h 1977878"/>
                <a:gd name="connsiteX17" fmla="*/ 323989 w 475190"/>
                <a:gd name="connsiteY17" fmla="*/ 879789 h 1977878"/>
                <a:gd name="connsiteX18" fmla="*/ 267765 w 475190"/>
                <a:gd name="connsiteY18" fmla="*/ 681995 h 1977878"/>
                <a:gd name="connsiteX19" fmla="*/ 0 w 475190"/>
                <a:gd name="connsiteY19" fmla="*/ 137721 h 197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5190" h="1977878">
                  <a:moveTo>
                    <a:pt x="100956" y="0"/>
                  </a:moveTo>
                  <a:lnTo>
                    <a:pt x="129980" y="46448"/>
                  </a:lnTo>
                  <a:cubicBezTo>
                    <a:pt x="215443" y="192838"/>
                    <a:pt x="289980" y="351953"/>
                    <a:pt x="345609" y="523141"/>
                  </a:cubicBezTo>
                  <a:cubicBezTo>
                    <a:pt x="370712" y="600301"/>
                    <a:pt x="391966" y="675356"/>
                    <a:pt x="409533" y="748026"/>
                  </a:cubicBezTo>
                  <a:cubicBezTo>
                    <a:pt x="412677" y="761494"/>
                    <a:pt x="415876" y="774962"/>
                    <a:pt x="418804" y="788149"/>
                  </a:cubicBezTo>
                  <a:cubicBezTo>
                    <a:pt x="421949" y="801757"/>
                    <a:pt x="424877" y="815365"/>
                    <a:pt x="427804" y="829113"/>
                  </a:cubicBezTo>
                  <a:cubicBezTo>
                    <a:pt x="469011" y="1024397"/>
                    <a:pt x="483162" y="1202705"/>
                    <a:pt x="470963" y="1359549"/>
                  </a:cubicBezTo>
                  <a:cubicBezTo>
                    <a:pt x="469770" y="1373578"/>
                    <a:pt x="468306" y="1386625"/>
                    <a:pt x="466842" y="1400093"/>
                  </a:cubicBezTo>
                  <a:cubicBezTo>
                    <a:pt x="465107" y="1414683"/>
                    <a:pt x="463426" y="1429133"/>
                    <a:pt x="461203" y="1443302"/>
                  </a:cubicBezTo>
                  <a:cubicBezTo>
                    <a:pt x="433064" y="1637217"/>
                    <a:pt x="360824" y="1793492"/>
                    <a:pt x="246726" y="1902773"/>
                  </a:cubicBezTo>
                  <a:lnTo>
                    <a:pt x="143680" y="1977878"/>
                  </a:lnTo>
                  <a:lnTo>
                    <a:pt x="68241" y="1977468"/>
                  </a:lnTo>
                  <a:cubicBezTo>
                    <a:pt x="234480" y="1887270"/>
                    <a:pt x="336435" y="1718719"/>
                    <a:pt x="369435" y="1491311"/>
                  </a:cubicBezTo>
                  <a:cubicBezTo>
                    <a:pt x="371390" y="1478848"/>
                    <a:pt x="372869" y="1466139"/>
                    <a:pt x="374395" y="1453307"/>
                  </a:cubicBezTo>
                  <a:cubicBezTo>
                    <a:pt x="375682" y="1441461"/>
                    <a:pt x="376970" y="1429986"/>
                    <a:pt x="378019" y="1417647"/>
                  </a:cubicBezTo>
                  <a:cubicBezTo>
                    <a:pt x="388749" y="1279697"/>
                    <a:pt x="376302" y="1122868"/>
                    <a:pt x="340060" y="951109"/>
                  </a:cubicBezTo>
                  <a:cubicBezTo>
                    <a:pt x="337485" y="939017"/>
                    <a:pt x="334909" y="927048"/>
                    <a:pt x="332144" y="915079"/>
                  </a:cubicBezTo>
                  <a:cubicBezTo>
                    <a:pt x="329568" y="903480"/>
                    <a:pt x="326755" y="891635"/>
                    <a:pt x="323989" y="879789"/>
                  </a:cubicBezTo>
                  <a:cubicBezTo>
                    <a:pt x="308538" y="815873"/>
                    <a:pt x="289845" y="749860"/>
                    <a:pt x="267765" y="681995"/>
                  </a:cubicBezTo>
                  <a:cubicBezTo>
                    <a:pt x="202529" y="481239"/>
                    <a:pt x="107726" y="299362"/>
                    <a:pt x="0" y="137721"/>
                  </a:cubicBezTo>
                  <a:close/>
                </a:path>
              </a:pathLst>
            </a:custGeom>
            <a:solidFill>
              <a:srgbClr val="333333">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sp>
          <p:nvSpPr>
            <p:cNvPr id="34" name="TextBox 33">
              <a:extLst>
                <a:ext uri="{FF2B5EF4-FFF2-40B4-BE49-F238E27FC236}">
                  <a16:creationId xmlns:a16="http://schemas.microsoft.com/office/drawing/2014/main" id="{814F162F-0441-9083-1452-03B80BD0761E}"/>
                </a:ext>
              </a:extLst>
            </p:cNvPr>
            <p:cNvSpPr txBox="1"/>
            <p:nvPr/>
          </p:nvSpPr>
          <p:spPr>
            <a:xfrm>
              <a:off x="6418019" y="2218440"/>
              <a:ext cx="2235041"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تحقيق رضا 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1A0A4104-FBDF-A909-2AFC-F278C8C3C360}"/>
                </a:ext>
              </a:extLst>
            </p:cNvPr>
            <p:cNvSpPr txBox="1"/>
            <p:nvPr/>
          </p:nvSpPr>
          <p:spPr>
            <a:xfrm>
              <a:off x="6280415" y="3136237"/>
              <a:ext cx="904310" cy="523220"/>
            </a:xfrm>
            <a:prstGeom prst="rect">
              <a:avLst/>
            </a:prstGeom>
            <a:noFill/>
          </p:spPr>
          <p:txBody>
            <a:bodyPr wrap="square" rtlCol="0">
              <a:spAutoFit/>
            </a:bodyPr>
            <a:lstStyle/>
            <a:p>
              <a:pPr algn="ctr"/>
              <a:r>
                <a:rPr lang="en-US" sz="2800" dirty="0">
                  <a:solidFill>
                    <a:schemeClr val="bg1"/>
                  </a:solidFill>
                </a:rPr>
                <a:t>03</a:t>
              </a:r>
            </a:p>
          </p:txBody>
        </p:sp>
      </p:grpSp>
      <p:grpSp>
        <p:nvGrpSpPr>
          <p:cNvPr id="36" name="Group 35">
            <a:extLst>
              <a:ext uri="{FF2B5EF4-FFF2-40B4-BE49-F238E27FC236}">
                <a16:creationId xmlns:a16="http://schemas.microsoft.com/office/drawing/2014/main" id="{46223097-B06D-12EA-33F7-644B44948E91}"/>
              </a:ext>
            </a:extLst>
          </p:cNvPr>
          <p:cNvGrpSpPr/>
          <p:nvPr/>
        </p:nvGrpSpPr>
        <p:grpSpPr>
          <a:xfrm>
            <a:off x="3729385" y="2192775"/>
            <a:ext cx="2891780" cy="3021287"/>
            <a:chOff x="3577921" y="2234971"/>
            <a:chExt cx="2891780" cy="3021287"/>
          </a:xfrm>
        </p:grpSpPr>
        <p:sp>
          <p:nvSpPr>
            <p:cNvPr id="37" name="Shape">
              <a:extLst>
                <a:ext uri="{FF2B5EF4-FFF2-40B4-BE49-F238E27FC236}">
                  <a16:creationId xmlns:a16="http://schemas.microsoft.com/office/drawing/2014/main" id="{DBEA8918-7280-7284-FDEE-4E83B0585676}"/>
                </a:ext>
              </a:extLst>
            </p:cNvPr>
            <p:cNvSpPr/>
            <p:nvPr/>
          </p:nvSpPr>
          <p:spPr>
            <a:xfrm>
              <a:off x="5056152" y="2683449"/>
              <a:ext cx="1413549" cy="2572809"/>
            </a:xfrm>
            <a:custGeom>
              <a:avLst/>
              <a:gdLst/>
              <a:ahLst/>
              <a:cxnLst>
                <a:cxn ang="0">
                  <a:pos x="wd2" y="hd2"/>
                </a:cxn>
                <a:cxn ang="5400000">
                  <a:pos x="wd2" y="hd2"/>
                </a:cxn>
                <a:cxn ang="10800000">
                  <a:pos x="wd2" y="hd2"/>
                </a:cxn>
                <a:cxn ang="16200000">
                  <a:pos x="wd2" y="hd2"/>
                </a:cxn>
              </a:cxnLst>
              <a:rect l="0" t="0" r="r" b="b"/>
              <a:pathLst>
                <a:path w="21216" h="21600" extrusionOk="0">
                  <a:moveTo>
                    <a:pt x="20932" y="18316"/>
                  </a:moveTo>
                  <a:cubicBezTo>
                    <a:pt x="20970" y="18205"/>
                    <a:pt x="21006" y="18089"/>
                    <a:pt x="21038" y="17974"/>
                  </a:cubicBezTo>
                  <a:cubicBezTo>
                    <a:pt x="21067" y="17870"/>
                    <a:pt x="21089" y="17763"/>
                    <a:pt x="21112" y="17657"/>
                  </a:cubicBezTo>
                  <a:cubicBezTo>
                    <a:pt x="21331" y="16562"/>
                    <a:pt x="21205" y="15299"/>
                    <a:pt x="20722" y="13902"/>
                  </a:cubicBezTo>
                  <a:cubicBezTo>
                    <a:pt x="20687" y="13799"/>
                    <a:pt x="20648" y="13695"/>
                    <a:pt x="20606" y="13590"/>
                  </a:cubicBezTo>
                  <a:cubicBezTo>
                    <a:pt x="20568" y="13489"/>
                    <a:pt x="20529" y="13388"/>
                    <a:pt x="20487" y="13287"/>
                  </a:cubicBezTo>
                  <a:cubicBezTo>
                    <a:pt x="20239" y="12677"/>
                    <a:pt x="19927" y="12045"/>
                    <a:pt x="19547" y="11391"/>
                  </a:cubicBezTo>
                  <a:cubicBezTo>
                    <a:pt x="18642" y="9835"/>
                    <a:pt x="17348" y="8417"/>
                    <a:pt x="15870" y="7147"/>
                  </a:cubicBezTo>
                  <a:cubicBezTo>
                    <a:pt x="15770" y="7063"/>
                    <a:pt x="15670" y="6978"/>
                    <a:pt x="15570" y="6895"/>
                  </a:cubicBezTo>
                  <a:cubicBezTo>
                    <a:pt x="15474" y="6816"/>
                    <a:pt x="15377" y="6736"/>
                    <a:pt x="15281" y="6657"/>
                  </a:cubicBezTo>
                  <a:cubicBezTo>
                    <a:pt x="10698" y="2950"/>
                    <a:pt x="4712" y="618"/>
                    <a:pt x="3012" y="0"/>
                  </a:cubicBezTo>
                  <a:cubicBezTo>
                    <a:pt x="2246" y="1037"/>
                    <a:pt x="-269" y="4824"/>
                    <a:pt x="24" y="9444"/>
                  </a:cubicBezTo>
                  <a:cubicBezTo>
                    <a:pt x="2758" y="10009"/>
                    <a:pt x="5514" y="10777"/>
                    <a:pt x="8077" y="11818"/>
                  </a:cubicBezTo>
                  <a:cubicBezTo>
                    <a:pt x="8940" y="12169"/>
                    <a:pt x="9752" y="12524"/>
                    <a:pt x="10508" y="12884"/>
                  </a:cubicBezTo>
                  <a:cubicBezTo>
                    <a:pt x="10647" y="12951"/>
                    <a:pt x="10782" y="13015"/>
                    <a:pt x="10917" y="13082"/>
                  </a:cubicBezTo>
                  <a:cubicBezTo>
                    <a:pt x="11056" y="13151"/>
                    <a:pt x="11198" y="13219"/>
                    <a:pt x="11333" y="13287"/>
                  </a:cubicBezTo>
                  <a:cubicBezTo>
                    <a:pt x="13278" y="14269"/>
                    <a:pt x="14817" y="15271"/>
                    <a:pt x="15908" y="16263"/>
                  </a:cubicBezTo>
                  <a:cubicBezTo>
                    <a:pt x="16005" y="16349"/>
                    <a:pt x="16098" y="16438"/>
                    <a:pt x="16185" y="16524"/>
                  </a:cubicBezTo>
                  <a:cubicBezTo>
                    <a:pt x="16282" y="16618"/>
                    <a:pt x="16375" y="16712"/>
                    <a:pt x="16462" y="16803"/>
                  </a:cubicBezTo>
                  <a:cubicBezTo>
                    <a:pt x="16688" y="17045"/>
                    <a:pt x="16887" y="17286"/>
                    <a:pt x="17058" y="17526"/>
                  </a:cubicBezTo>
                  <a:cubicBezTo>
                    <a:pt x="17412" y="18021"/>
                    <a:pt x="17644" y="18507"/>
                    <a:pt x="17760" y="18981"/>
                  </a:cubicBezTo>
                  <a:cubicBezTo>
                    <a:pt x="17789" y="19104"/>
                    <a:pt x="17815" y="19226"/>
                    <a:pt x="17828" y="19348"/>
                  </a:cubicBezTo>
                  <a:cubicBezTo>
                    <a:pt x="17844" y="19485"/>
                    <a:pt x="17853" y="19620"/>
                    <a:pt x="17850" y="19754"/>
                  </a:cubicBezTo>
                  <a:cubicBezTo>
                    <a:pt x="17831" y="20404"/>
                    <a:pt x="17573" y="21022"/>
                    <a:pt x="17084" y="21600"/>
                  </a:cubicBezTo>
                  <a:cubicBezTo>
                    <a:pt x="19100" y="20968"/>
                    <a:pt x="20394" y="19837"/>
                    <a:pt x="20932" y="18316"/>
                  </a:cubicBezTo>
                  <a:close/>
                </a:path>
              </a:pathLst>
            </a:custGeom>
            <a:solidFill>
              <a:srgbClr val="FFCC66"/>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38" name="Freeform: Shape 37">
              <a:extLst>
                <a:ext uri="{FF2B5EF4-FFF2-40B4-BE49-F238E27FC236}">
                  <a16:creationId xmlns:a16="http://schemas.microsoft.com/office/drawing/2014/main" id="{C2B76502-0BC9-8293-61CB-ECA5C0D8D300}"/>
                </a:ext>
              </a:extLst>
            </p:cNvPr>
            <p:cNvSpPr/>
            <p:nvPr/>
          </p:nvSpPr>
          <p:spPr>
            <a:xfrm>
              <a:off x="5057751" y="3636032"/>
              <a:ext cx="1246989" cy="1620226"/>
            </a:xfrm>
            <a:custGeom>
              <a:avLst/>
              <a:gdLst>
                <a:gd name="connsiteX0" fmla="*/ 733 w 1246989"/>
                <a:gd name="connsiteY0" fmla="*/ 0 h 1620226"/>
                <a:gd name="connsiteX1" fmla="*/ 206467 w 1246989"/>
                <a:gd name="connsiteY1" fmla="*/ 90677 h 1620226"/>
                <a:gd name="connsiteX2" fmla="*/ 506623 w 1246989"/>
                <a:gd name="connsiteY2" fmla="*/ 275600 h 1620226"/>
                <a:gd name="connsiteX3" fmla="*/ 690776 w 1246989"/>
                <a:gd name="connsiteY3" fmla="*/ 419963 h 1620226"/>
                <a:gd name="connsiteX4" fmla="*/ 721759 w 1246989"/>
                <a:gd name="connsiteY4" fmla="*/ 446777 h 1620226"/>
                <a:gd name="connsiteX5" fmla="*/ 753271 w 1246989"/>
                <a:gd name="connsiteY5" fmla="*/ 474540 h 1620226"/>
                <a:gd name="connsiteX6" fmla="*/ 1099836 w 1246989"/>
                <a:gd name="connsiteY6" fmla="*/ 877565 h 1620226"/>
                <a:gd name="connsiteX7" fmla="*/ 1120819 w 1246989"/>
                <a:gd name="connsiteY7" fmla="*/ 912911 h 1620226"/>
                <a:gd name="connsiteX8" fmla="*/ 1141802 w 1246989"/>
                <a:gd name="connsiteY8" fmla="*/ 950695 h 1620226"/>
                <a:gd name="connsiteX9" fmla="*/ 1186950 w 1246989"/>
                <a:gd name="connsiteY9" fmla="*/ 1048607 h 1620226"/>
                <a:gd name="connsiteX10" fmla="*/ 1240128 w 1246989"/>
                <a:gd name="connsiteY10" fmla="*/ 1245651 h 1620226"/>
                <a:gd name="connsiteX11" fmla="*/ 1245279 w 1246989"/>
                <a:gd name="connsiteY11" fmla="*/ 1295352 h 1620226"/>
                <a:gd name="connsiteX12" fmla="*/ 1246946 w 1246989"/>
                <a:gd name="connsiteY12" fmla="*/ 1350334 h 1620226"/>
                <a:gd name="connsiteX13" fmla="*/ 1231284 w 1246989"/>
                <a:gd name="connsiteY13" fmla="*/ 1478988 h 1620226"/>
                <a:gd name="connsiteX14" fmla="*/ 1197622 w 1246989"/>
                <a:gd name="connsiteY14" fmla="*/ 1575403 h 1620226"/>
                <a:gd name="connsiteX15" fmla="*/ 1136649 w 1246989"/>
                <a:gd name="connsiteY15" fmla="*/ 1620226 h 1620226"/>
                <a:gd name="connsiteX16" fmla="*/ 1187685 w 1246989"/>
                <a:gd name="connsiteY16" fmla="*/ 1400346 h 1620226"/>
                <a:gd name="connsiteX17" fmla="*/ 1186219 w 1246989"/>
                <a:gd name="connsiteY17" fmla="*/ 1351987 h 1620226"/>
                <a:gd name="connsiteX18" fmla="*/ 1181689 w 1246989"/>
                <a:gd name="connsiteY18" fmla="*/ 1308273 h 1620226"/>
                <a:gd name="connsiteX19" fmla="*/ 1134917 w 1246989"/>
                <a:gd name="connsiteY19" fmla="*/ 1134966 h 1620226"/>
                <a:gd name="connsiteX20" fmla="*/ 1095208 w 1246989"/>
                <a:gd name="connsiteY20" fmla="*/ 1048848 h 1620226"/>
                <a:gd name="connsiteX21" fmla="*/ 1076752 w 1246989"/>
                <a:gd name="connsiteY21" fmla="*/ 1015616 h 1620226"/>
                <a:gd name="connsiteX22" fmla="*/ 1058296 w 1246989"/>
                <a:gd name="connsiteY22" fmla="*/ 984528 h 1620226"/>
                <a:gd name="connsiteX23" fmla="*/ 753480 w 1246989"/>
                <a:gd name="connsiteY23" fmla="*/ 630052 h 1620226"/>
                <a:gd name="connsiteX24" fmla="*/ 725763 w 1246989"/>
                <a:gd name="connsiteY24" fmla="*/ 605634 h 1620226"/>
                <a:gd name="connsiteX25" fmla="*/ 698513 w 1246989"/>
                <a:gd name="connsiteY25" fmla="*/ 582050 h 1620226"/>
                <a:gd name="connsiteX26" fmla="*/ 536544 w 1246989"/>
                <a:gd name="connsiteY26" fmla="*/ 455077 h 1620226"/>
                <a:gd name="connsiteX27" fmla="*/ 0 w 1246989"/>
                <a:gd name="connsiteY27" fmla="*/ 172306 h 1620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46989" h="1620226">
                  <a:moveTo>
                    <a:pt x="733" y="0"/>
                  </a:moveTo>
                  <a:lnTo>
                    <a:pt x="206467" y="90677"/>
                  </a:lnTo>
                  <a:cubicBezTo>
                    <a:pt x="308817" y="143865"/>
                    <a:pt x="409548" y="205111"/>
                    <a:pt x="506623" y="275600"/>
                  </a:cubicBezTo>
                  <a:cubicBezTo>
                    <a:pt x="571997" y="323134"/>
                    <a:pt x="633508" y="371210"/>
                    <a:pt x="690776" y="419963"/>
                  </a:cubicBezTo>
                  <a:cubicBezTo>
                    <a:pt x="701306" y="429037"/>
                    <a:pt x="711532" y="437704"/>
                    <a:pt x="721759" y="446777"/>
                  </a:cubicBezTo>
                  <a:cubicBezTo>
                    <a:pt x="732288" y="456122"/>
                    <a:pt x="743045" y="465331"/>
                    <a:pt x="753271" y="474540"/>
                  </a:cubicBezTo>
                  <a:cubicBezTo>
                    <a:pt x="900609" y="607527"/>
                    <a:pt x="1017190" y="743223"/>
                    <a:pt x="1099836" y="877565"/>
                  </a:cubicBezTo>
                  <a:cubicBezTo>
                    <a:pt x="1107184" y="889211"/>
                    <a:pt x="1114229" y="901264"/>
                    <a:pt x="1120819" y="912911"/>
                  </a:cubicBezTo>
                  <a:cubicBezTo>
                    <a:pt x="1128167" y="925641"/>
                    <a:pt x="1135212" y="938371"/>
                    <a:pt x="1141802" y="950695"/>
                  </a:cubicBezTo>
                  <a:cubicBezTo>
                    <a:pt x="1158922" y="983467"/>
                    <a:pt x="1173997" y="1016105"/>
                    <a:pt x="1186950" y="1048607"/>
                  </a:cubicBezTo>
                  <a:cubicBezTo>
                    <a:pt x="1213766" y="1115642"/>
                    <a:pt x="1231341" y="1181459"/>
                    <a:pt x="1240128" y="1245651"/>
                  </a:cubicBezTo>
                  <a:cubicBezTo>
                    <a:pt x="1242325" y="1262308"/>
                    <a:pt x="1244294" y="1278830"/>
                    <a:pt x="1245279" y="1295352"/>
                  </a:cubicBezTo>
                  <a:cubicBezTo>
                    <a:pt x="1246491" y="1313905"/>
                    <a:pt x="1247173" y="1332187"/>
                    <a:pt x="1246946" y="1350334"/>
                  </a:cubicBezTo>
                  <a:cubicBezTo>
                    <a:pt x="1246226" y="1394347"/>
                    <a:pt x="1240980" y="1437277"/>
                    <a:pt x="1231284" y="1478988"/>
                  </a:cubicBezTo>
                  <a:lnTo>
                    <a:pt x="1197622" y="1575403"/>
                  </a:lnTo>
                  <a:lnTo>
                    <a:pt x="1136649" y="1620226"/>
                  </a:lnTo>
                  <a:cubicBezTo>
                    <a:pt x="1169230" y="1551380"/>
                    <a:pt x="1186419" y="1477769"/>
                    <a:pt x="1187685" y="1400346"/>
                  </a:cubicBezTo>
                  <a:cubicBezTo>
                    <a:pt x="1187885" y="1384385"/>
                    <a:pt x="1187285" y="1368305"/>
                    <a:pt x="1186219" y="1351987"/>
                  </a:cubicBezTo>
                  <a:cubicBezTo>
                    <a:pt x="1185353" y="1337455"/>
                    <a:pt x="1183621" y="1322924"/>
                    <a:pt x="1181689" y="1308273"/>
                  </a:cubicBezTo>
                  <a:cubicBezTo>
                    <a:pt x="1173960" y="1251814"/>
                    <a:pt x="1158503" y="1193926"/>
                    <a:pt x="1134917" y="1134966"/>
                  </a:cubicBezTo>
                  <a:cubicBezTo>
                    <a:pt x="1123524" y="1106379"/>
                    <a:pt x="1110265" y="1077673"/>
                    <a:pt x="1095208" y="1048848"/>
                  </a:cubicBezTo>
                  <a:cubicBezTo>
                    <a:pt x="1089411" y="1038009"/>
                    <a:pt x="1083215" y="1026813"/>
                    <a:pt x="1076752" y="1015616"/>
                  </a:cubicBezTo>
                  <a:cubicBezTo>
                    <a:pt x="1070955" y="1005372"/>
                    <a:pt x="1064759" y="994772"/>
                    <a:pt x="1058296" y="984528"/>
                  </a:cubicBezTo>
                  <a:cubicBezTo>
                    <a:pt x="985607" y="866369"/>
                    <a:pt x="883069" y="747020"/>
                    <a:pt x="753480" y="630052"/>
                  </a:cubicBezTo>
                  <a:cubicBezTo>
                    <a:pt x="744485" y="621952"/>
                    <a:pt x="735024" y="613853"/>
                    <a:pt x="725763" y="605634"/>
                  </a:cubicBezTo>
                  <a:cubicBezTo>
                    <a:pt x="716769" y="597654"/>
                    <a:pt x="707774" y="590031"/>
                    <a:pt x="698513" y="582050"/>
                  </a:cubicBezTo>
                  <a:cubicBezTo>
                    <a:pt x="648143" y="539170"/>
                    <a:pt x="594043" y="496885"/>
                    <a:pt x="536544" y="455077"/>
                  </a:cubicBezTo>
                  <a:cubicBezTo>
                    <a:pt x="365780" y="331082"/>
                    <a:pt x="182157" y="239604"/>
                    <a:pt x="0" y="172306"/>
                  </a:cubicBezTo>
                  <a:close/>
                </a:path>
              </a:pathLst>
            </a:custGeom>
            <a:solidFill>
              <a:srgbClr val="333333">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sp>
          <p:nvSpPr>
            <p:cNvPr id="39" name="TextBox 38">
              <a:extLst>
                <a:ext uri="{FF2B5EF4-FFF2-40B4-BE49-F238E27FC236}">
                  <a16:creationId xmlns:a16="http://schemas.microsoft.com/office/drawing/2014/main" id="{4B9CB9B0-C08E-4D42-902C-31A774CE9F54}"/>
                </a:ext>
              </a:extLst>
            </p:cNvPr>
            <p:cNvSpPr txBox="1"/>
            <p:nvPr/>
          </p:nvSpPr>
          <p:spPr>
            <a:xfrm>
              <a:off x="3577921" y="2234971"/>
              <a:ext cx="2442301"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العمليات الداخلية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73205A18-43BB-7565-861E-3B71005993F6}"/>
                </a:ext>
              </a:extLst>
            </p:cNvPr>
            <p:cNvSpPr txBox="1"/>
            <p:nvPr/>
          </p:nvSpPr>
          <p:spPr>
            <a:xfrm>
              <a:off x="5108102" y="3217797"/>
              <a:ext cx="904310" cy="523220"/>
            </a:xfrm>
            <a:prstGeom prst="rect">
              <a:avLst/>
            </a:prstGeom>
            <a:noFill/>
          </p:spPr>
          <p:txBody>
            <a:bodyPr wrap="square" rtlCol="0">
              <a:spAutoFit/>
            </a:bodyPr>
            <a:lstStyle/>
            <a:p>
              <a:pPr algn="ctr"/>
              <a:r>
                <a:rPr lang="en-US" sz="2800" dirty="0">
                  <a:solidFill>
                    <a:schemeClr val="bg1"/>
                  </a:solidFill>
                </a:rPr>
                <a:t>04</a:t>
              </a:r>
            </a:p>
          </p:txBody>
        </p:sp>
      </p:grpSp>
      <p:grpSp>
        <p:nvGrpSpPr>
          <p:cNvPr id="41" name="Group 40">
            <a:extLst>
              <a:ext uri="{FF2B5EF4-FFF2-40B4-BE49-F238E27FC236}">
                <a16:creationId xmlns:a16="http://schemas.microsoft.com/office/drawing/2014/main" id="{CECEF6D5-8E48-9330-F390-9275D7C76B47}"/>
              </a:ext>
            </a:extLst>
          </p:cNvPr>
          <p:cNvGrpSpPr/>
          <p:nvPr/>
        </p:nvGrpSpPr>
        <p:grpSpPr>
          <a:xfrm>
            <a:off x="2659239" y="3281233"/>
            <a:ext cx="3681783" cy="1912932"/>
            <a:chOff x="2507775" y="3323429"/>
            <a:chExt cx="3681783" cy="1912932"/>
          </a:xfrm>
        </p:grpSpPr>
        <p:sp>
          <p:nvSpPr>
            <p:cNvPr id="42" name="Shape">
              <a:extLst>
                <a:ext uri="{FF2B5EF4-FFF2-40B4-BE49-F238E27FC236}">
                  <a16:creationId xmlns:a16="http://schemas.microsoft.com/office/drawing/2014/main" id="{00FCCB7B-49B7-08F3-43DD-43EA741B3204}"/>
                </a:ext>
              </a:extLst>
            </p:cNvPr>
            <p:cNvSpPr/>
            <p:nvPr/>
          </p:nvSpPr>
          <p:spPr>
            <a:xfrm>
              <a:off x="3876164" y="3703403"/>
              <a:ext cx="2313394" cy="1532958"/>
            </a:xfrm>
            <a:custGeom>
              <a:avLst/>
              <a:gdLst/>
              <a:ahLst/>
              <a:cxnLst>
                <a:cxn ang="0">
                  <a:pos x="wd2" y="hd2"/>
                </a:cxn>
                <a:cxn ang="5400000">
                  <a:pos x="wd2" y="hd2"/>
                </a:cxn>
                <a:cxn ang="10800000">
                  <a:pos x="wd2" y="hd2"/>
                </a:cxn>
                <a:cxn ang="16200000">
                  <a:pos x="wd2" y="hd2"/>
                </a:cxn>
              </a:cxnLst>
              <a:rect l="0" t="0" r="r" b="b"/>
              <a:pathLst>
                <a:path w="21596" h="21409" extrusionOk="0">
                  <a:moveTo>
                    <a:pt x="21594" y="18503"/>
                  </a:moveTo>
                  <a:cubicBezTo>
                    <a:pt x="21576" y="17349"/>
                    <a:pt x="21370" y="16139"/>
                    <a:pt x="20985" y="14895"/>
                  </a:cubicBezTo>
                  <a:cubicBezTo>
                    <a:pt x="20931" y="14721"/>
                    <a:pt x="20875" y="14551"/>
                    <a:pt x="20815" y="14377"/>
                  </a:cubicBezTo>
                  <a:cubicBezTo>
                    <a:pt x="20759" y="14218"/>
                    <a:pt x="20701" y="14056"/>
                    <a:pt x="20641" y="13894"/>
                  </a:cubicBezTo>
                  <a:cubicBezTo>
                    <a:pt x="20036" y="12306"/>
                    <a:pt x="19147" y="10679"/>
                    <a:pt x="17995" y="9067"/>
                  </a:cubicBezTo>
                  <a:cubicBezTo>
                    <a:pt x="17909" y="8948"/>
                    <a:pt x="17821" y="8831"/>
                    <a:pt x="17735" y="8711"/>
                  </a:cubicBezTo>
                  <a:cubicBezTo>
                    <a:pt x="17651" y="8597"/>
                    <a:pt x="17566" y="8483"/>
                    <a:pt x="17478" y="8369"/>
                  </a:cubicBezTo>
                  <a:cubicBezTo>
                    <a:pt x="16954" y="7683"/>
                    <a:pt x="16383" y="7003"/>
                    <a:pt x="15764" y="6329"/>
                  </a:cubicBezTo>
                  <a:cubicBezTo>
                    <a:pt x="14292" y="4729"/>
                    <a:pt x="12714" y="3530"/>
                    <a:pt x="11141" y="2628"/>
                  </a:cubicBezTo>
                  <a:cubicBezTo>
                    <a:pt x="11035" y="2569"/>
                    <a:pt x="10931" y="2509"/>
                    <a:pt x="10825" y="2452"/>
                  </a:cubicBezTo>
                  <a:cubicBezTo>
                    <a:pt x="10725" y="2398"/>
                    <a:pt x="10625" y="2344"/>
                    <a:pt x="10525" y="2290"/>
                  </a:cubicBezTo>
                  <a:cubicBezTo>
                    <a:pt x="5796" y="-191"/>
                    <a:pt x="1260" y="-56"/>
                    <a:pt x="0" y="43"/>
                  </a:cubicBezTo>
                  <a:cubicBezTo>
                    <a:pt x="292" y="1858"/>
                    <a:pt x="1502" y="8327"/>
                    <a:pt x="4668" y="14389"/>
                  </a:cubicBezTo>
                  <a:cubicBezTo>
                    <a:pt x="6413" y="13655"/>
                    <a:pt x="8302" y="13178"/>
                    <a:pt x="10272" y="13178"/>
                  </a:cubicBezTo>
                  <a:cubicBezTo>
                    <a:pt x="10935" y="13178"/>
                    <a:pt x="11576" y="13214"/>
                    <a:pt x="12193" y="13283"/>
                  </a:cubicBezTo>
                  <a:cubicBezTo>
                    <a:pt x="12305" y="13295"/>
                    <a:pt x="12415" y="13313"/>
                    <a:pt x="12527" y="13325"/>
                  </a:cubicBezTo>
                  <a:cubicBezTo>
                    <a:pt x="12642" y="13340"/>
                    <a:pt x="12756" y="13355"/>
                    <a:pt x="12870" y="13373"/>
                  </a:cubicBezTo>
                  <a:cubicBezTo>
                    <a:pt x="14492" y="13628"/>
                    <a:pt x="15924" y="14137"/>
                    <a:pt x="17124" y="14877"/>
                  </a:cubicBezTo>
                  <a:cubicBezTo>
                    <a:pt x="17226" y="14940"/>
                    <a:pt x="17330" y="15006"/>
                    <a:pt x="17428" y="15072"/>
                  </a:cubicBezTo>
                  <a:cubicBezTo>
                    <a:pt x="17536" y="15147"/>
                    <a:pt x="17645" y="15219"/>
                    <a:pt x="17751" y="15297"/>
                  </a:cubicBezTo>
                  <a:cubicBezTo>
                    <a:pt x="18023" y="15497"/>
                    <a:pt x="18281" y="15713"/>
                    <a:pt x="18524" y="15944"/>
                  </a:cubicBezTo>
                  <a:cubicBezTo>
                    <a:pt x="19028" y="16420"/>
                    <a:pt x="19463" y="16951"/>
                    <a:pt x="19834" y="17526"/>
                  </a:cubicBezTo>
                  <a:cubicBezTo>
                    <a:pt x="19928" y="17673"/>
                    <a:pt x="20018" y="17822"/>
                    <a:pt x="20104" y="17975"/>
                  </a:cubicBezTo>
                  <a:cubicBezTo>
                    <a:pt x="20202" y="18149"/>
                    <a:pt x="20294" y="18329"/>
                    <a:pt x="20380" y="18509"/>
                  </a:cubicBezTo>
                  <a:cubicBezTo>
                    <a:pt x="20637" y="19054"/>
                    <a:pt x="20837" y="19632"/>
                    <a:pt x="20985" y="20237"/>
                  </a:cubicBezTo>
                  <a:cubicBezTo>
                    <a:pt x="21047" y="20492"/>
                    <a:pt x="21099" y="20756"/>
                    <a:pt x="21143" y="21019"/>
                  </a:cubicBezTo>
                  <a:cubicBezTo>
                    <a:pt x="21163" y="21148"/>
                    <a:pt x="21183" y="21277"/>
                    <a:pt x="21199" y="21409"/>
                  </a:cubicBezTo>
                  <a:cubicBezTo>
                    <a:pt x="21394" y="20780"/>
                    <a:pt x="21518" y="20121"/>
                    <a:pt x="21568" y="19434"/>
                  </a:cubicBezTo>
                  <a:cubicBezTo>
                    <a:pt x="21590" y="19132"/>
                    <a:pt x="21600" y="18820"/>
                    <a:pt x="21594" y="18503"/>
                  </a:cubicBez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43" name="Freeform: Shape 42">
              <a:extLst>
                <a:ext uri="{FF2B5EF4-FFF2-40B4-BE49-F238E27FC236}">
                  <a16:creationId xmlns:a16="http://schemas.microsoft.com/office/drawing/2014/main" id="{2665BDE9-2479-920C-B53A-44D01B79B850}"/>
                </a:ext>
              </a:extLst>
            </p:cNvPr>
            <p:cNvSpPr/>
            <p:nvPr/>
          </p:nvSpPr>
          <p:spPr>
            <a:xfrm>
              <a:off x="4281881" y="4541231"/>
              <a:ext cx="1883678" cy="695130"/>
            </a:xfrm>
            <a:custGeom>
              <a:avLst/>
              <a:gdLst>
                <a:gd name="connsiteX0" fmla="*/ 538405 w 1883678"/>
                <a:gd name="connsiteY0" fmla="*/ 0 h 695130"/>
                <a:gd name="connsiteX1" fmla="*/ 776347 w 1883678"/>
                <a:gd name="connsiteY1" fmla="*/ 8694 h 695130"/>
                <a:gd name="connsiteX2" fmla="*/ 817717 w 1883678"/>
                <a:gd name="connsiteY2" fmla="*/ 12171 h 695130"/>
                <a:gd name="connsiteX3" fmla="*/ 860203 w 1883678"/>
                <a:gd name="connsiteY3" fmla="*/ 16145 h 695130"/>
                <a:gd name="connsiteX4" fmla="*/ 1387119 w 1883678"/>
                <a:gd name="connsiteY4" fmla="*/ 140668 h 695130"/>
                <a:gd name="connsiteX5" fmla="*/ 1424773 w 1883678"/>
                <a:gd name="connsiteY5" fmla="*/ 156813 h 695130"/>
                <a:gd name="connsiteX6" fmla="*/ 1464781 w 1883678"/>
                <a:gd name="connsiteY6" fmla="*/ 175442 h 695130"/>
                <a:gd name="connsiteX7" fmla="*/ 1560528 w 1883678"/>
                <a:gd name="connsiteY7" fmla="*/ 229010 h 695130"/>
                <a:gd name="connsiteX8" fmla="*/ 1722789 w 1883678"/>
                <a:gd name="connsiteY8" fmla="*/ 359991 h 695130"/>
                <a:gd name="connsiteX9" fmla="*/ 1756233 w 1883678"/>
                <a:gd name="connsiteY9" fmla="*/ 397166 h 695130"/>
                <a:gd name="connsiteX10" fmla="*/ 1790419 w 1883678"/>
                <a:gd name="connsiteY10" fmla="*/ 441378 h 695130"/>
                <a:gd name="connsiteX11" fmla="*/ 1865356 w 1883678"/>
                <a:gd name="connsiteY11" fmla="*/ 584447 h 695130"/>
                <a:gd name="connsiteX12" fmla="*/ 1883678 w 1883678"/>
                <a:gd name="connsiteY12" fmla="*/ 645060 h 695130"/>
                <a:gd name="connsiteX13" fmla="*/ 1865150 w 1883678"/>
                <a:gd name="connsiteY13" fmla="*/ 695130 h 695130"/>
                <a:gd name="connsiteX14" fmla="*/ 1859151 w 1883678"/>
                <a:gd name="connsiteY14" fmla="*/ 667205 h 695130"/>
                <a:gd name="connsiteX15" fmla="*/ 1842226 w 1883678"/>
                <a:gd name="connsiteY15" fmla="*/ 611211 h 695130"/>
                <a:gd name="connsiteX16" fmla="*/ 1777417 w 1883678"/>
                <a:gd name="connsiteY16" fmla="*/ 487480 h 695130"/>
                <a:gd name="connsiteX17" fmla="*/ 1747852 w 1883678"/>
                <a:gd name="connsiteY17" fmla="*/ 449244 h 695130"/>
                <a:gd name="connsiteX18" fmla="*/ 1718929 w 1883678"/>
                <a:gd name="connsiteY18" fmla="*/ 417094 h 695130"/>
                <a:gd name="connsiteX19" fmla="*/ 1578600 w 1883678"/>
                <a:gd name="connsiteY19" fmla="*/ 303817 h 695130"/>
                <a:gd name="connsiteX20" fmla="*/ 1495795 w 1883678"/>
                <a:gd name="connsiteY20" fmla="*/ 257490 h 695130"/>
                <a:gd name="connsiteX21" fmla="*/ 1461195 w 1883678"/>
                <a:gd name="connsiteY21" fmla="*/ 241379 h 695130"/>
                <a:gd name="connsiteX22" fmla="*/ 1428630 w 1883678"/>
                <a:gd name="connsiteY22" fmla="*/ 227417 h 695130"/>
                <a:gd name="connsiteX23" fmla="*/ 972936 w 1883678"/>
                <a:gd name="connsiteY23" fmla="*/ 119725 h 695130"/>
                <a:gd name="connsiteX24" fmla="*/ 936193 w 1883678"/>
                <a:gd name="connsiteY24" fmla="*/ 116288 h 695130"/>
                <a:gd name="connsiteX25" fmla="*/ 900415 w 1883678"/>
                <a:gd name="connsiteY25" fmla="*/ 113281 h 695130"/>
                <a:gd name="connsiteX26" fmla="*/ 694634 w 1883678"/>
                <a:gd name="connsiteY26" fmla="*/ 105762 h 695130"/>
                <a:gd name="connsiteX27" fmla="*/ 94326 w 1883678"/>
                <a:gd name="connsiteY27" fmla="*/ 192474 h 695130"/>
                <a:gd name="connsiteX28" fmla="*/ 0 w 1883678"/>
                <a:gd name="connsiteY28" fmla="*/ 61359 h 695130"/>
                <a:gd name="connsiteX29" fmla="*/ 9602 w 1883678"/>
                <a:gd name="connsiteY29" fmla="*/ 58960 h 695130"/>
                <a:gd name="connsiteX30" fmla="*/ 538405 w 1883678"/>
                <a:gd name="connsiteY30" fmla="*/ 0 h 69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883678" h="695130">
                  <a:moveTo>
                    <a:pt x="538405" y="0"/>
                  </a:moveTo>
                  <a:cubicBezTo>
                    <a:pt x="620527" y="0"/>
                    <a:pt x="699923" y="2981"/>
                    <a:pt x="776347" y="8694"/>
                  </a:cubicBezTo>
                  <a:cubicBezTo>
                    <a:pt x="790220" y="9687"/>
                    <a:pt x="803845" y="11178"/>
                    <a:pt x="817717" y="12171"/>
                  </a:cubicBezTo>
                  <a:cubicBezTo>
                    <a:pt x="831962" y="13413"/>
                    <a:pt x="846082" y="14655"/>
                    <a:pt x="860203" y="16145"/>
                  </a:cubicBezTo>
                  <a:cubicBezTo>
                    <a:pt x="1061110" y="37258"/>
                    <a:pt x="1238482" y="79400"/>
                    <a:pt x="1387119" y="140668"/>
                  </a:cubicBezTo>
                  <a:cubicBezTo>
                    <a:pt x="1399753" y="145884"/>
                    <a:pt x="1412635" y="151349"/>
                    <a:pt x="1424773" y="156813"/>
                  </a:cubicBezTo>
                  <a:cubicBezTo>
                    <a:pt x="1438151" y="163023"/>
                    <a:pt x="1451652" y="168984"/>
                    <a:pt x="1464781" y="175442"/>
                  </a:cubicBezTo>
                  <a:cubicBezTo>
                    <a:pt x="1498472" y="192001"/>
                    <a:pt x="1530429" y="209885"/>
                    <a:pt x="1560528" y="229010"/>
                  </a:cubicBezTo>
                  <a:cubicBezTo>
                    <a:pt x="1622955" y="268420"/>
                    <a:pt x="1676836" y="312384"/>
                    <a:pt x="1722789" y="359991"/>
                  </a:cubicBezTo>
                  <a:cubicBezTo>
                    <a:pt x="1734433" y="372162"/>
                    <a:pt x="1745580" y="384498"/>
                    <a:pt x="1756233" y="397166"/>
                  </a:cubicBezTo>
                  <a:cubicBezTo>
                    <a:pt x="1768371" y="411572"/>
                    <a:pt x="1779767" y="426475"/>
                    <a:pt x="1790419" y="441378"/>
                  </a:cubicBezTo>
                  <a:cubicBezTo>
                    <a:pt x="1822252" y="486501"/>
                    <a:pt x="1847025" y="534356"/>
                    <a:pt x="1865356" y="584447"/>
                  </a:cubicBezTo>
                  <a:lnTo>
                    <a:pt x="1883678" y="645060"/>
                  </a:lnTo>
                  <a:lnTo>
                    <a:pt x="1865150" y="695130"/>
                  </a:lnTo>
                  <a:cubicBezTo>
                    <a:pt x="1863436" y="685679"/>
                    <a:pt x="1861294" y="676442"/>
                    <a:pt x="1859151" y="667205"/>
                  </a:cubicBezTo>
                  <a:cubicBezTo>
                    <a:pt x="1854438" y="648373"/>
                    <a:pt x="1848867" y="629470"/>
                    <a:pt x="1842226" y="611211"/>
                  </a:cubicBezTo>
                  <a:cubicBezTo>
                    <a:pt x="1826372" y="567891"/>
                    <a:pt x="1804948" y="526504"/>
                    <a:pt x="1777417" y="487480"/>
                  </a:cubicBezTo>
                  <a:cubicBezTo>
                    <a:pt x="1768205" y="474592"/>
                    <a:pt x="1758350" y="461703"/>
                    <a:pt x="1747852" y="449244"/>
                  </a:cubicBezTo>
                  <a:cubicBezTo>
                    <a:pt x="1738640" y="438289"/>
                    <a:pt x="1728999" y="427620"/>
                    <a:pt x="1718929" y="417094"/>
                  </a:cubicBezTo>
                  <a:cubicBezTo>
                    <a:pt x="1679187" y="375922"/>
                    <a:pt x="1632589" y="337901"/>
                    <a:pt x="1578600" y="303817"/>
                  </a:cubicBezTo>
                  <a:cubicBezTo>
                    <a:pt x="1552570" y="287277"/>
                    <a:pt x="1524932" y="271811"/>
                    <a:pt x="1495795" y="257490"/>
                  </a:cubicBezTo>
                  <a:cubicBezTo>
                    <a:pt x="1484440" y="251905"/>
                    <a:pt x="1472764" y="246749"/>
                    <a:pt x="1461195" y="241379"/>
                  </a:cubicBezTo>
                  <a:cubicBezTo>
                    <a:pt x="1450697" y="236653"/>
                    <a:pt x="1439557" y="231928"/>
                    <a:pt x="1428630" y="227417"/>
                  </a:cubicBezTo>
                  <a:cubicBezTo>
                    <a:pt x="1300085" y="174430"/>
                    <a:pt x="1146687" y="137984"/>
                    <a:pt x="972936" y="119725"/>
                  </a:cubicBezTo>
                  <a:cubicBezTo>
                    <a:pt x="960724" y="118436"/>
                    <a:pt x="948512" y="117362"/>
                    <a:pt x="936193" y="116288"/>
                  </a:cubicBezTo>
                  <a:cubicBezTo>
                    <a:pt x="924196" y="115429"/>
                    <a:pt x="912412" y="114140"/>
                    <a:pt x="900415" y="113281"/>
                  </a:cubicBezTo>
                  <a:cubicBezTo>
                    <a:pt x="834321" y="108340"/>
                    <a:pt x="765656" y="105762"/>
                    <a:pt x="694634" y="105762"/>
                  </a:cubicBezTo>
                  <a:cubicBezTo>
                    <a:pt x="483605" y="105762"/>
                    <a:pt x="281253" y="139917"/>
                    <a:pt x="94326" y="192474"/>
                  </a:cubicBezTo>
                  <a:lnTo>
                    <a:pt x="0" y="61359"/>
                  </a:lnTo>
                  <a:lnTo>
                    <a:pt x="9602" y="58960"/>
                  </a:lnTo>
                  <a:cubicBezTo>
                    <a:pt x="178031" y="22215"/>
                    <a:pt x="355396" y="0"/>
                    <a:pt x="538405" y="0"/>
                  </a:cubicBezTo>
                  <a:close/>
                </a:path>
              </a:pathLst>
            </a:custGeom>
            <a:solidFill>
              <a:srgbClr val="333333">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sp>
          <p:nvSpPr>
            <p:cNvPr id="44" name="TextBox 43">
              <a:extLst>
                <a:ext uri="{FF2B5EF4-FFF2-40B4-BE49-F238E27FC236}">
                  <a16:creationId xmlns:a16="http://schemas.microsoft.com/office/drawing/2014/main" id="{CDB13958-FA01-0F3D-AA9D-1B6CC68449D7}"/>
                </a:ext>
              </a:extLst>
            </p:cNvPr>
            <p:cNvSpPr txBox="1"/>
            <p:nvPr/>
          </p:nvSpPr>
          <p:spPr>
            <a:xfrm>
              <a:off x="2507775" y="3323429"/>
              <a:ext cx="1756103"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رفع مستوى مشاركة الموظفين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5" name="TextBox 44">
              <a:extLst>
                <a:ext uri="{FF2B5EF4-FFF2-40B4-BE49-F238E27FC236}">
                  <a16:creationId xmlns:a16="http://schemas.microsoft.com/office/drawing/2014/main" id="{B412424F-0094-F135-35C6-919C58BED753}"/>
                </a:ext>
              </a:extLst>
            </p:cNvPr>
            <p:cNvSpPr txBox="1"/>
            <p:nvPr/>
          </p:nvSpPr>
          <p:spPr>
            <a:xfrm>
              <a:off x="4097960" y="3922925"/>
              <a:ext cx="904310" cy="523220"/>
            </a:xfrm>
            <a:prstGeom prst="rect">
              <a:avLst/>
            </a:prstGeom>
            <a:noFill/>
          </p:spPr>
          <p:txBody>
            <a:bodyPr wrap="square" rtlCol="0">
              <a:spAutoFit/>
            </a:bodyPr>
            <a:lstStyle/>
            <a:p>
              <a:pPr algn="ctr"/>
              <a:r>
                <a:rPr lang="en-US" sz="2800" dirty="0">
                  <a:solidFill>
                    <a:schemeClr val="bg1"/>
                  </a:solidFill>
                </a:rPr>
                <a:t>05</a:t>
              </a:r>
            </a:p>
          </p:txBody>
        </p:sp>
      </p:grpSp>
      <p:grpSp>
        <p:nvGrpSpPr>
          <p:cNvPr id="46" name="Group 45">
            <a:extLst>
              <a:ext uri="{FF2B5EF4-FFF2-40B4-BE49-F238E27FC236}">
                <a16:creationId xmlns:a16="http://schemas.microsoft.com/office/drawing/2014/main" id="{F07E63E3-D6AB-4763-72A6-FBD2DEBA3C75}"/>
              </a:ext>
            </a:extLst>
          </p:cNvPr>
          <p:cNvGrpSpPr/>
          <p:nvPr/>
        </p:nvGrpSpPr>
        <p:grpSpPr>
          <a:xfrm>
            <a:off x="2083621" y="4691596"/>
            <a:ext cx="4154021" cy="1255513"/>
            <a:chOff x="1932157" y="4733792"/>
            <a:chExt cx="4154021" cy="1255513"/>
          </a:xfrm>
        </p:grpSpPr>
        <p:sp>
          <p:nvSpPr>
            <p:cNvPr id="47" name="Shape">
              <a:extLst>
                <a:ext uri="{FF2B5EF4-FFF2-40B4-BE49-F238E27FC236}">
                  <a16:creationId xmlns:a16="http://schemas.microsoft.com/office/drawing/2014/main" id="{601C0AB2-8258-90C2-1139-A1B6B36943F9}"/>
                </a:ext>
              </a:extLst>
            </p:cNvPr>
            <p:cNvSpPr/>
            <p:nvPr/>
          </p:nvSpPr>
          <p:spPr>
            <a:xfrm>
              <a:off x="3339803" y="4733792"/>
              <a:ext cx="2746375" cy="1255513"/>
            </a:xfrm>
            <a:custGeom>
              <a:avLst/>
              <a:gdLst/>
              <a:ahLst/>
              <a:cxnLst>
                <a:cxn ang="0">
                  <a:pos x="wd2" y="hd2"/>
                </a:cxn>
                <a:cxn ang="5400000">
                  <a:pos x="wd2" y="hd2"/>
                </a:cxn>
                <a:cxn ang="10800000">
                  <a:pos x="wd2" y="hd2"/>
                </a:cxn>
                <a:cxn ang="16200000">
                  <a:pos x="wd2" y="hd2"/>
                </a:cxn>
              </a:cxnLst>
              <a:rect l="0" t="0" r="r" b="b"/>
              <a:pathLst>
                <a:path w="21600" h="21600" extrusionOk="0">
                  <a:moveTo>
                    <a:pt x="21598" y="10601"/>
                  </a:moveTo>
                  <a:cubicBezTo>
                    <a:pt x="21598" y="10531"/>
                    <a:pt x="21597" y="10460"/>
                    <a:pt x="21595" y="10390"/>
                  </a:cubicBezTo>
                  <a:cubicBezTo>
                    <a:pt x="21592" y="10254"/>
                    <a:pt x="21586" y="10117"/>
                    <a:pt x="21581" y="9981"/>
                  </a:cubicBezTo>
                  <a:cubicBezTo>
                    <a:pt x="21580" y="9933"/>
                    <a:pt x="21578" y="9885"/>
                    <a:pt x="21575" y="9837"/>
                  </a:cubicBezTo>
                  <a:cubicBezTo>
                    <a:pt x="21519" y="8759"/>
                    <a:pt x="21367" y="7748"/>
                    <a:pt x="21126" y="6810"/>
                  </a:cubicBezTo>
                  <a:cubicBezTo>
                    <a:pt x="21040" y="6478"/>
                    <a:pt x="20944" y="6157"/>
                    <a:pt x="20836" y="5843"/>
                  </a:cubicBezTo>
                  <a:cubicBezTo>
                    <a:pt x="20500" y="4872"/>
                    <a:pt x="20056" y="3997"/>
                    <a:pt x="19509" y="3241"/>
                  </a:cubicBezTo>
                  <a:cubicBezTo>
                    <a:pt x="19417" y="3112"/>
                    <a:pt x="19322" y="2990"/>
                    <a:pt x="19223" y="2868"/>
                  </a:cubicBezTo>
                  <a:cubicBezTo>
                    <a:pt x="19130" y="2754"/>
                    <a:pt x="19034" y="2643"/>
                    <a:pt x="18934" y="2536"/>
                  </a:cubicBezTo>
                  <a:cubicBezTo>
                    <a:pt x="18846" y="2440"/>
                    <a:pt x="18755" y="2347"/>
                    <a:pt x="18664" y="2255"/>
                  </a:cubicBezTo>
                  <a:cubicBezTo>
                    <a:pt x="17719" y="1318"/>
                    <a:pt x="16570" y="661"/>
                    <a:pt x="15254" y="306"/>
                  </a:cubicBezTo>
                  <a:cubicBezTo>
                    <a:pt x="15156" y="281"/>
                    <a:pt x="15056" y="255"/>
                    <a:pt x="14957" y="233"/>
                  </a:cubicBezTo>
                  <a:cubicBezTo>
                    <a:pt x="14862" y="210"/>
                    <a:pt x="14766" y="192"/>
                    <a:pt x="14668" y="173"/>
                  </a:cubicBezTo>
                  <a:cubicBezTo>
                    <a:pt x="14083" y="59"/>
                    <a:pt x="13469" y="0"/>
                    <a:pt x="12826" y="0"/>
                  </a:cubicBezTo>
                  <a:cubicBezTo>
                    <a:pt x="11292" y="0"/>
                    <a:pt x="9819" y="513"/>
                    <a:pt x="8449" y="1321"/>
                  </a:cubicBezTo>
                  <a:cubicBezTo>
                    <a:pt x="8358" y="1377"/>
                    <a:pt x="8266" y="1428"/>
                    <a:pt x="8175" y="1488"/>
                  </a:cubicBezTo>
                  <a:cubicBezTo>
                    <a:pt x="8089" y="1543"/>
                    <a:pt x="8003" y="1598"/>
                    <a:pt x="7917" y="1654"/>
                  </a:cubicBezTo>
                  <a:cubicBezTo>
                    <a:pt x="3871" y="4300"/>
                    <a:pt x="825" y="9353"/>
                    <a:pt x="0" y="10815"/>
                  </a:cubicBezTo>
                  <a:cubicBezTo>
                    <a:pt x="1087" y="12845"/>
                    <a:pt x="6167" y="21600"/>
                    <a:pt x="12826" y="21600"/>
                  </a:cubicBezTo>
                  <a:cubicBezTo>
                    <a:pt x="12826" y="21600"/>
                    <a:pt x="12827" y="21600"/>
                    <a:pt x="12827" y="21600"/>
                  </a:cubicBezTo>
                  <a:cubicBezTo>
                    <a:pt x="17773" y="21600"/>
                    <a:pt x="21004" y="18141"/>
                    <a:pt x="21524" y="12461"/>
                  </a:cubicBezTo>
                  <a:cubicBezTo>
                    <a:pt x="21551" y="12162"/>
                    <a:pt x="21571" y="11856"/>
                    <a:pt x="21583" y="11546"/>
                  </a:cubicBezTo>
                  <a:cubicBezTo>
                    <a:pt x="21583" y="11538"/>
                    <a:pt x="21583" y="11531"/>
                    <a:pt x="21585" y="11523"/>
                  </a:cubicBezTo>
                  <a:cubicBezTo>
                    <a:pt x="21588" y="11413"/>
                    <a:pt x="21592" y="11302"/>
                    <a:pt x="21593" y="11188"/>
                  </a:cubicBezTo>
                  <a:cubicBezTo>
                    <a:pt x="21595" y="11114"/>
                    <a:pt x="21597" y="11040"/>
                    <a:pt x="21597" y="10966"/>
                  </a:cubicBezTo>
                  <a:cubicBezTo>
                    <a:pt x="21597" y="10966"/>
                    <a:pt x="21597" y="10966"/>
                    <a:pt x="21597" y="10966"/>
                  </a:cubicBezTo>
                  <a:cubicBezTo>
                    <a:pt x="21597" y="10911"/>
                    <a:pt x="21600" y="10859"/>
                    <a:pt x="21600" y="10804"/>
                  </a:cubicBezTo>
                  <a:cubicBezTo>
                    <a:pt x="21600" y="10741"/>
                    <a:pt x="21598" y="10682"/>
                    <a:pt x="21597" y="10623"/>
                  </a:cubicBezTo>
                  <a:cubicBezTo>
                    <a:pt x="21598" y="10615"/>
                    <a:pt x="21598" y="10608"/>
                    <a:pt x="21598" y="10601"/>
                  </a:cubicBezTo>
                  <a:close/>
                </a:path>
              </a:pathLst>
            </a:custGeom>
            <a:solidFill>
              <a:srgbClr val="FFCC66"/>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48" name="TextBox 47">
              <a:extLst>
                <a:ext uri="{FF2B5EF4-FFF2-40B4-BE49-F238E27FC236}">
                  <a16:creationId xmlns:a16="http://schemas.microsoft.com/office/drawing/2014/main" id="{B63D450A-970D-E553-4EED-9EA17C6AE328}"/>
                </a:ext>
              </a:extLst>
            </p:cNvPr>
            <p:cNvSpPr txBox="1"/>
            <p:nvPr/>
          </p:nvSpPr>
          <p:spPr>
            <a:xfrm>
              <a:off x="1932157" y="4733792"/>
              <a:ext cx="1829324" cy="80650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المنافسة على جوائز التميز</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E8786A57-EA6B-3D75-10EF-FBF5A1F4A622}"/>
                </a:ext>
              </a:extLst>
            </p:cNvPr>
            <p:cNvSpPr txBox="1"/>
            <p:nvPr/>
          </p:nvSpPr>
          <p:spPr>
            <a:xfrm>
              <a:off x="3728034" y="5124150"/>
              <a:ext cx="904310" cy="523220"/>
            </a:xfrm>
            <a:prstGeom prst="rect">
              <a:avLst/>
            </a:prstGeom>
            <a:noFill/>
          </p:spPr>
          <p:txBody>
            <a:bodyPr wrap="square" rtlCol="0">
              <a:spAutoFit/>
            </a:bodyPr>
            <a:lstStyle/>
            <a:p>
              <a:pPr algn="ctr"/>
              <a:r>
                <a:rPr lang="en-US" sz="2800" dirty="0">
                  <a:solidFill>
                    <a:schemeClr val="bg1"/>
                  </a:solidFill>
                </a:rPr>
                <a:t>06</a:t>
              </a:r>
            </a:p>
          </p:txBody>
        </p:sp>
      </p:grpSp>
    </p:spTree>
    <p:extLst>
      <p:ext uri="{BB962C8B-B14F-4D97-AF65-F5344CB8AC3E}">
        <p14:creationId xmlns:p14="http://schemas.microsoft.com/office/powerpoint/2010/main" val="176430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تطبيق نموذج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EFQM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للتميز</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4" name="Shape">
            <a:extLst>
              <a:ext uri="{FF2B5EF4-FFF2-40B4-BE49-F238E27FC236}">
                <a16:creationId xmlns:a16="http://schemas.microsoft.com/office/drawing/2014/main" id="{6EC4B3AA-BC55-FE9C-0419-C2F9467E4498}"/>
              </a:ext>
            </a:extLst>
          </p:cNvPr>
          <p:cNvSpPr/>
          <p:nvPr/>
        </p:nvSpPr>
        <p:spPr>
          <a:xfrm>
            <a:off x="1742017" y="3064565"/>
            <a:ext cx="9144000" cy="2049424"/>
          </a:xfrm>
          <a:custGeom>
            <a:avLst/>
            <a:gdLst/>
            <a:ahLst/>
            <a:cxnLst>
              <a:cxn ang="0">
                <a:pos x="wd2" y="hd2"/>
              </a:cxn>
              <a:cxn ang="5400000">
                <a:pos x="wd2" y="hd2"/>
              </a:cxn>
              <a:cxn ang="10800000">
                <a:pos x="wd2" y="hd2"/>
              </a:cxn>
              <a:cxn ang="16200000">
                <a:pos x="wd2" y="hd2"/>
              </a:cxn>
            </a:cxnLst>
            <a:rect l="0" t="0" r="r" b="b"/>
            <a:pathLst>
              <a:path w="21600" h="21600" extrusionOk="0">
                <a:moveTo>
                  <a:pt x="14206" y="21600"/>
                </a:moveTo>
                <a:cubicBezTo>
                  <a:pt x="13965" y="21600"/>
                  <a:pt x="13736" y="21010"/>
                  <a:pt x="13617" y="20080"/>
                </a:cubicBezTo>
                <a:lnTo>
                  <a:pt x="11250" y="1889"/>
                </a:lnTo>
                <a:cubicBezTo>
                  <a:pt x="11157" y="1180"/>
                  <a:pt x="10985" y="738"/>
                  <a:pt x="10803" y="738"/>
                </a:cubicBezTo>
                <a:cubicBezTo>
                  <a:pt x="10621" y="738"/>
                  <a:pt x="10449" y="1180"/>
                  <a:pt x="10357" y="1889"/>
                </a:cubicBezTo>
                <a:lnTo>
                  <a:pt x="7989" y="20080"/>
                </a:lnTo>
                <a:cubicBezTo>
                  <a:pt x="7867" y="21025"/>
                  <a:pt x="7642" y="21600"/>
                  <a:pt x="7401" y="21600"/>
                </a:cubicBezTo>
                <a:cubicBezTo>
                  <a:pt x="7159" y="21600"/>
                  <a:pt x="6931" y="21010"/>
                  <a:pt x="6812" y="20080"/>
                </a:cubicBezTo>
                <a:lnTo>
                  <a:pt x="4444" y="1889"/>
                </a:lnTo>
                <a:cubicBezTo>
                  <a:pt x="4352" y="1180"/>
                  <a:pt x="4180" y="738"/>
                  <a:pt x="3998" y="738"/>
                </a:cubicBezTo>
                <a:cubicBezTo>
                  <a:pt x="3813" y="738"/>
                  <a:pt x="3644" y="1180"/>
                  <a:pt x="3551" y="1889"/>
                </a:cubicBezTo>
                <a:lnTo>
                  <a:pt x="2576" y="9443"/>
                </a:lnTo>
                <a:cubicBezTo>
                  <a:pt x="2437" y="10505"/>
                  <a:pt x="2182" y="11169"/>
                  <a:pt x="1905" y="11169"/>
                </a:cubicBezTo>
                <a:lnTo>
                  <a:pt x="0" y="11169"/>
                </a:lnTo>
                <a:lnTo>
                  <a:pt x="0" y="10431"/>
                </a:lnTo>
                <a:lnTo>
                  <a:pt x="1898" y="10431"/>
                </a:lnTo>
                <a:cubicBezTo>
                  <a:pt x="2116" y="10431"/>
                  <a:pt x="2318" y="9915"/>
                  <a:pt x="2424" y="9074"/>
                </a:cubicBezTo>
                <a:lnTo>
                  <a:pt x="3399" y="1520"/>
                </a:lnTo>
                <a:cubicBezTo>
                  <a:pt x="3522" y="575"/>
                  <a:pt x="3747" y="0"/>
                  <a:pt x="3988" y="0"/>
                </a:cubicBezTo>
                <a:cubicBezTo>
                  <a:pt x="4229" y="0"/>
                  <a:pt x="4458" y="590"/>
                  <a:pt x="4577" y="1520"/>
                </a:cubicBezTo>
                <a:lnTo>
                  <a:pt x="6944" y="19711"/>
                </a:lnTo>
                <a:cubicBezTo>
                  <a:pt x="7037" y="20420"/>
                  <a:pt x="7209" y="20862"/>
                  <a:pt x="7391" y="20862"/>
                </a:cubicBezTo>
                <a:cubicBezTo>
                  <a:pt x="7573" y="20862"/>
                  <a:pt x="7745" y="20420"/>
                  <a:pt x="7837" y="19711"/>
                </a:cubicBezTo>
                <a:lnTo>
                  <a:pt x="10205" y="1520"/>
                </a:lnTo>
                <a:cubicBezTo>
                  <a:pt x="10327" y="575"/>
                  <a:pt x="10552" y="0"/>
                  <a:pt x="10793" y="0"/>
                </a:cubicBezTo>
                <a:cubicBezTo>
                  <a:pt x="11035" y="0"/>
                  <a:pt x="11263" y="590"/>
                  <a:pt x="11382" y="1520"/>
                </a:cubicBezTo>
                <a:lnTo>
                  <a:pt x="13750" y="19711"/>
                </a:lnTo>
                <a:cubicBezTo>
                  <a:pt x="13842" y="20420"/>
                  <a:pt x="14014" y="20862"/>
                  <a:pt x="14196" y="20862"/>
                </a:cubicBezTo>
                <a:cubicBezTo>
                  <a:pt x="14381" y="20862"/>
                  <a:pt x="14550" y="20420"/>
                  <a:pt x="14642" y="19711"/>
                </a:cubicBezTo>
                <a:lnTo>
                  <a:pt x="17010" y="1520"/>
                </a:lnTo>
                <a:cubicBezTo>
                  <a:pt x="17133" y="575"/>
                  <a:pt x="17357" y="0"/>
                  <a:pt x="17599" y="0"/>
                </a:cubicBezTo>
                <a:cubicBezTo>
                  <a:pt x="17840" y="0"/>
                  <a:pt x="18068" y="590"/>
                  <a:pt x="18187" y="1520"/>
                </a:cubicBezTo>
                <a:lnTo>
                  <a:pt x="19170" y="9074"/>
                </a:lnTo>
                <a:cubicBezTo>
                  <a:pt x="19279" y="9915"/>
                  <a:pt x="19480" y="10431"/>
                  <a:pt x="19695" y="10431"/>
                </a:cubicBezTo>
                <a:lnTo>
                  <a:pt x="21600" y="10431"/>
                </a:lnTo>
                <a:lnTo>
                  <a:pt x="21600" y="11169"/>
                </a:lnTo>
                <a:lnTo>
                  <a:pt x="19695" y="11169"/>
                </a:lnTo>
                <a:cubicBezTo>
                  <a:pt x="19421" y="11169"/>
                  <a:pt x="19163" y="10505"/>
                  <a:pt x="19027" y="9443"/>
                </a:cubicBezTo>
                <a:lnTo>
                  <a:pt x="18045" y="1889"/>
                </a:lnTo>
                <a:cubicBezTo>
                  <a:pt x="17953" y="1180"/>
                  <a:pt x="17781" y="738"/>
                  <a:pt x="17599" y="738"/>
                </a:cubicBezTo>
                <a:cubicBezTo>
                  <a:pt x="17414" y="738"/>
                  <a:pt x="17245" y="1180"/>
                  <a:pt x="17152" y="1889"/>
                </a:cubicBezTo>
                <a:lnTo>
                  <a:pt x="14785" y="20080"/>
                </a:lnTo>
                <a:cubicBezTo>
                  <a:pt x="14676" y="21010"/>
                  <a:pt x="14447" y="21600"/>
                  <a:pt x="14206" y="21600"/>
                </a:cubicBezTo>
                <a:close/>
              </a:path>
            </a:pathLst>
          </a:custGeom>
          <a:solidFill>
            <a:srgbClr val="00206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5" name="Group 24">
            <a:extLst>
              <a:ext uri="{FF2B5EF4-FFF2-40B4-BE49-F238E27FC236}">
                <a16:creationId xmlns:a16="http://schemas.microsoft.com/office/drawing/2014/main" id="{94A22EDA-30F9-32CD-16CA-EFA468D9A4FC}"/>
              </a:ext>
            </a:extLst>
          </p:cNvPr>
          <p:cNvGrpSpPr/>
          <p:nvPr/>
        </p:nvGrpSpPr>
        <p:grpSpPr>
          <a:xfrm>
            <a:off x="8237448" y="3260548"/>
            <a:ext cx="1896114" cy="1670403"/>
            <a:chOff x="8233620" y="3203809"/>
            <a:chExt cx="1896114" cy="1670403"/>
          </a:xfrm>
        </p:grpSpPr>
        <p:sp>
          <p:nvSpPr>
            <p:cNvPr id="26" name="Shape">
              <a:extLst>
                <a:ext uri="{FF2B5EF4-FFF2-40B4-BE49-F238E27FC236}">
                  <a16:creationId xmlns:a16="http://schemas.microsoft.com/office/drawing/2014/main" id="{50554A89-DE3F-98DC-3710-94D2112D8447}"/>
                </a:ext>
              </a:extLst>
            </p:cNvPr>
            <p:cNvSpPr/>
            <p:nvPr/>
          </p:nvSpPr>
          <p:spPr>
            <a:xfrm>
              <a:off x="8233620" y="3203809"/>
              <a:ext cx="1896114" cy="1670403"/>
            </a:xfrm>
            <a:custGeom>
              <a:avLst/>
              <a:gdLst/>
              <a:ahLst/>
              <a:cxnLst>
                <a:cxn ang="0">
                  <a:pos x="wd2" y="hd2"/>
                </a:cxn>
                <a:cxn ang="5400000">
                  <a:pos x="wd2" y="hd2"/>
                </a:cxn>
                <a:cxn ang="10800000">
                  <a:pos x="wd2" y="hd2"/>
                </a:cxn>
                <a:cxn ang="16200000">
                  <a:pos x="wd2" y="hd2"/>
                </a:cxn>
              </a:cxnLst>
              <a:rect l="0" t="0" r="r" b="b"/>
              <a:pathLst>
                <a:path w="21048" h="21389" extrusionOk="0">
                  <a:moveTo>
                    <a:pt x="1095" y="21389"/>
                  </a:moveTo>
                  <a:lnTo>
                    <a:pt x="19945" y="21389"/>
                  </a:lnTo>
                  <a:cubicBezTo>
                    <a:pt x="20800" y="21389"/>
                    <a:pt x="21328" y="20331"/>
                    <a:pt x="20893" y="19489"/>
                  </a:cubicBezTo>
                  <a:lnTo>
                    <a:pt x="11476" y="631"/>
                  </a:lnTo>
                  <a:cubicBezTo>
                    <a:pt x="11056" y="-211"/>
                    <a:pt x="9984" y="-211"/>
                    <a:pt x="9565" y="631"/>
                  </a:cubicBezTo>
                  <a:lnTo>
                    <a:pt x="148" y="19489"/>
                  </a:lnTo>
                  <a:cubicBezTo>
                    <a:pt x="-272" y="20313"/>
                    <a:pt x="256" y="21389"/>
                    <a:pt x="1095" y="21389"/>
                  </a:cubicBezTo>
                  <a:close/>
                </a:path>
              </a:pathLst>
            </a:custGeom>
            <a:solidFill>
              <a:srgbClr val="168489"/>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50EF6FDC-5250-B6E3-32BC-191570DB916B}"/>
                </a:ext>
              </a:extLst>
            </p:cNvPr>
            <p:cNvSpPr txBox="1"/>
            <p:nvPr/>
          </p:nvSpPr>
          <p:spPr>
            <a:xfrm>
              <a:off x="8431590" y="4247122"/>
              <a:ext cx="1500174" cy="400494"/>
            </a:xfrm>
            <a:prstGeom prst="rect">
              <a:avLst/>
            </a:prstGeom>
            <a:noFill/>
          </p:spPr>
          <p:txBody>
            <a:bodyPr wrap="square">
              <a:spAutoFit/>
            </a:bodyPr>
            <a:lstStyle/>
            <a:p>
              <a:pPr algn="ctr" rtl="1">
                <a:lnSpc>
                  <a:spcPct val="115000"/>
                </a:lnSpc>
              </a:pPr>
              <a:r>
                <a:rPr lang="ar-EG"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التقييم الذاتي</a:t>
              </a:r>
              <a:endParaRPr lang="en-US"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AFF5B030-6C75-DD66-6FBA-C154817BD0FD}"/>
                </a:ext>
              </a:extLst>
            </p:cNvPr>
            <p:cNvSpPr txBox="1"/>
            <p:nvPr/>
          </p:nvSpPr>
          <p:spPr>
            <a:xfrm>
              <a:off x="8950024" y="3609952"/>
              <a:ext cx="44114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01</a:t>
              </a:r>
            </a:p>
          </p:txBody>
        </p:sp>
      </p:grpSp>
      <p:grpSp>
        <p:nvGrpSpPr>
          <p:cNvPr id="29" name="Group 28">
            <a:extLst>
              <a:ext uri="{FF2B5EF4-FFF2-40B4-BE49-F238E27FC236}">
                <a16:creationId xmlns:a16="http://schemas.microsoft.com/office/drawing/2014/main" id="{503CB0DA-B3CA-6397-3713-EA025C510333}"/>
              </a:ext>
            </a:extLst>
          </p:cNvPr>
          <p:cNvGrpSpPr/>
          <p:nvPr/>
        </p:nvGrpSpPr>
        <p:grpSpPr>
          <a:xfrm>
            <a:off x="6795574" y="3246548"/>
            <a:ext cx="1896886" cy="1670405"/>
            <a:chOff x="6791746" y="3189809"/>
            <a:chExt cx="1896886" cy="1670405"/>
          </a:xfrm>
        </p:grpSpPr>
        <p:sp>
          <p:nvSpPr>
            <p:cNvPr id="33" name="Shape">
              <a:extLst>
                <a:ext uri="{FF2B5EF4-FFF2-40B4-BE49-F238E27FC236}">
                  <a16:creationId xmlns:a16="http://schemas.microsoft.com/office/drawing/2014/main" id="{5588B65C-E9EB-24B2-45DB-0CC07CC02F1C}"/>
                </a:ext>
              </a:extLst>
            </p:cNvPr>
            <p:cNvSpPr/>
            <p:nvPr/>
          </p:nvSpPr>
          <p:spPr>
            <a:xfrm>
              <a:off x="6791746" y="3189809"/>
              <a:ext cx="1896886" cy="1670405"/>
            </a:xfrm>
            <a:custGeom>
              <a:avLst/>
              <a:gdLst/>
              <a:ahLst/>
              <a:cxnLst>
                <a:cxn ang="0">
                  <a:pos x="wd2" y="hd2"/>
                </a:cxn>
                <a:cxn ang="5400000">
                  <a:pos x="wd2" y="hd2"/>
                </a:cxn>
                <a:cxn ang="10800000">
                  <a:pos x="wd2" y="hd2"/>
                </a:cxn>
                <a:cxn ang="16200000">
                  <a:pos x="wd2" y="hd2"/>
                </a:cxn>
              </a:cxnLst>
              <a:rect l="0" t="0" r="r" b="b"/>
              <a:pathLst>
                <a:path w="21042" h="21389" extrusionOk="0">
                  <a:moveTo>
                    <a:pt x="19939" y="0"/>
                  </a:moveTo>
                  <a:lnTo>
                    <a:pt x="1103" y="0"/>
                  </a:lnTo>
                  <a:cubicBezTo>
                    <a:pt x="249" y="0"/>
                    <a:pt x="-279" y="1058"/>
                    <a:pt x="156" y="1900"/>
                  </a:cubicBezTo>
                  <a:lnTo>
                    <a:pt x="9566" y="20758"/>
                  </a:lnTo>
                  <a:cubicBezTo>
                    <a:pt x="9985" y="21600"/>
                    <a:pt x="11057" y="21600"/>
                    <a:pt x="11476" y="20758"/>
                  </a:cubicBezTo>
                  <a:lnTo>
                    <a:pt x="20886" y="1900"/>
                  </a:lnTo>
                  <a:cubicBezTo>
                    <a:pt x="21321" y="1058"/>
                    <a:pt x="20793" y="0"/>
                    <a:pt x="19939" y="0"/>
                  </a:cubicBezTo>
                  <a:close/>
                </a:path>
              </a:pathLst>
            </a:custGeom>
            <a:solidFill>
              <a:srgbClr val="FFCC5E"/>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0" name="TextBox 49">
              <a:extLst>
                <a:ext uri="{FF2B5EF4-FFF2-40B4-BE49-F238E27FC236}">
                  <a16:creationId xmlns:a16="http://schemas.microsoft.com/office/drawing/2014/main" id="{0736196C-474A-B24E-814F-73FDB3609DD5}"/>
                </a:ext>
              </a:extLst>
            </p:cNvPr>
            <p:cNvSpPr txBox="1"/>
            <p:nvPr/>
          </p:nvSpPr>
          <p:spPr>
            <a:xfrm>
              <a:off x="7034050" y="3288555"/>
              <a:ext cx="1412281"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وضع خطة التحسين</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1" name="TextBox 50">
              <a:extLst>
                <a:ext uri="{FF2B5EF4-FFF2-40B4-BE49-F238E27FC236}">
                  <a16:creationId xmlns:a16="http://schemas.microsoft.com/office/drawing/2014/main" id="{AC8DD713-F163-47E2-45AB-96523A097D69}"/>
                </a:ext>
              </a:extLst>
            </p:cNvPr>
            <p:cNvSpPr txBox="1"/>
            <p:nvPr/>
          </p:nvSpPr>
          <p:spPr>
            <a:xfrm>
              <a:off x="7496373" y="4247122"/>
              <a:ext cx="486030" cy="369332"/>
            </a:xfrm>
            <a:prstGeom prst="rect">
              <a:avLst/>
            </a:prstGeom>
            <a:noFill/>
          </p:spPr>
          <p:txBody>
            <a:bodyPr wrap="none" rtlCol="0">
              <a:spAutoFit/>
            </a:bodyPr>
            <a:lstStyle/>
            <a:p>
              <a:pPr algn="l"/>
              <a:r>
                <a:rPr lang="en-US" dirty="0">
                  <a:ln/>
                  <a:solidFill>
                    <a:schemeClr val="bg1"/>
                  </a:solidFill>
                  <a:latin typeface="Montserrat Black"/>
                  <a:sym typeface="Montserrat Black"/>
                  <a:rtl val="0"/>
                </a:rPr>
                <a:t>02</a:t>
              </a:r>
              <a:endParaRPr lang="en-US" spc="0" baseline="0" dirty="0">
                <a:ln/>
                <a:solidFill>
                  <a:schemeClr val="bg1"/>
                </a:solidFill>
                <a:latin typeface="Montserrat Black"/>
                <a:sym typeface="Montserrat Black"/>
                <a:rtl val="0"/>
              </a:endParaRPr>
            </a:p>
          </p:txBody>
        </p:sp>
      </p:grpSp>
      <p:grpSp>
        <p:nvGrpSpPr>
          <p:cNvPr id="52" name="Group 51">
            <a:extLst>
              <a:ext uri="{FF2B5EF4-FFF2-40B4-BE49-F238E27FC236}">
                <a16:creationId xmlns:a16="http://schemas.microsoft.com/office/drawing/2014/main" id="{730334F2-88E2-33A3-3983-9D8E516F4693}"/>
              </a:ext>
            </a:extLst>
          </p:cNvPr>
          <p:cNvGrpSpPr/>
          <p:nvPr/>
        </p:nvGrpSpPr>
        <p:grpSpPr>
          <a:xfrm>
            <a:off x="5353700" y="3260548"/>
            <a:ext cx="1896888" cy="1670403"/>
            <a:chOff x="5349872" y="3203809"/>
            <a:chExt cx="1896888" cy="1670403"/>
          </a:xfrm>
        </p:grpSpPr>
        <p:sp>
          <p:nvSpPr>
            <p:cNvPr id="53" name="Shape">
              <a:extLst>
                <a:ext uri="{FF2B5EF4-FFF2-40B4-BE49-F238E27FC236}">
                  <a16:creationId xmlns:a16="http://schemas.microsoft.com/office/drawing/2014/main" id="{EFE2912F-03F0-2DD2-4D9A-21182B0C5ADB}"/>
                </a:ext>
              </a:extLst>
            </p:cNvPr>
            <p:cNvSpPr/>
            <p:nvPr/>
          </p:nvSpPr>
          <p:spPr>
            <a:xfrm>
              <a:off x="5349872" y="3203809"/>
              <a:ext cx="1896888" cy="1670403"/>
            </a:xfrm>
            <a:custGeom>
              <a:avLst/>
              <a:gdLst/>
              <a:ahLst/>
              <a:cxnLst>
                <a:cxn ang="0">
                  <a:pos x="wd2" y="hd2"/>
                </a:cxn>
                <a:cxn ang="5400000">
                  <a:pos x="wd2" y="hd2"/>
                </a:cxn>
                <a:cxn ang="10800000">
                  <a:pos x="wd2" y="hd2"/>
                </a:cxn>
                <a:cxn ang="16200000">
                  <a:pos x="wd2" y="hd2"/>
                </a:cxn>
              </a:cxnLst>
              <a:rect l="0" t="0" r="r" b="b"/>
              <a:pathLst>
                <a:path w="21042" h="21389" extrusionOk="0">
                  <a:moveTo>
                    <a:pt x="1103" y="21389"/>
                  </a:moveTo>
                  <a:lnTo>
                    <a:pt x="19939" y="21389"/>
                  </a:lnTo>
                  <a:cubicBezTo>
                    <a:pt x="20793" y="21389"/>
                    <a:pt x="21321" y="20331"/>
                    <a:pt x="20886" y="19489"/>
                  </a:cubicBezTo>
                  <a:lnTo>
                    <a:pt x="11476" y="631"/>
                  </a:lnTo>
                  <a:cubicBezTo>
                    <a:pt x="11057" y="-211"/>
                    <a:pt x="9985" y="-211"/>
                    <a:pt x="9566" y="631"/>
                  </a:cubicBezTo>
                  <a:lnTo>
                    <a:pt x="156" y="19489"/>
                  </a:lnTo>
                  <a:cubicBezTo>
                    <a:pt x="-279" y="20313"/>
                    <a:pt x="249" y="21389"/>
                    <a:pt x="1103" y="21389"/>
                  </a:cubicBezTo>
                  <a:close/>
                </a:path>
              </a:pathLst>
            </a:custGeom>
            <a:solidFill>
              <a:schemeClr val="bg1">
                <a:lumMod val="75000"/>
              </a:schemeClr>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4" name="TextBox 53">
              <a:extLst>
                <a:ext uri="{FF2B5EF4-FFF2-40B4-BE49-F238E27FC236}">
                  <a16:creationId xmlns:a16="http://schemas.microsoft.com/office/drawing/2014/main" id="{A65D6D18-6830-7C2D-A7B3-10B556684A6D}"/>
                </a:ext>
              </a:extLst>
            </p:cNvPr>
            <p:cNvSpPr txBox="1"/>
            <p:nvPr/>
          </p:nvSpPr>
          <p:spPr>
            <a:xfrm>
              <a:off x="5394937" y="4271584"/>
              <a:ext cx="1741401"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تنفيذ الخطة</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5" name="TextBox 54">
              <a:extLst>
                <a:ext uri="{FF2B5EF4-FFF2-40B4-BE49-F238E27FC236}">
                  <a16:creationId xmlns:a16="http://schemas.microsoft.com/office/drawing/2014/main" id="{FCD756D7-6082-7CFC-8584-90292CA2D56C}"/>
                </a:ext>
              </a:extLst>
            </p:cNvPr>
            <p:cNvSpPr txBox="1"/>
            <p:nvPr/>
          </p:nvSpPr>
          <p:spPr>
            <a:xfrm>
              <a:off x="6049077" y="3485083"/>
              <a:ext cx="486030"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03</a:t>
              </a:r>
            </a:p>
          </p:txBody>
        </p:sp>
      </p:grpSp>
      <p:grpSp>
        <p:nvGrpSpPr>
          <p:cNvPr id="56" name="Group 55">
            <a:extLst>
              <a:ext uri="{FF2B5EF4-FFF2-40B4-BE49-F238E27FC236}">
                <a16:creationId xmlns:a16="http://schemas.microsoft.com/office/drawing/2014/main" id="{6058978A-D850-4DD9-CE64-2622AE19F585}"/>
              </a:ext>
            </a:extLst>
          </p:cNvPr>
          <p:cNvGrpSpPr/>
          <p:nvPr/>
        </p:nvGrpSpPr>
        <p:grpSpPr>
          <a:xfrm>
            <a:off x="3911827" y="3246548"/>
            <a:ext cx="1896887" cy="1670405"/>
            <a:chOff x="3907999" y="3189809"/>
            <a:chExt cx="1896887" cy="1670405"/>
          </a:xfrm>
        </p:grpSpPr>
        <p:sp>
          <p:nvSpPr>
            <p:cNvPr id="57" name="Shape">
              <a:extLst>
                <a:ext uri="{FF2B5EF4-FFF2-40B4-BE49-F238E27FC236}">
                  <a16:creationId xmlns:a16="http://schemas.microsoft.com/office/drawing/2014/main" id="{346E31A0-3F01-62F4-84A2-2ACF8C0E0D69}"/>
                </a:ext>
              </a:extLst>
            </p:cNvPr>
            <p:cNvSpPr/>
            <p:nvPr/>
          </p:nvSpPr>
          <p:spPr>
            <a:xfrm>
              <a:off x="3907999" y="3189809"/>
              <a:ext cx="1896887" cy="1670405"/>
            </a:xfrm>
            <a:custGeom>
              <a:avLst/>
              <a:gdLst/>
              <a:ahLst/>
              <a:cxnLst>
                <a:cxn ang="0">
                  <a:pos x="wd2" y="hd2"/>
                </a:cxn>
                <a:cxn ang="5400000">
                  <a:pos x="wd2" y="hd2"/>
                </a:cxn>
                <a:cxn ang="10800000">
                  <a:pos x="wd2" y="hd2"/>
                </a:cxn>
                <a:cxn ang="16200000">
                  <a:pos x="wd2" y="hd2"/>
                </a:cxn>
              </a:cxnLst>
              <a:rect l="0" t="0" r="r" b="b"/>
              <a:pathLst>
                <a:path w="21042" h="21389" extrusionOk="0">
                  <a:moveTo>
                    <a:pt x="19939" y="0"/>
                  </a:moveTo>
                  <a:lnTo>
                    <a:pt x="1103" y="0"/>
                  </a:lnTo>
                  <a:cubicBezTo>
                    <a:pt x="249" y="0"/>
                    <a:pt x="-279" y="1058"/>
                    <a:pt x="156" y="1900"/>
                  </a:cubicBezTo>
                  <a:lnTo>
                    <a:pt x="9566" y="20758"/>
                  </a:lnTo>
                  <a:cubicBezTo>
                    <a:pt x="9985" y="21600"/>
                    <a:pt x="11057" y="21600"/>
                    <a:pt x="11476" y="20758"/>
                  </a:cubicBezTo>
                  <a:lnTo>
                    <a:pt x="20886" y="1900"/>
                  </a:lnTo>
                  <a:cubicBezTo>
                    <a:pt x="21321" y="1058"/>
                    <a:pt x="20793" y="0"/>
                    <a:pt x="19939" y="0"/>
                  </a:cubicBezTo>
                  <a:close/>
                </a:path>
              </a:pathLst>
            </a:custGeom>
            <a:solidFill>
              <a:srgbClr val="9ACCCE"/>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8" name="TextBox 57">
              <a:extLst>
                <a:ext uri="{FF2B5EF4-FFF2-40B4-BE49-F238E27FC236}">
                  <a16:creationId xmlns:a16="http://schemas.microsoft.com/office/drawing/2014/main" id="{A88F91A9-840D-EF17-BDB6-B09602B08665}"/>
                </a:ext>
              </a:extLst>
            </p:cNvPr>
            <p:cNvSpPr txBox="1"/>
            <p:nvPr/>
          </p:nvSpPr>
          <p:spPr>
            <a:xfrm>
              <a:off x="4017381" y="3287628"/>
              <a:ext cx="1633737" cy="473206"/>
            </a:xfrm>
            <a:prstGeom prst="rect">
              <a:avLst/>
            </a:prstGeom>
            <a:noFill/>
          </p:spPr>
          <p:txBody>
            <a:bodyPr wrap="square">
              <a:spAutoFit/>
            </a:bodyPr>
            <a:lstStyle/>
            <a:p>
              <a:pPr algn="ctr" rtl="1">
                <a:lnSpc>
                  <a:spcPct val="150000"/>
                </a:lnSpc>
                <a:spcAft>
                  <a:spcPts val="800"/>
                </a:spcAft>
                <a:buSzPct val="150000"/>
              </a:pPr>
              <a:r>
                <a:rPr lang="ar-EG"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مراقبة الأداء</a:t>
              </a:r>
              <a:endParaRPr lang="en-US"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59" name="TextBox 58">
              <a:extLst>
                <a:ext uri="{FF2B5EF4-FFF2-40B4-BE49-F238E27FC236}">
                  <a16:creationId xmlns:a16="http://schemas.microsoft.com/office/drawing/2014/main" id="{AB417CD7-8EAD-6677-49EB-1B9F21688EE0}"/>
                </a:ext>
              </a:extLst>
            </p:cNvPr>
            <p:cNvSpPr txBox="1"/>
            <p:nvPr/>
          </p:nvSpPr>
          <p:spPr>
            <a:xfrm>
              <a:off x="4601488" y="4278367"/>
              <a:ext cx="51007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04</a:t>
              </a:r>
            </a:p>
          </p:txBody>
        </p:sp>
      </p:grpSp>
      <p:grpSp>
        <p:nvGrpSpPr>
          <p:cNvPr id="60" name="Group 59">
            <a:extLst>
              <a:ext uri="{FF2B5EF4-FFF2-40B4-BE49-F238E27FC236}">
                <a16:creationId xmlns:a16="http://schemas.microsoft.com/office/drawing/2014/main" id="{0150F4E1-7DC1-7A10-BFC3-2268DFDE0AA6}"/>
              </a:ext>
            </a:extLst>
          </p:cNvPr>
          <p:cNvGrpSpPr/>
          <p:nvPr/>
        </p:nvGrpSpPr>
        <p:grpSpPr>
          <a:xfrm>
            <a:off x="2483953" y="3260548"/>
            <a:ext cx="1896884" cy="1670403"/>
            <a:chOff x="2480125" y="3203809"/>
            <a:chExt cx="1896884" cy="1670403"/>
          </a:xfrm>
        </p:grpSpPr>
        <p:sp>
          <p:nvSpPr>
            <p:cNvPr id="61" name="Shape">
              <a:extLst>
                <a:ext uri="{FF2B5EF4-FFF2-40B4-BE49-F238E27FC236}">
                  <a16:creationId xmlns:a16="http://schemas.microsoft.com/office/drawing/2014/main" id="{581A1007-0A66-A130-0D2F-1A00CAE45E4D}"/>
                </a:ext>
              </a:extLst>
            </p:cNvPr>
            <p:cNvSpPr/>
            <p:nvPr/>
          </p:nvSpPr>
          <p:spPr>
            <a:xfrm>
              <a:off x="2480125" y="3203809"/>
              <a:ext cx="1896884" cy="1670403"/>
            </a:xfrm>
            <a:custGeom>
              <a:avLst/>
              <a:gdLst/>
              <a:ahLst/>
              <a:cxnLst>
                <a:cxn ang="0">
                  <a:pos x="wd2" y="hd2"/>
                </a:cxn>
                <a:cxn ang="5400000">
                  <a:pos x="wd2" y="hd2"/>
                </a:cxn>
                <a:cxn ang="10800000">
                  <a:pos x="wd2" y="hd2"/>
                </a:cxn>
                <a:cxn ang="16200000">
                  <a:pos x="wd2" y="hd2"/>
                </a:cxn>
              </a:cxnLst>
              <a:rect l="0" t="0" r="r" b="b"/>
              <a:pathLst>
                <a:path w="21042" h="21389" extrusionOk="0">
                  <a:moveTo>
                    <a:pt x="1103" y="21389"/>
                  </a:moveTo>
                  <a:lnTo>
                    <a:pt x="19939" y="21389"/>
                  </a:lnTo>
                  <a:cubicBezTo>
                    <a:pt x="20793" y="21389"/>
                    <a:pt x="21321" y="20331"/>
                    <a:pt x="20886" y="19489"/>
                  </a:cubicBezTo>
                  <a:lnTo>
                    <a:pt x="11476" y="631"/>
                  </a:lnTo>
                  <a:cubicBezTo>
                    <a:pt x="11057" y="-211"/>
                    <a:pt x="9985" y="-211"/>
                    <a:pt x="9566" y="631"/>
                  </a:cubicBezTo>
                  <a:lnTo>
                    <a:pt x="156" y="19489"/>
                  </a:lnTo>
                  <a:cubicBezTo>
                    <a:pt x="-279" y="20313"/>
                    <a:pt x="249" y="21389"/>
                    <a:pt x="1103" y="21389"/>
                  </a:cubicBezTo>
                  <a:close/>
                </a:path>
              </a:pathLst>
            </a:custGeom>
            <a:solidFill>
              <a:srgbClr val="168489"/>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2" name="TextBox 61">
              <a:extLst>
                <a:ext uri="{FF2B5EF4-FFF2-40B4-BE49-F238E27FC236}">
                  <a16:creationId xmlns:a16="http://schemas.microsoft.com/office/drawing/2014/main" id="{4FBBD2FB-0A61-AB7A-B562-74CB2F8D5F27}"/>
                </a:ext>
              </a:extLst>
            </p:cNvPr>
            <p:cNvSpPr txBox="1"/>
            <p:nvPr/>
          </p:nvSpPr>
          <p:spPr>
            <a:xfrm>
              <a:off x="2514699" y="4271584"/>
              <a:ext cx="1848313" cy="473206"/>
            </a:xfrm>
            <a:prstGeom prst="rect">
              <a:avLst/>
            </a:prstGeom>
            <a:noFill/>
          </p:spPr>
          <p:txBody>
            <a:bodyPr wrap="square">
              <a:spAutoFit/>
            </a:bodyPr>
            <a:lstStyle/>
            <a:p>
              <a:pPr algn="ctr" rtl="1">
                <a:lnSpc>
                  <a:spcPct val="150000"/>
                </a:lnSpc>
                <a:spcAft>
                  <a:spcPts val="800"/>
                </a:spcAft>
                <a:buSzPct val="150000"/>
              </a:pPr>
              <a:r>
                <a:rPr lang="ar-EG" b="1" dirty="0">
                  <a:solidFill>
                    <a:schemeClr val="bg1"/>
                  </a:solidFill>
                  <a:latin typeface="Calibri" panose="020F0502020204030204" pitchFamily="34" charset="0"/>
                  <a:ea typeface="Calibri" panose="020F0502020204030204" pitchFamily="34" charset="0"/>
                  <a:cs typeface="Adobe Arabic" panose="02040503050201020203" pitchFamily="18" charset="-78"/>
                </a:rPr>
                <a:t>التعلّم المستمر</a:t>
              </a:r>
              <a:endParaRPr lang="en-US" b="1" dirty="0">
                <a:solidFill>
                  <a:schemeClr val="bg1"/>
                </a:solidFill>
                <a:latin typeface="Calibri" panose="020F0502020204030204" pitchFamily="34" charset="0"/>
                <a:ea typeface="Calibri" panose="020F0502020204030204" pitchFamily="34" charset="0"/>
                <a:cs typeface="Adobe Arabic" panose="02040503050201020203" pitchFamily="18" charset="-78"/>
              </a:endParaRPr>
            </a:p>
          </p:txBody>
        </p:sp>
        <p:sp>
          <p:nvSpPr>
            <p:cNvPr id="63" name="TextBox 62">
              <a:extLst>
                <a:ext uri="{FF2B5EF4-FFF2-40B4-BE49-F238E27FC236}">
                  <a16:creationId xmlns:a16="http://schemas.microsoft.com/office/drawing/2014/main" id="{1D84624A-930B-9EE8-020B-4455D3AAA585}"/>
                </a:ext>
              </a:extLst>
            </p:cNvPr>
            <p:cNvSpPr txBox="1"/>
            <p:nvPr/>
          </p:nvSpPr>
          <p:spPr>
            <a:xfrm>
              <a:off x="3184750" y="3547087"/>
              <a:ext cx="487634"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05</a:t>
              </a:r>
            </a:p>
          </p:txBody>
        </p:sp>
      </p:grpSp>
    </p:spTree>
    <p:extLst>
      <p:ext uri="{BB962C8B-B14F-4D97-AF65-F5344CB8AC3E}">
        <p14:creationId xmlns:p14="http://schemas.microsoft.com/office/powerpoint/2010/main" val="174601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1000"/>
                                        <p:tgtEl>
                                          <p:spTgt spid="56"/>
                                        </p:tgtEl>
                                      </p:cBhvr>
                                    </p:animEffect>
                                    <p:anim calcmode="lin" valueType="num">
                                      <p:cBhvr>
                                        <p:cTn id="34" dur="1000" fill="hold"/>
                                        <p:tgtEl>
                                          <p:spTgt spid="56"/>
                                        </p:tgtEl>
                                        <p:attrNameLst>
                                          <p:attrName>ppt_x</p:attrName>
                                        </p:attrNameLst>
                                      </p:cBhvr>
                                      <p:tavLst>
                                        <p:tav tm="0">
                                          <p:val>
                                            <p:strVal val="#ppt_x"/>
                                          </p:val>
                                        </p:tav>
                                        <p:tav tm="100000">
                                          <p:val>
                                            <p:strVal val="#ppt_x"/>
                                          </p:val>
                                        </p:tav>
                                      </p:tavLst>
                                    </p:anim>
                                    <p:anim calcmode="lin" valueType="num">
                                      <p:cBhvr>
                                        <p:cTn id="3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1000"/>
                                        <p:tgtEl>
                                          <p:spTgt spid="60"/>
                                        </p:tgtEl>
                                      </p:cBhvr>
                                    </p:animEffect>
                                    <p:anim calcmode="lin" valueType="num">
                                      <p:cBhvr>
                                        <p:cTn id="41" dur="1000" fill="hold"/>
                                        <p:tgtEl>
                                          <p:spTgt spid="60"/>
                                        </p:tgtEl>
                                        <p:attrNameLst>
                                          <p:attrName>ppt_x</p:attrName>
                                        </p:attrNameLst>
                                      </p:cBhvr>
                                      <p:tavLst>
                                        <p:tav tm="0">
                                          <p:val>
                                            <p:strVal val="#ppt_x"/>
                                          </p:val>
                                        </p:tav>
                                        <p:tav tm="100000">
                                          <p:val>
                                            <p:strVal val="#ppt_x"/>
                                          </p:val>
                                        </p:tav>
                                      </p:tavLst>
                                    </p:anim>
                                    <p:anim calcmode="lin" valueType="num">
                                      <p:cBhvr>
                                        <p:cTn id="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لنموذج </a:t>
            </a:r>
            <a:r>
              <a:rPr lang="en-US" dirty="0"/>
              <a:t>EFQM </a:t>
            </a:r>
            <a:r>
              <a:rPr lang="ar-SY" dirty="0"/>
              <a:t>أن يُساعد المؤسسات على تحسين أدائها الاستراتيجي؟</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42347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solidFill>
                  <a:srgbClr val="168489"/>
                </a:solidFill>
                <a:latin typeface="Adobe Arabic" panose="02040503050201020203" pitchFamily="18" charset="-78"/>
                <a:cs typeface="Adobe Arabic" panose="02040503050201020203" pitchFamily="18" charset="-78"/>
              </a:rPr>
              <a:t>التركيز الاستراتيجي</a:t>
            </a:r>
            <a:endParaRPr lang="en-US" sz="2800" dirty="0">
              <a:solidFill>
                <a:srgbClr val="168489"/>
              </a:solidFill>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21021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يساعد النموذج على تحديد الرؤية والرسالة والقيم الاستراتيجية للمؤسسة بشكل واضح.</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477796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يشجع على تطوير الاستراتيجية والسياسات بما يتماشى مع احتياجات أصحاب المصلحة.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2095842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القيادة والحوكمة</a:t>
            </a:r>
            <a:endParaRPr lang="en-US" sz="2800" dirty="0">
              <a:solidFill>
                <a:srgbClr val="168489"/>
              </a:solidFill>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2974467"/>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يؤكد على دور القيادة في صياغة الاستراتيجية وتنفيذها بفعالية.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3727253"/>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يعزز نظم الحوكمة والمساءلة المرتبطة بالأداء الاستراتيجي.</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98026D64-893B-728E-BDD5-86D840A8CACC}"/>
              </a:ext>
            </a:extLst>
          </p:cNvPr>
          <p:cNvSpPr txBox="1"/>
          <p:nvPr/>
        </p:nvSpPr>
        <p:spPr>
          <a:xfrm>
            <a:off x="4238138" y="4278706"/>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solidFill>
                  <a:srgbClr val="168489"/>
                </a:solidFill>
                <a:latin typeface="Adobe Arabic" panose="02040503050201020203" pitchFamily="18" charset="-78"/>
                <a:cs typeface="Adobe Arabic" panose="02040503050201020203" pitchFamily="18" charset="-78"/>
              </a:rPr>
              <a:t>إدارة العمليات</a:t>
            </a:r>
            <a:endParaRPr lang="en-US" sz="2800" dirty="0">
              <a:solidFill>
                <a:srgbClr val="168489"/>
              </a:solidFill>
              <a:latin typeface="Adobe Arabic" panose="02040503050201020203" pitchFamily="18" charset="-78"/>
              <a:cs typeface="Adobe Arabic" panose="02040503050201020203" pitchFamily="18" charset="-78"/>
            </a:endParaRPr>
          </a:p>
        </p:txBody>
      </p:sp>
      <p:sp>
        <p:nvSpPr>
          <p:cNvPr id="9" name="TextBox 8">
            <a:extLst>
              <a:ext uri="{FF2B5EF4-FFF2-40B4-BE49-F238E27FC236}">
                <a16:creationId xmlns:a16="http://schemas.microsoft.com/office/drawing/2014/main" id="{C4EE4730-8103-EA3D-76DB-D9F06B75AB0E}"/>
              </a:ext>
            </a:extLst>
          </p:cNvPr>
          <p:cNvSpPr txBox="1"/>
          <p:nvPr/>
        </p:nvSpPr>
        <p:spPr>
          <a:xfrm>
            <a:off x="4533899" y="4836111"/>
            <a:ext cx="6885215"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يساعد في تحديد وتحسين العمليات الحرجة التي تدعم تحقيق الأهداف الاستراتيجية.</a:t>
            </a:r>
            <a:endParaRPr lang="en-US" sz="2800" dirty="0">
              <a:latin typeface="Adobe Arabic" panose="02040503050201020203" pitchFamily="18" charset="-78"/>
              <a:cs typeface="Adobe Arabic" panose="02040503050201020203" pitchFamily="18" charset="-78"/>
            </a:endParaRPr>
          </a:p>
        </p:txBody>
      </p:sp>
      <p:sp>
        <p:nvSpPr>
          <p:cNvPr id="10" name="TextBox 9">
            <a:extLst>
              <a:ext uri="{FF2B5EF4-FFF2-40B4-BE49-F238E27FC236}">
                <a16:creationId xmlns:a16="http://schemas.microsoft.com/office/drawing/2014/main" id="{E06FCB10-4C90-4207-1A9E-AAB390D336DD}"/>
              </a:ext>
            </a:extLst>
          </p:cNvPr>
          <p:cNvSpPr txBox="1"/>
          <p:nvPr/>
        </p:nvSpPr>
        <p:spPr>
          <a:xfrm>
            <a:off x="4677977" y="6039847"/>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يشجع على الابتكار والتحسين المستمر في العمليات الاستراتيجية.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09074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P spid="2" grpId="0"/>
      <p:bldP spid="9" grpId="0"/>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407821" y="1883820"/>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solidFill>
                  <a:srgbClr val="168489"/>
                </a:solidFill>
                <a:latin typeface="Adobe Arabic" panose="02040503050201020203" pitchFamily="18" charset="-78"/>
                <a:cs typeface="Adobe Arabic" panose="02040503050201020203" pitchFamily="18" charset="-78"/>
              </a:rPr>
              <a:t>قياس الأداء والتحسين</a:t>
            </a:r>
            <a:endParaRPr lang="en-US" sz="2800" dirty="0">
              <a:solidFill>
                <a:srgbClr val="168489"/>
              </a:solidFill>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407821" y="2543094"/>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يوفر إطاراً شاملاً لقياس الأداء الاستراتيجي باستخدام مؤشرات متوازنة.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407821" y="3202368"/>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يشجع على التحليل والتعلم من نتائج الأداء لتحسين الاستراتيجية والأداء.</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98026D64-893B-728E-BDD5-86D840A8CACC}"/>
              </a:ext>
            </a:extLst>
          </p:cNvPr>
          <p:cNvSpPr txBox="1"/>
          <p:nvPr/>
        </p:nvSpPr>
        <p:spPr>
          <a:xfrm>
            <a:off x="4407821" y="3955154"/>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solidFill>
                  <a:srgbClr val="168489"/>
                </a:solidFill>
                <a:latin typeface="Adobe Arabic" panose="02040503050201020203" pitchFamily="18" charset="-78"/>
                <a:cs typeface="Adobe Arabic" panose="02040503050201020203" pitchFamily="18" charset="-78"/>
              </a:rPr>
              <a:t>إدارة الموارد والشراكات</a:t>
            </a:r>
            <a:endParaRPr lang="en-US" sz="2800" dirty="0">
              <a:solidFill>
                <a:srgbClr val="168489"/>
              </a:solidFill>
              <a:latin typeface="Adobe Arabic" panose="02040503050201020203" pitchFamily="18" charset="-78"/>
              <a:cs typeface="Adobe Arabic" panose="02040503050201020203" pitchFamily="18" charset="-78"/>
            </a:endParaRPr>
          </a:p>
        </p:txBody>
      </p:sp>
      <p:sp>
        <p:nvSpPr>
          <p:cNvPr id="9" name="TextBox 8">
            <a:extLst>
              <a:ext uri="{FF2B5EF4-FFF2-40B4-BE49-F238E27FC236}">
                <a16:creationId xmlns:a16="http://schemas.microsoft.com/office/drawing/2014/main" id="{C4EE4730-8103-EA3D-76DB-D9F06B75AB0E}"/>
              </a:ext>
            </a:extLst>
          </p:cNvPr>
          <p:cNvSpPr txBox="1"/>
          <p:nvPr/>
        </p:nvSpPr>
        <p:spPr>
          <a:xfrm>
            <a:off x="4703583" y="4512559"/>
            <a:ext cx="6885215"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يؤكد على أهمية إدارة الموارد البشرية والمالية والتكنولوجية لدعم الاستراتيجية.</a:t>
            </a:r>
            <a:endParaRPr lang="en-US" sz="2800" dirty="0">
              <a:latin typeface="Adobe Arabic" panose="02040503050201020203" pitchFamily="18" charset="-78"/>
              <a:cs typeface="Adobe Arabic" panose="02040503050201020203" pitchFamily="18" charset="-78"/>
            </a:endParaRPr>
          </a:p>
        </p:txBody>
      </p:sp>
      <p:sp>
        <p:nvSpPr>
          <p:cNvPr id="10" name="TextBox 9">
            <a:extLst>
              <a:ext uri="{FF2B5EF4-FFF2-40B4-BE49-F238E27FC236}">
                <a16:creationId xmlns:a16="http://schemas.microsoft.com/office/drawing/2014/main" id="{E06FCB10-4C90-4207-1A9E-AAB390D336DD}"/>
              </a:ext>
            </a:extLst>
          </p:cNvPr>
          <p:cNvSpPr txBox="1"/>
          <p:nvPr/>
        </p:nvSpPr>
        <p:spPr>
          <a:xfrm>
            <a:off x="4246384" y="5716295"/>
            <a:ext cx="7342414"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يشجع على بناء شراكات استراتيجية تعزز تحقيق الأهداف طويلة الأجل.</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865282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P spid="2" grpId="0"/>
      <p:bldP spid="9" grpId="0"/>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أهداف الأداء الاستراتيجي</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015139"/>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الرؤية وأهداف الأداء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3834289"/>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صياغة رؤية ورسالة تعكس استراتيجية الأداء.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653438"/>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وضع أهداف استراتيجية قابلة للقياس (</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SMART</a:t>
              </a: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472588"/>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إدارة الموارد لتحقيق الأداء الاستراتيجي.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 name="Group 4">
            <a:extLst>
              <a:ext uri="{FF2B5EF4-FFF2-40B4-BE49-F238E27FC236}">
                <a16:creationId xmlns:a16="http://schemas.microsoft.com/office/drawing/2014/main" id="{0CA6545E-BD2A-A165-003B-CDA71CC08178}"/>
              </a:ext>
            </a:extLst>
          </p:cNvPr>
          <p:cNvGrpSpPr/>
          <p:nvPr/>
        </p:nvGrpSpPr>
        <p:grpSpPr>
          <a:xfrm>
            <a:off x="2931723" y="6248400"/>
            <a:ext cx="8368711" cy="609600"/>
            <a:chOff x="2931723" y="3429000"/>
            <a:chExt cx="8368711" cy="609600"/>
          </a:xfrm>
        </p:grpSpPr>
        <p:grpSp>
          <p:nvGrpSpPr>
            <p:cNvPr id="6" name="Group 5">
              <a:extLst>
                <a:ext uri="{FF2B5EF4-FFF2-40B4-BE49-F238E27FC236}">
                  <a16:creationId xmlns:a16="http://schemas.microsoft.com/office/drawing/2014/main" id="{EBC50285-7E52-49E5-9515-4E97E0E4EA30}"/>
                </a:ext>
              </a:extLst>
            </p:cNvPr>
            <p:cNvGrpSpPr/>
            <p:nvPr/>
          </p:nvGrpSpPr>
          <p:grpSpPr>
            <a:xfrm>
              <a:off x="10339189" y="3429000"/>
              <a:ext cx="961245" cy="609600"/>
              <a:chOff x="9411453" y="3343594"/>
              <a:chExt cx="961245" cy="609600"/>
            </a:xfrm>
          </p:grpSpPr>
          <p:pic>
            <p:nvPicPr>
              <p:cNvPr id="10" name="Picture 4" descr="Goal ">
                <a:extLst>
                  <a:ext uri="{FF2B5EF4-FFF2-40B4-BE49-F238E27FC236}">
                    <a16:creationId xmlns:a16="http://schemas.microsoft.com/office/drawing/2014/main" id="{C9440E10-4CC1-9B07-BB59-ECA05C96962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48C8371B-D408-C71D-9555-FE5A79D7028B}"/>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7" name="TextBox 6">
              <a:extLst>
                <a:ext uri="{FF2B5EF4-FFF2-40B4-BE49-F238E27FC236}">
                  <a16:creationId xmlns:a16="http://schemas.microsoft.com/office/drawing/2014/main" id="{573A4736-7DAB-3707-6094-BB1C316C524D}"/>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تحديد الموارد المالية والبشرية اللازمة.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753973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1002402" y="3429000"/>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2000" b="1">
                <a:solidFill>
                  <a:srgbClr val="203E6C"/>
                </a:solidFill>
                <a:latin typeface="Times New Roman" panose="02020603050405020304" pitchFamily="18" charset="0"/>
                <a:cs typeface="GE Dinar Two Medium" panose="020A0503020102020204" pitchFamily="18" charset="-78"/>
              </a:defRPr>
            </a:lvl1pPr>
          </a:lstStyle>
          <a:p>
            <a:r>
              <a:rPr lang="ar-SY" sz="3200" dirty="0">
                <a:solidFill>
                  <a:schemeClr val="tx1"/>
                </a:solidFill>
                <a:latin typeface="Adobe Arabic" panose="02040503050201020203" pitchFamily="18" charset="-78"/>
                <a:cs typeface="Adobe Arabic" panose="02040503050201020203" pitchFamily="18" charset="-78"/>
              </a:rPr>
              <a:t>نشاط تعارف المشاركين</a:t>
            </a:r>
            <a:endParaRPr lang="en-US" sz="3200" dirty="0">
              <a:solidFill>
                <a:schemeClr val="tx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6418385" y="3091207"/>
            <a:ext cx="5376596"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a:t>
            </a:r>
            <a:r>
              <a:rPr lang="ar-SA" sz="3600" dirty="0">
                <a:solidFill>
                  <a:srgbClr val="168489"/>
                </a:solidFill>
                <a:latin typeface="Adobe Arabic" panose="02040503050201020203" pitchFamily="18" charset="-78"/>
                <a:cs typeface="Adobe Arabic" panose="02040503050201020203" pitchFamily="18" charset="-78"/>
              </a:rPr>
              <a:t>اهداف ورؤية الاداء الاستراتيجي</a:t>
            </a:r>
            <a:br>
              <a:rPr lang="ar-SA" sz="3600" dirty="0">
                <a:solidFill>
                  <a:srgbClr val="168489"/>
                </a:solidFill>
                <a:latin typeface="Adobe Arabic" panose="02040503050201020203" pitchFamily="18" charset="-78"/>
                <a:cs typeface="Adobe Arabic" panose="02040503050201020203" pitchFamily="18" charset="-78"/>
              </a:rPr>
            </a:b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pic>
        <p:nvPicPr>
          <p:cNvPr id="3" name="Picture 2">
            <a:extLst>
              <a:ext uri="{FF2B5EF4-FFF2-40B4-BE49-F238E27FC236}">
                <a16:creationId xmlns:a16="http://schemas.microsoft.com/office/drawing/2014/main" id="{EAF2839A-79B8-7FF9-C520-E93FF1E1B6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992400" y="2774526"/>
            <a:ext cx="2103600" cy="1577701"/>
          </a:xfrm>
          <a:prstGeom prst="rect">
            <a:avLst/>
          </a:prstGeom>
        </p:spPr>
      </p:pic>
    </p:spTree>
    <p:extLst>
      <p:ext uri="{BB962C8B-B14F-4D97-AF65-F5344CB8AC3E}">
        <p14:creationId xmlns:p14="http://schemas.microsoft.com/office/powerpoint/2010/main" val="2191275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رؤية وأهداف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EG"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مفهوم الرؤية وأهداف الأداء الاستراتيجي</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2631510" y="2851919"/>
            <a:ext cx="80816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الرؤية: هي صورة مثالية مستقبلية تعكس الطموحات الكبرى للمؤسسة وتوضح الاتجاه الذي تسعى لتحقيقه على المدى الطويل.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C978D5B9-E449-116D-2FED-6467A7690BB7}"/>
              </a:ext>
            </a:extLst>
          </p:cNvPr>
          <p:cNvSpPr txBox="1"/>
          <p:nvPr/>
        </p:nvSpPr>
        <p:spPr>
          <a:xfrm>
            <a:off x="3507253" y="4100243"/>
            <a:ext cx="7205938" cy="2262158"/>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أما أهداف الأداء الاستراتيجي: فتتعلق بتحديد النتائج المرغوبة التي تترجم الرؤية إلى إنجازات ملموسة. الرؤية تعبر عن "المكانة المستقبلية"، في حين أن الأهداف تحدد الخطوات العملية لتحقيق هذه الرؤية. تؤدي هذه الأهداف دورًا محوريًا في توجيه القرارات، تحسين الأداء، وتحقيق التوافق بين جميع مكونات المؤسسة.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a:extLst>
              <a:ext uri="{FF2B5EF4-FFF2-40B4-BE49-F238E27FC236}">
                <a16:creationId xmlns:a16="http://schemas.microsoft.com/office/drawing/2014/main" id="{FB0677D2-8830-B83D-AD96-2CFE5DAD95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50" y="3836894"/>
            <a:ext cx="2483042" cy="2461107"/>
          </a:xfrm>
          <a:prstGeom prst="rect">
            <a:avLst/>
          </a:prstGeom>
        </p:spPr>
      </p:pic>
    </p:spTree>
    <p:extLst>
      <p:ext uri="{BB962C8B-B14F-4D97-AF65-F5344CB8AC3E}">
        <p14:creationId xmlns:p14="http://schemas.microsoft.com/office/powerpoint/2010/main" val="121527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رؤية وأهداف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EG"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صياغة رؤية ورسالة تعكس استراتيجية الأداء</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2631510" y="2851919"/>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EG"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صياغة الرؤية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C978D5B9-E449-116D-2FED-6467A7690BB7}"/>
              </a:ext>
            </a:extLst>
          </p:cNvPr>
          <p:cNvSpPr txBox="1"/>
          <p:nvPr/>
        </p:nvSpPr>
        <p:spPr>
          <a:xfrm>
            <a:off x="2942731" y="3500079"/>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لصياغة رؤية فعّالة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C9A8462D-2B9A-BC8E-F491-EA6096C47F67}"/>
              </a:ext>
            </a:extLst>
          </p:cNvPr>
          <p:cNvSpPr txBox="1"/>
          <p:nvPr/>
        </p:nvSpPr>
        <p:spPr>
          <a:xfrm>
            <a:off x="2942730" y="4228611"/>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يجب أن تكون واضحة، قابلة للتصوّر، وملهمة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4D5E5FDB-128D-1E8F-A7DF-D165B650AAA7}"/>
              </a:ext>
            </a:extLst>
          </p:cNvPr>
          <p:cNvSpPr txBox="1"/>
          <p:nvPr/>
        </p:nvSpPr>
        <p:spPr>
          <a:xfrm>
            <a:off x="2942730" y="4942696"/>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أن تعكس القيم الأساسية للمؤسسة وأهدافها الطموحة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739B3F8C-85B0-5CA8-D559-7A1422115FC1}"/>
              </a:ext>
            </a:extLst>
          </p:cNvPr>
          <p:cNvSpPr txBox="1"/>
          <p:nvPr/>
        </p:nvSpPr>
        <p:spPr>
          <a:xfrm>
            <a:off x="2942730" y="5718534"/>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أن تكون موجّهة لجميع أصحاب المصلحة مثل العملاء، الموظفين، والمجتمع</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1" name="Picture 20">
            <a:extLst>
              <a:ext uri="{FF2B5EF4-FFF2-40B4-BE49-F238E27FC236}">
                <a16:creationId xmlns:a16="http://schemas.microsoft.com/office/drawing/2014/main" id="{8608D530-788F-3604-9DD8-28C19838A3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901" y="3332543"/>
            <a:ext cx="3073152" cy="2711605"/>
          </a:xfrm>
          <a:prstGeom prst="rect">
            <a:avLst/>
          </a:prstGeom>
        </p:spPr>
      </p:pic>
    </p:spTree>
    <p:extLst>
      <p:ext uri="{BB962C8B-B14F-4D97-AF65-F5344CB8AC3E}">
        <p14:creationId xmlns:p14="http://schemas.microsoft.com/office/powerpoint/2010/main" val="197529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P spid="1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رؤية وأهداف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1708160"/>
          </a:xfrm>
          <a:prstGeom prst="rect">
            <a:avLst/>
          </a:prstGeom>
          <a:noFill/>
        </p:spPr>
        <p:txBody>
          <a:bodyPr wrap="square">
            <a:spAutoFit/>
          </a:bodyPr>
          <a:lstStyle/>
          <a:p>
            <a:pPr marL="342900" indent="-432000" algn="r" rtl="1">
              <a:lnSpc>
                <a:spcPct val="150000"/>
              </a:lnSpc>
              <a:spcAft>
                <a:spcPts val="800"/>
              </a:spcAft>
              <a:buSzPct val="160000"/>
              <a:buBlip>
                <a:blip r:embed="rId2"/>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مثال</a:t>
            </a: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b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b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رؤية شركة تسعى للريادة في التقنية: "أن نكون الشركة الأولى عالمياً في تقديم حلول تقنية مبتكرة تدعم التحول الرقمي</a:t>
            </a:r>
            <a:r>
              <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C9A8462D-2B9A-BC8E-F491-EA6096C47F67}"/>
              </a:ext>
            </a:extLst>
          </p:cNvPr>
          <p:cNvSpPr txBox="1"/>
          <p:nvPr/>
        </p:nvSpPr>
        <p:spPr>
          <a:xfrm>
            <a:off x="2942730" y="4087039"/>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EG"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مكونات الرؤية القوية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4D5E5FDB-128D-1E8F-A7DF-D165B650AAA7}"/>
              </a:ext>
            </a:extLst>
          </p:cNvPr>
          <p:cNvSpPr txBox="1"/>
          <p:nvPr/>
        </p:nvSpPr>
        <p:spPr>
          <a:xfrm>
            <a:off x="2942730" y="4642613"/>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الإلهام والطموح</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يجب أن تحفز الرؤية الموظفين وأصحاب المصلحة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739B3F8C-85B0-5CA8-D559-7A1422115FC1}"/>
              </a:ext>
            </a:extLst>
          </p:cNvPr>
          <p:cNvSpPr txBox="1"/>
          <p:nvPr/>
        </p:nvSpPr>
        <p:spPr>
          <a:xfrm>
            <a:off x="2942730" y="5198187"/>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الوضوح والبساطة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تكون سهلة الفهم ومباشرة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F77356BD-3401-FDE5-F6C1-E1DE1C3E8646}"/>
              </a:ext>
            </a:extLst>
          </p:cNvPr>
          <p:cNvSpPr txBox="1"/>
          <p:nvPr/>
        </p:nvSpPr>
        <p:spPr>
          <a:xfrm>
            <a:off x="2942730" y="5793196"/>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الاستدامة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تعكس توجهًا مستقبليًا يتماشى مع تحديات العصر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2" name="Picture 21">
            <a:extLst>
              <a:ext uri="{FF2B5EF4-FFF2-40B4-BE49-F238E27FC236}">
                <a16:creationId xmlns:a16="http://schemas.microsoft.com/office/drawing/2014/main" id="{F8DD8B0A-185F-BD18-586E-A7381FDE49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3067" y="3375306"/>
            <a:ext cx="3010137" cy="2807686"/>
          </a:xfrm>
          <a:prstGeom prst="rect">
            <a:avLst/>
          </a:prstGeom>
        </p:spPr>
      </p:pic>
    </p:spTree>
    <p:extLst>
      <p:ext uri="{BB962C8B-B14F-4D97-AF65-F5344CB8AC3E}">
        <p14:creationId xmlns:p14="http://schemas.microsoft.com/office/powerpoint/2010/main" val="2461882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صياغة الرسالة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الرسالة هي بيان مختصر يوضح الغرض من وجود المؤسسة ودورها الأساسي.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C9A8462D-2B9A-BC8E-F491-EA6096C47F67}"/>
              </a:ext>
            </a:extLst>
          </p:cNvPr>
          <p:cNvSpPr txBox="1"/>
          <p:nvPr/>
        </p:nvSpPr>
        <p:spPr>
          <a:xfrm>
            <a:off x="2698136" y="2828836"/>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يجب أن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4D5E5FDB-128D-1E8F-A7DF-D165B650AAA7}"/>
              </a:ext>
            </a:extLst>
          </p:cNvPr>
          <p:cNvSpPr txBox="1"/>
          <p:nvPr/>
        </p:nvSpPr>
        <p:spPr>
          <a:xfrm>
            <a:off x="2698136" y="3476996"/>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تعكس نشاط المؤسسة والقيم التي تلتزم بها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739B3F8C-85B0-5CA8-D559-7A1422115FC1}"/>
              </a:ext>
            </a:extLst>
          </p:cNvPr>
          <p:cNvSpPr txBox="1"/>
          <p:nvPr/>
        </p:nvSpPr>
        <p:spPr>
          <a:xfrm>
            <a:off x="2698136" y="4123008"/>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تكون سهلة الفهم وملهمة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F77356BD-3401-FDE5-F6C1-E1DE1C3E8646}"/>
              </a:ext>
            </a:extLst>
          </p:cNvPr>
          <p:cNvSpPr txBox="1"/>
          <p:nvPr/>
        </p:nvSpPr>
        <p:spPr>
          <a:xfrm>
            <a:off x="3019877" y="4723172"/>
            <a:ext cx="7770461" cy="1810752"/>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مثال</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رسالة لمؤسسة تعليمية: "تمكين التعلم للجميع من خلال برامج مبتكرة تلبي احتياجات الأفراد والمجتمع</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a:extLst>
              <a:ext uri="{FF2B5EF4-FFF2-40B4-BE49-F238E27FC236}">
                <a16:creationId xmlns:a16="http://schemas.microsoft.com/office/drawing/2014/main" id="{A2F86400-82BC-B5A8-D40B-C119DCA52E4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0" y="2200541"/>
            <a:ext cx="3865605" cy="3844933"/>
          </a:xfrm>
          <a:prstGeom prst="rect">
            <a:avLst/>
          </a:prstGeom>
        </p:spPr>
      </p:pic>
    </p:spTree>
    <p:extLst>
      <p:ext uri="{BB962C8B-B14F-4D97-AF65-F5344CB8AC3E}">
        <p14:creationId xmlns:p14="http://schemas.microsoft.com/office/powerpoint/2010/main" val="317478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صياغة الرسالة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339803"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لصياغة رسالة فعالة يجب ان يتوفر: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C9A8462D-2B9A-BC8E-F491-EA6096C47F67}"/>
              </a:ext>
            </a:extLst>
          </p:cNvPr>
          <p:cNvSpPr txBox="1"/>
          <p:nvPr/>
        </p:nvSpPr>
        <p:spPr>
          <a:xfrm>
            <a:off x="2698136" y="2828836"/>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الغرض</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الدور الأساسي للمؤسسة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4D5E5FDB-128D-1E8F-A7DF-D165B650AAA7}"/>
              </a:ext>
            </a:extLst>
          </p:cNvPr>
          <p:cNvSpPr txBox="1"/>
          <p:nvPr/>
        </p:nvSpPr>
        <p:spPr>
          <a:xfrm>
            <a:off x="2698136" y="3476996"/>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القيم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التعبير عن المبادئ التي تلتزم بها المؤسسة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739B3F8C-85B0-5CA8-D559-7A1422115FC1}"/>
              </a:ext>
            </a:extLst>
          </p:cNvPr>
          <p:cNvSpPr txBox="1"/>
          <p:nvPr/>
        </p:nvSpPr>
        <p:spPr>
          <a:xfrm>
            <a:off x="2698136" y="4123008"/>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التمايز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إظهار ما يجعل المؤسسة فريدة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F77356BD-3401-FDE5-F6C1-E1DE1C3E8646}"/>
              </a:ext>
            </a:extLst>
          </p:cNvPr>
          <p:cNvSpPr txBox="1"/>
          <p:nvPr/>
        </p:nvSpPr>
        <p:spPr>
          <a:xfrm>
            <a:off x="3019877" y="4723172"/>
            <a:ext cx="7770461" cy="1256754"/>
          </a:xfrm>
          <a:prstGeom prst="rect">
            <a:avLst/>
          </a:prstGeom>
          <a:noFill/>
        </p:spPr>
        <p:txBody>
          <a:bodyPr wrap="square">
            <a:spAutoFit/>
          </a:bodyPr>
          <a:lstStyle/>
          <a:p>
            <a:pPr algn="just" rtl="1">
              <a:lnSpc>
                <a:spcPct val="150000"/>
              </a:lnSpc>
              <a:spcAft>
                <a:spcPts val="800"/>
              </a:spcAft>
              <a:buSzPct val="160000"/>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مثال</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غذائية: "توفير أغذية صحية وآمنة تلبي احتياجات العائلات وتعزز رفاهيتهم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4" name="Picture 13">
            <a:extLst>
              <a:ext uri="{FF2B5EF4-FFF2-40B4-BE49-F238E27FC236}">
                <a16:creationId xmlns:a16="http://schemas.microsoft.com/office/drawing/2014/main" id="{F35968A2-742E-5897-24C6-1580DAA76EE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0" y="2200541"/>
            <a:ext cx="3865605" cy="3844933"/>
          </a:xfrm>
          <a:prstGeom prst="rect">
            <a:avLst/>
          </a:prstGeom>
        </p:spPr>
      </p:pic>
    </p:spTree>
    <p:extLst>
      <p:ext uri="{BB962C8B-B14F-4D97-AF65-F5344CB8AC3E}">
        <p14:creationId xmlns:p14="http://schemas.microsoft.com/office/powerpoint/2010/main" val="93505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وضع أهداف استراتيجية قابلة للقياس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SMART</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2428253" y="2047187"/>
            <a:ext cx="8989789" cy="587853"/>
          </a:xfrm>
          <a:prstGeom prst="rect">
            <a:avLst/>
          </a:prstGeom>
          <a:noFill/>
        </p:spPr>
        <p:txBody>
          <a:bodyPr wrap="square">
            <a:spAutoFit/>
          </a:bodyPr>
          <a:lstStyle/>
          <a:p>
            <a:pPr lvl="0" algn="r" rtl="1">
              <a:lnSpc>
                <a:spcPct val="115000"/>
              </a:lnSpc>
            </a:pP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أهداف استراتيجية</a:t>
            </a:r>
            <a:r>
              <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SMART</a:t>
            </a: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هي معايير عالمية لصياغة الأهداف الاستراتيجية وتتكون من</a:t>
            </a:r>
            <a:r>
              <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0C8E7DA7-8B8D-28ED-3CB1-290BBAB57912}"/>
              </a:ext>
            </a:extLst>
          </p:cNvPr>
          <p:cNvSpPr txBox="1"/>
          <p:nvPr/>
        </p:nvSpPr>
        <p:spPr>
          <a:xfrm>
            <a:off x="3738690" y="2904437"/>
            <a:ext cx="7373389"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Specific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(محددة): الهدف يجب أن يكون واضحًا ومحددًا بدقة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6307B1D4-80F3-FF6F-A041-699EE9A74DD3}"/>
              </a:ext>
            </a:extLst>
          </p:cNvPr>
          <p:cNvSpPr txBox="1"/>
          <p:nvPr/>
        </p:nvSpPr>
        <p:spPr>
          <a:xfrm>
            <a:off x="3097023" y="3609886"/>
            <a:ext cx="7770461"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Measurable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(قابل للقياس): يمكن تقييمه باستخدام معايير محددة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5AE02966-E203-EABD-72B0-DB5F5D0170EF}"/>
              </a:ext>
            </a:extLst>
          </p:cNvPr>
          <p:cNvSpPr txBox="1"/>
          <p:nvPr/>
        </p:nvSpPr>
        <p:spPr>
          <a:xfrm>
            <a:off x="3097023" y="4258046"/>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Achievable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(قابل للتحقيق): يكون واقعيًا ومتناسبًا مع قدرات المؤسسة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14E761A5-E393-AD7E-1052-D0CEEDA3CC5E}"/>
              </a:ext>
            </a:extLst>
          </p:cNvPr>
          <p:cNvSpPr txBox="1"/>
          <p:nvPr/>
        </p:nvSpPr>
        <p:spPr>
          <a:xfrm>
            <a:off x="3097023" y="4904058"/>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Relevant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(مرتبط بالأهداف العامة): يخدم الرؤية والرسالة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3245AA8A-5896-B1CE-FA90-40CC63388906}"/>
              </a:ext>
            </a:extLst>
          </p:cNvPr>
          <p:cNvSpPr txBox="1"/>
          <p:nvPr/>
        </p:nvSpPr>
        <p:spPr>
          <a:xfrm>
            <a:off x="3019877" y="5582828"/>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Time-bound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(محدود بزمن): يحدد إطارًا زمنيًا لتحقيقه</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4" name="Picture 23">
            <a:extLst>
              <a:ext uri="{FF2B5EF4-FFF2-40B4-BE49-F238E27FC236}">
                <a16:creationId xmlns:a16="http://schemas.microsoft.com/office/drawing/2014/main" id="{0FC9FA25-4797-3518-9C73-0C24626D5BA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0050" y="2836445"/>
            <a:ext cx="3519191" cy="3607029"/>
          </a:xfrm>
          <a:prstGeom prst="rect">
            <a:avLst/>
          </a:prstGeom>
          <a:noFill/>
          <a:ln>
            <a:noFill/>
          </a:ln>
        </p:spPr>
      </p:pic>
    </p:spTree>
    <p:extLst>
      <p:ext uri="{BB962C8B-B14F-4D97-AF65-F5344CB8AC3E}">
        <p14:creationId xmlns:p14="http://schemas.microsoft.com/office/powerpoint/2010/main" val="161020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6" grpId="0"/>
      <p:bldP spid="21" grpId="0"/>
      <p:bldP spid="22" grpId="0"/>
      <p:bldP spid="2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عملية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2428253" y="2047187"/>
            <a:ext cx="8989789" cy="587853"/>
          </a:xfrm>
          <a:prstGeom prst="rect">
            <a:avLst/>
          </a:prstGeom>
          <a:noFill/>
        </p:spPr>
        <p:txBody>
          <a:bodyPr wrap="square">
            <a:spAutoFit/>
          </a:bodyPr>
          <a:lstStyle/>
          <a:p>
            <a:pPr lvl="0" algn="r" rtl="1">
              <a:lnSpc>
                <a:spcPct val="115000"/>
              </a:lnSpc>
            </a:pP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أهداف استراتيجية</a:t>
            </a:r>
            <a:r>
              <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SMART</a:t>
            </a:r>
            <a:r>
              <a:rPr lang="ar-SA"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هي معايير عالمية لصياغة الأهداف الاستراتيجية وتتكون من</a:t>
            </a:r>
            <a:r>
              <a:rPr lang="en-US" sz="28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0C8E7DA7-8B8D-28ED-3CB1-290BBAB57912}"/>
              </a:ext>
            </a:extLst>
          </p:cNvPr>
          <p:cNvSpPr txBox="1"/>
          <p:nvPr/>
        </p:nvSpPr>
        <p:spPr>
          <a:xfrm>
            <a:off x="3733800" y="2684811"/>
            <a:ext cx="7376464"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قطاع التعليم: زيادة نسبة الطلاب المسجلين في برامج التعليم الإلكتروني بنسبة 25% خلال عام واحد</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6307B1D4-80F3-FF6F-A041-699EE9A74DD3}"/>
              </a:ext>
            </a:extLst>
          </p:cNvPr>
          <p:cNvSpPr txBox="1"/>
          <p:nvPr/>
        </p:nvSpPr>
        <p:spPr>
          <a:xfrm>
            <a:off x="3384953" y="3707945"/>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قطاع الصحة: تقليل معدل انتظار المرضى في العيادات بنسبة 30% خلال 6 أشهر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1" name="TextBox 20">
            <a:extLst>
              <a:ext uri="{FF2B5EF4-FFF2-40B4-BE49-F238E27FC236}">
                <a16:creationId xmlns:a16="http://schemas.microsoft.com/office/drawing/2014/main" id="{5AE02966-E203-EABD-72B0-DB5F5D0170EF}"/>
              </a:ext>
            </a:extLst>
          </p:cNvPr>
          <p:cNvSpPr txBox="1"/>
          <p:nvPr/>
        </p:nvSpPr>
        <p:spPr>
          <a:xfrm>
            <a:off x="3444912" y="4386715"/>
            <a:ext cx="7770461"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قطاع التجزئة: تحسين رضا العملاء ليصل إلى 90% بناءً على الاستبيانات خلال عام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2" name="TextBox 21">
            <a:extLst>
              <a:ext uri="{FF2B5EF4-FFF2-40B4-BE49-F238E27FC236}">
                <a16:creationId xmlns:a16="http://schemas.microsoft.com/office/drawing/2014/main" id="{14E761A5-E393-AD7E-1052-D0CEEDA3CC5E}"/>
              </a:ext>
            </a:extLst>
          </p:cNvPr>
          <p:cNvSpPr txBox="1"/>
          <p:nvPr/>
        </p:nvSpPr>
        <p:spPr>
          <a:xfrm>
            <a:off x="3444911" y="5044213"/>
            <a:ext cx="7770461"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هدف عام: تحسين خدمة العملاء، هذا الهف مصاغ بشكل عام عندما يتم اعادة صياغته الى هدف ذكي يصبح على الشكل التالي: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3245AA8A-5896-B1CE-FA90-40CC63388906}"/>
              </a:ext>
            </a:extLst>
          </p:cNvPr>
          <p:cNvSpPr txBox="1"/>
          <p:nvPr/>
        </p:nvSpPr>
        <p:spPr>
          <a:xfrm>
            <a:off x="-133350" y="6158919"/>
            <a:ext cx="11168283"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هدف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SMART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زيادة معدل رضا العملاء بنسبة 20% خلال 12 شهرًا من خلال تدريب الفريق وتحسين نظام الردود الإلكترونية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4" name="Picture 23">
            <a:extLst>
              <a:ext uri="{FF2B5EF4-FFF2-40B4-BE49-F238E27FC236}">
                <a16:creationId xmlns:a16="http://schemas.microsoft.com/office/drawing/2014/main" id="{0FC9FA25-4797-3518-9C73-0C24626D5B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050" y="2836445"/>
            <a:ext cx="3519191" cy="3607029"/>
          </a:xfrm>
          <a:prstGeom prst="rect">
            <a:avLst/>
          </a:prstGeom>
          <a:noFill/>
          <a:ln>
            <a:noFill/>
          </a:ln>
        </p:spPr>
      </p:pic>
    </p:spTree>
    <p:extLst>
      <p:ext uri="{BB962C8B-B14F-4D97-AF65-F5344CB8AC3E}">
        <p14:creationId xmlns:p14="http://schemas.microsoft.com/office/powerpoint/2010/main" val="424540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6" grpId="0"/>
      <p:bldP spid="21" grpId="0"/>
      <p:bldP spid="22" grpId="0"/>
      <p:bldP spid="2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عملي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339803" y="1899221"/>
            <a:ext cx="8081682" cy="600164"/>
          </a:xfrm>
          <a:prstGeom prst="rect">
            <a:avLst/>
          </a:prstGeom>
          <a:noFill/>
        </p:spPr>
        <p:txBody>
          <a:bodyPr wrap="square">
            <a:spAutoFit/>
          </a:bodyPr>
          <a:lstStyle/>
          <a:p>
            <a:pPr algn="just" rtl="1">
              <a:lnSpc>
                <a:spcPct val="150000"/>
              </a:lnSpc>
              <a:spcAft>
                <a:spcPts val="800"/>
              </a:spcAft>
              <a:buSzPct val="160000"/>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سيناريو الحالة </a:t>
            </a:r>
            <a:endParaRPr lang="en-US" sz="2400" dirty="0">
              <a:solidFill>
                <a:srgbClr val="168489"/>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5F70429-0B95-5052-007A-B96DC397C6CD}"/>
              </a:ext>
            </a:extLst>
          </p:cNvPr>
          <p:cNvSpPr txBox="1"/>
          <p:nvPr/>
        </p:nvSpPr>
        <p:spPr>
          <a:xfrm>
            <a:off x="3339803" y="2519035"/>
            <a:ext cx="8081682"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تخيل أنك مستشار استراتيجي طُلب منك مساعدة شركة خيالية تُسمى "إيكو تِك" تعمل في مجال التقنية الخضراء. تسعى الشركة إلى</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4553E22C-6D63-D47D-4EE4-528EDBF8584C}"/>
              </a:ext>
            </a:extLst>
          </p:cNvPr>
          <p:cNvSpPr txBox="1"/>
          <p:nvPr/>
        </p:nvSpPr>
        <p:spPr>
          <a:xfrm>
            <a:off x="3339803" y="3720396"/>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قيادة السوق في تقنيات الطاقة النظيفة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339803" y="4339808"/>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توفير حلول مبتكرة وصديقة للبيئة تخدم العملاء والشركات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F3AABE2C-A7AF-CB62-A0CF-2EF4DE6883F8}"/>
              </a:ext>
            </a:extLst>
          </p:cNvPr>
          <p:cNvSpPr txBox="1"/>
          <p:nvPr/>
        </p:nvSpPr>
        <p:spPr>
          <a:xfrm>
            <a:off x="3339803" y="4993442"/>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استدامة البيئة والمجتمعات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20" name="TextBox 19">
            <a:extLst>
              <a:ext uri="{FF2B5EF4-FFF2-40B4-BE49-F238E27FC236}">
                <a16:creationId xmlns:a16="http://schemas.microsoft.com/office/drawing/2014/main" id="{B7DCC76B-9DE8-A345-BB2F-4D3AD4F31A2B}"/>
              </a:ext>
            </a:extLst>
          </p:cNvPr>
          <p:cNvSpPr txBox="1"/>
          <p:nvPr/>
        </p:nvSpPr>
        <p:spPr>
          <a:xfrm>
            <a:off x="3297588" y="5593606"/>
            <a:ext cx="80816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الشركة تعمل حالياً على وضع استراتيجية أداء طويلة المدى، وتحتاج إلى رؤية ورسالة واضحة لتوجيه جهودها المستقبلية.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1" name="Picture 20">
            <a:extLst>
              <a:ext uri="{FF2B5EF4-FFF2-40B4-BE49-F238E27FC236}">
                <a16:creationId xmlns:a16="http://schemas.microsoft.com/office/drawing/2014/main" id="{255DBFA5-115A-8641-899E-955F5FC35B7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290538" y="3884131"/>
            <a:ext cx="4382112" cy="2943636"/>
          </a:xfrm>
          <a:prstGeom prst="rect">
            <a:avLst/>
          </a:prstGeom>
        </p:spPr>
      </p:pic>
    </p:spTree>
    <p:extLst>
      <p:ext uri="{BB962C8B-B14F-4D97-AF65-F5344CB8AC3E}">
        <p14:creationId xmlns:p14="http://schemas.microsoft.com/office/powerpoint/2010/main" val="383449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7" grpId="0"/>
      <p:bldP spid="18" grpId="0"/>
      <p:bldP spid="19" grpId="0"/>
      <p:bldP spid="2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الرؤية وأهداف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361128" y="1965918"/>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EG"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أهمية الرؤية في الأداء الاستراتيجي</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2563906" y="2551540"/>
            <a:ext cx="9170611"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الرؤية تمثل بوصلة المؤسسة، وتساعد في تحديد الاتجاه المستقبلي الذي يهدف إليه جميع أعضاء الفريق.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5F70429-0B95-5052-007A-B96DC397C6CD}"/>
              </a:ext>
            </a:extLst>
          </p:cNvPr>
          <p:cNvSpPr txBox="1"/>
          <p:nvPr/>
        </p:nvSpPr>
        <p:spPr>
          <a:xfrm>
            <a:off x="3652835" y="3151704"/>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توحيد الجهود والموارد نحو تحقيق هدف مشترك</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553E22C-6D63-D47D-4EE4-528EDBF8584C}"/>
              </a:ext>
            </a:extLst>
          </p:cNvPr>
          <p:cNvSpPr txBox="1"/>
          <p:nvPr/>
        </p:nvSpPr>
        <p:spPr>
          <a:xfrm>
            <a:off x="3652835" y="3685667"/>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تحفيز الموظفين ورفع روح الابتكار والإبداع</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652835" y="4337490"/>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تعزيز الثقة بين العملاء وأصحاب المصلحة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9" name="TextBox 18">
            <a:extLst>
              <a:ext uri="{FF2B5EF4-FFF2-40B4-BE49-F238E27FC236}">
                <a16:creationId xmlns:a16="http://schemas.microsoft.com/office/drawing/2014/main" id="{F3AABE2C-A7AF-CB62-A0CF-2EF4DE6883F8}"/>
              </a:ext>
            </a:extLst>
          </p:cNvPr>
          <p:cNvSpPr txBox="1"/>
          <p:nvPr/>
        </p:nvSpPr>
        <p:spPr>
          <a:xfrm>
            <a:off x="3652835" y="4989313"/>
            <a:ext cx="8081682" cy="181075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 تطبيقي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مثل "أمازون" لديها رؤية واضحة: "أن نكون الشركة الأكثر تركيزًا على العملاء على وجه الأرض". هذه الرؤية توجه جميع قرارات الشركة بدءًا من تطوير المنتجات وصولًا إلى خدمة العملاء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2" name="Picture 21" descr="A group of people talking&#10;&#10;Description automatically generated">
            <a:extLst>
              <a:ext uri="{FF2B5EF4-FFF2-40B4-BE49-F238E27FC236}">
                <a16:creationId xmlns:a16="http://schemas.microsoft.com/office/drawing/2014/main" id="{6663838F-8CDC-E479-EAD3-D4BAFC4E79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768" y="3429000"/>
            <a:ext cx="2725035" cy="2441177"/>
          </a:xfrm>
          <a:prstGeom prst="rect">
            <a:avLst/>
          </a:prstGeom>
        </p:spPr>
      </p:pic>
    </p:spTree>
    <p:extLst>
      <p:ext uri="{BB962C8B-B14F-4D97-AF65-F5344CB8AC3E}">
        <p14:creationId xmlns:p14="http://schemas.microsoft.com/office/powerpoint/2010/main" val="122905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مقدّمة إلى الأداء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900581" y="2157669"/>
            <a:ext cx="7373389"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تعريف الأداء الاستراتيجي وأهميته في تحقيق الأهداف المؤسسية: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3192288" y="2969089"/>
            <a:ext cx="8081682" cy="2262158"/>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الأداء الاستراتيجي هو عملية تقييم وقياس مدى قدرة المؤسسة على تحقيق أهدافها الاستراتيجية بعيدة المدى من خلال تنفيذ خططها واستراتيجياتها الموضوعة بكفاءة وفعالية. يركز الأداء الاستراتيجي على تحقيق التوازن بين الموارد المتاحة، العمليات التشغيلية، والأهداف طويلة الأمد لضمان استدامة النجاح والتميز التنافسي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503BFF43-7982-F1F2-B8E0-E9FD4CC7131A}"/>
              </a:ext>
            </a:extLst>
          </p:cNvPr>
          <p:cNvSpPr txBox="1"/>
          <p:nvPr/>
        </p:nvSpPr>
        <p:spPr>
          <a:xfrm>
            <a:off x="3192288" y="5425397"/>
            <a:ext cx="8081682" cy="1154162"/>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يتعلق الأداء الاستراتيجي بالعمل على مستوى عالٍ من التخطيط والتنفيذ، حيث يتم قياس النتائج مقارنةً بالمؤشرات الرئيسية للأداء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(KPIs)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التي تم تحديدها بناءً على رؤية المؤسسة ورسالتها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1" name="Picture 20" descr="A person and person sitting at a table&#10;&#10;Description automatically generated">
            <a:extLst>
              <a:ext uri="{FF2B5EF4-FFF2-40B4-BE49-F238E27FC236}">
                <a16:creationId xmlns:a16="http://schemas.microsoft.com/office/drawing/2014/main" id="{EE8F03DA-94A0-86F1-B0CB-58E5AC330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90" y="3500933"/>
            <a:ext cx="3120419" cy="3120419"/>
          </a:xfrm>
          <a:prstGeom prst="rect">
            <a:avLst/>
          </a:prstGeom>
        </p:spPr>
      </p:pic>
    </p:spTree>
    <p:extLst>
      <p:ext uri="{BB962C8B-B14F-4D97-AF65-F5344CB8AC3E}">
        <p14:creationId xmlns:p14="http://schemas.microsoft.com/office/powerpoint/2010/main" val="192420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الأهداف الاستراتيجية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879622"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تعد الأهداف الاستراتيجية المعيار الأساسي لقياس نجاح الأداء. والتي تساعد في</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097023" y="2739179"/>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تخصيص الموارد: ضمان توجيه الجهود نحو الأنشطة الأكثر تأثيراً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65F70429-0B95-5052-007A-B96DC397C6CD}"/>
              </a:ext>
            </a:extLst>
          </p:cNvPr>
          <p:cNvSpPr txBox="1"/>
          <p:nvPr/>
        </p:nvSpPr>
        <p:spPr>
          <a:xfrm>
            <a:off x="3135035" y="3429000"/>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التحفيز: إعطاء الموظفين وضوحًا حول ما هو متوقع منهم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553E22C-6D63-D47D-4EE4-528EDBF8584C}"/>
              </a:ext>
            </a:extLst>
          </p:cNvPr>
          <p:cNvSpPr txBox="1"/>
          <p:nvPr/>
        </p:nvSpPr>
        <p:spPr>
          <a:xfrm>
            <a:off x="3097023" y="415036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الابتكار والتطوير: من خلال التركيز على التحديات وتحقيق نتائج ملموسة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111115" y="4998670"/>
            <a:ext cx="8081682" cy="181075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مثال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تقنية تسعى لزيادة حصتها السوقية يمكن أن تحدد هدفًا استراتيجيًا كالتالي: "زيادة المبيعات بنسبة 15% في السوق الآسيوي خلال 3 سنوات"</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1" name="Picture 20" descr="A person standing next to a person at a table with laptops&#10;&#10;Description automatically generated">
            <a:extLst>
              <a:ext uri="{FF2B5EF4-FFF2-40B4-BE49-F238E27FC236}">
                <a16:creationId xmlns:a16="http://schemas.microsoft.com/office/drawing/2014/main" id="{1E19A1A5-87F3-1E6B-E13B-3D7C407EAD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207" y="2886954"/>
            <a:ext cx="3095415" cy="3095415"/>
          </a:xfrm>
          <a:prstGeom prst="rect">
            <a:avLst/>
          </a:prstGeom>
        </p:spPr>
      </p:pic>
    </p:spTree>
    <p:extLst>
      <p:ext uri="{BB962C8B-B14F-4D97-AF65-F5344CB8AC3E}">
        <p14:creationId xmlns:p14="http://schemas.microsoft.com/office/powerpoint/2010/main" val="196201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التخطيط الاستراتيجي القائم على رؤية واضحة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879622" y="2123387"/>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التخطيط الاستراتيجي الذي يبدأ برؤية واضحة ورسالة فعالة يسهم في</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171329" y="2842208"/>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توجيه الموارد بكفاءة نحو الأولويات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65F70429-0B95-5052-007A-B96DC397C6CD}"/>
              </a:ext>
            </a:extLst>
          </p:cNvPr>
          <p:cNvSpPr txBox="1"/>
          <p:nvPr/>
        </p:nvSpPr>
        <p:spPr>
          <a:xfrm>
            <a:off x="3171329" y="3561029"/>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تحسين الأداء العام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553E22C-6D63-D47D-4EE4-528EDBF8584C}"/>
              </a:ext>
            </a:extLst>
          </p:cNvPr>
          <p:cNvSpPr txBox="1"/>
          <p:nvPr/>
        </p:nvSpPr>
        <p:spPr>
          <a:xfrm>
            <a:off x="3171329" y="4279850"/>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ضمان استدامة المؤسسة وتنافسيتها</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4589929" y="4998670"/>
            <a:ext cx="66630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تعد هذه العمليات أدوات جوهرية للنجاح المستدام لأي مؤسسة سواء كانت في قطاع الأعمال أو المؤسسات غير الربحية.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0" name="Picture 19" descr="A person sitting at a table with a person in front of him&#10;&#10;Description automatically generated">
            <a:extLst>
              <a:ext uri="{FF2B5EF4-FFF2-40B4-BE49-F238E27FC236}">
                <a16:creationId xmlns:a16="http://schemas.microsoft.com/office/drawing/2014/main" id="{E2462C1E-0C18-991E-5B84-52AA4FEA2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963" y="2781212"/>
            <a:ext cx="3597439" cy="3597439"/>
          </a:xfrm>
          <a:prstGeom prst="rect">
            <a:avLst/>
          </a:prstGeom>
        </p:spPr>
      </p:pic>
    </p:spTree>
    <p:extLst>
      <p:ext uri="{BB962C8B-B14F-4D97-AF65-F5344CB8AC3E}">
        <p14:creationId xmlns:p14="http://schemas.microsoft.com/office/powerpoint/2010/main" val="2490937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عملي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339803" y="2362661"/>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وصف الحالة</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65F70429-0B95-5052-007A-B96DC397C6CD}"/>
              </a:ext>
            </a:extLst>
          </p:cNvPr>
          <p:cNvSpPr txBox="1"/>
          <p:nvPr/>
        </p:nvSpPr>
        <p:spPr>
          <a:xfrm>
            <a:off x="3339803" y="3007653"/>
            <a:ext cx="8081682" cy="1708160"/>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شركة ناشئة تُدعى "إيكو سوليوشنز"، تعمل في مجال تقنيات إدارة النفايات وتحويلها إلى طاقة، تعاني من ضعف في الأداء وتشتت في الأنشطة. الشركة لديها موارد محدودة ولكنها تسعى للنمو وتحقيق أثر بيئي مستدام</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339803" y="4760642"/>
            <a:ext cx="8081682"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رغم وجود مبادرات متنوعة مثل تطوير حلول تقنية، حملات توعية بيئية، وتوسعات في الأسواق المحلية، إلا أن الشركة تفتقر إلى رؤية استراتيجية واضحة تربط بين الأنشطة المختلفة.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4" name="Picture 23">
            <a:extLst>
              <a:ext uri="{FF2B5EF4-FFF2-40B4-BE49-F238E27FC236}">
                <a16:creationId xmlns:a16="http://schemas.microsoft.com/office/drawing/2014/main" id="{A321DC9F-EF41-6AD5-C082-5EF7F91A446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290538" y="3884131"/>
            <a:ext cx="4382112" cy="2943636"/>
          </a:xfrm>
          <a:prstGeom prst="rect">
            <a:avLst/>
          </a:prstGeom>
        </p:spPr>
      </p:pic>
    </p:spTree>
    <p:extLst>
      <p:ext uri="{BB962C8B-B14F-4D97-AF65-F5344CB8AC3E}">
        <p14:creationId xmlns:p14="http://schemas.microsoft.com/office/powerpoint/2010/main" val="76132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عملي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8BDC0476-53FE-FDB8-3A5B-7C2A7EB68DCE}"/>
              </a:ext>
            </a:extLst>
          </p:cNvPr>
          <p:cNvSpPr txBox="1"/>
          <p:nvPr/>
        </p:nvSpPr>
        <p:spPr>
          <a:xfrm>
            <a:off x="3507253" y="2488167"/>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المهمة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65F70429-0B95-5052-007A-B96DC397C6CD}"/>
              </a:ext>
            </a:extLst>
          </p:cNvPr>
          <p:cNvSpPr txBox="1"/>
          <p:nvPr/>
        </p:nvSpPr>
        <p:spPr>
          <a:xfrm>
            <a:off x="3507253" y="3177988"/>
            <a:ext cx="80816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الجزء الأول: حدد 3 مشكلات أساسية قد تواجه الشركة نتيجة غياب رؤية واضحة في التخطيط الاستراتيجي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E005B6E7-7791-1BCF-4EF1-0F308521D938}"/>
              </a:ext>
            </a:extLst>
          </p:cNvPr>
          <p:cNvSpPr txBox="1"/>
          <p:nvPr/>
        </p:nvSpPr>
        <p:spPr>
          <a:xfrm>
            <a:off x="3507253" y="4421807"/>
            <a:ext cx="8081682" cy="1154162"/>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الجزء الثاني: اكتب رؤية استراتيجية مناسبة للشركة، ثم صمم هدفًا استراتيجيًا واحدًا بناءً على هذه الرؤية.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ECA15304-A047-C00E-CC7D-13811CFA1A1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flipH="1">
            <a:off x="-290538" y="3884131"/>
            <a:ext cx="4382112" cy="2943636"/>
          </a:xfrm>
          <a:prstGeom prst="rect">
            <a:avLst/>
          </a:prstGeom>
        </p:spPr>
      </p:pic>
    </p:spTree>
    <p:extLst>
      <p:ext uri="{BB962C8B-B14F-4D97-AF65-F5344CB8AC3E}">
        <p14:creationId xmlns:p14="http://schemas.microsoft.com/office/powerpoint/2010/main" val="3918927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تصميم مؤشرات الأداء الرئيسية</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(KPIs)  </a:t>
              </a:r>
            </a:p>
          </p:txBody>
        </p:sp>
      </p:grpSp>
      <p:grpSp>
        <p:nvGrpSpPr>
          <p:cNvPr id="17" name="Group 16">
            <a:extLst>
              <a:ext uri="{FF2B5EF4-FFF2-40B4-BE49-F238E27FC236}">
                <a16:creationId xmlns:a16="http://schemas.microsoft.com/office/drawing/2014/main" id="{7D37993B-75AA-A0AF-A910-85BD9AD5C551}"/>
              </a:ext>
            </a:extLst>
          </p:cNvPr>
          <p:cNvGrpSpPr/>
          <p:nvPr/>
        </p:nvGrpSpPr>
        <p:grpSpPr>
          <a:xfrm>
            <a:off x="7892392" y="2260866"/>
            <a:ext cx="4113341" cy="3483750"/>
            <a:chOff x="8028983" y="1942237"/>
            <a:chExt cx="4113341" cy="3483750"/>
          </a:xfrm>
        </p:grpSpPr>
        <p:sp>
          <p:nvSpPr>
            <p:cNvPr id="19" name="TextBox 18">
              <a:extLst>
                <a:ext uri="{FF2B5EF4-FFF2-40B4-BE49-F238E27FC236}">
                  <a16:creationId xmlns:a16="http://schemas.microsoft.com/office/drawing/2014/main" id="{707D64CD-45FB-1588-9272-F7CC04F8B87D}"/>
                </a:ext>
              </a:extLst>
            </p:cNvPr>
            <p:cNvSpPr txBox="1"/>
            <p:nvPr/>
          </p:nvSpPr>
          <p:spPr>
            <a:xfrm>
              <a:off x="8179924" y="1942237"/>
              <a:ext cx="3962400"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0" name="Group 19">
              <a:extLst>
                <a:ext uri="{FF2B5EF4-FFF2-40B4-BE49-F238E27FC236}">
                  <a16:creationId xmlns:a16="http://schemas.microsoft.com/office/drawing/2014/main" id="{30CCCB05-6F9A-FBA8-9C97-D4E983B9AF31}"/>
                </a:ext>
              </a:extLst>
            </p:cNvPr>
            <p:cNvGrpSpPr/>
            <p:nvPr/>
          </p:nvGrpSpPr>
          <p:grpSpPr>
            <a:xfrm>
              <a:off x="8028983" y="2670722"/>
              <a:ext cx="2371442" cy="2755265"/>
              <a:chOff x="8028983" y="2670722"/>
              <a:chExt cx="2371442" cy="2755265"/>
            </a:xfrm>
          </p:grpSpPr>
          <p:sp>
            <p:nvSpPr>
              <p:cNvPr id="21" name="Shape">
                <a:extLst>
                  <a:ext uri="{FF2B5EF4-FFF2-40B4-BE49-F238E27FC236}">
                    <a16:creationId xmlns:a16="http://schemas.microsoft.com/office/drawing/2014/main" id="{A2810BC0-BA67-3E64-617E-1C07F944409A}"/>
                  </a:ext>
                </a:extLst>
              </p:cNvPr>
              <p:cNvSpPr/>
              <p:nvPr/>
            </p:nvSpPr>
            <p:spPr>
              <a:xfrm>
                <a:off x="8028983" y="2670722"/>
                <a:ext cx="1597108" cy="2755265"/>
              </a:xfrm>
              <a:custGeom>
                <a:avLst/>
                <a:gdLst/>
                <a:ahLst/>
                <a:cxnLst>
                  <a:cxn ang="0">
                    <a:pos x="wd2" y="hd2"/>
                  </a:cxn>
                  <a:cxn ang="5400000">
                    <a:pos x="wd2" y="hd2"/>
                  </a:cxn>
                  <a:cxn ang="10800000">
                    <a:pos x="wd2" y="hd2"/>
                  </a:cxn>
                  <a:cxn ang="16200000">
                    <a:pos x="wd2" y="hd2"/>
                  </a:cxn>
                </a:cxnLst>
                <a:rect l="0" t="0" r="r" b="b"/>
                <a:pathLst>
                  <a:path w="19008" h="21600" extrusionOk="0">
                    <a:moveTo>
                      <a:pt x="13422" y="21600"/>
                    </a:moveTo>
                    <a:lnTo>
                      <a:pt x="13422" y="21600"/>
                    </a:lnTo>
                    <a:cubicBezTo>
                      <a:pt x="17610" y="21600"/>
                      <a:pt x="20304" y="18680"/>
                      <a:pt x="18369" y="16228"/>
                    </a:cubicBezTo>
                    <a:lnTo>
                      <a:pt x="5586" y="0"/>
                    </a:lnTo>
                    <a:lnTo>
                      <a:pt x="5586" y="0"/>
                    </a:lnTo>
                    <a:cubicBezTo>
                      <a:pt x="1398" y="0"/>
                      <a:pt x="-1296" y="2920"/>
                      <a:pt x="639" y="5372"/>
                    </a:cubicBezTo>
                    <a:lnTo>
                      <a:pt x="13422" y="21600"/>
                    </a:ln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22" name="Shape">
                <a:extLst>
                  <a:ext uri="{FF2B5EF4-FFF2-40B4-BE49-F238E27FC236}">
                    <a16:creationId xmlns:a16="http://schemas.microsoft.com/office/drawing/2014/main" id="{0D475B86-9ABE-C74D-8BF3-4CB3BFCA075F}"/>
                  </a:ext>
                </a:extLst>
              </p:cNvPr>
              <p:cNvSpPr/>
              <p:nvPr/>
            </p:nvSpPr>
            <p:spPr>
              <a:xfrm>
                <a:off x="9155959" y="2670722"/>
                <a:ext cx="1218165" cy="2755265"/>
              </a:xfrm>
              <a:custGeom>
                <a:avLst/>
                <a:gdLst/>
                <a:ahLst/>
                <a:cxnLst>
                  <a:cxn ang="0">
                    <a:pos x="wd2" y="hd2"/>
                  </a:cxn>
                  <a:cxn ang="5400000">
                    <a:pos x="wd2" y="hd2"/>
                  </a:cxn>
                  <a:cxn ang="10800000">
                    <a:pos x="wd2" y="hd2"/>
                  </a:cxn>
                  <a:cxn ang="16200000">
                    <a:pos x="wd2" y="hd2"/>
                  </a:cxn>
                </a:cxnLst>
                <a:rect l="0" t="0" r="r" b="b"/>
                <a:pathLst>
                  <a:path w="21600" h="21600" extrusionOk="0">
                    <a:moveTo>
                      <a:pt x="6604" y="21600"/>
                    </a:moveTo>
                    <a:lnTo>
                      <a:pt x="0" y="21600"/>
                    </a:lnTo>
                    <a:lnTo>
                      <a:pt x="6786" y="3081"/>
                    </a:lnTo>
                    <a:cubicBezTo>
                      <a:pt x="7443" y="1307"/>
                      <a:pt x="10909" y="0"/>
                      <a:pt x="14996" y="0"/>
                    </a:cubicBezTo>
                    <a:lnTo>
                      <a:pt x="21600" y="0"/>
                    </a:lnTo>
                    <a:lnTo>
                      <a:pt x="14813" y="18519"/>
                    </a:lnTo>
                    <a:cubicBezTo>
                      <a:pt x="14157" y="20293"/>
                      <a:pt x="10691" y="21600"/>
                      <a:pt x="6604" y="21600"/>
                    </a:cubicBezTo>
                    <a:close/>
                  </a:path>
                </a:pathLst>
              </a:custGeom>
              <a:solidFill>
                <a:srgbClr val="6CB4B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23" name="Freeform: Shape 22">
                <a:extLst>
                  <a:ext uri="{FF2B5EF4-FFF2-40B4-BE49-F238E27FC236}">
                    <a16:creationId xmlns:a16="http://schemas.microsoft.com/office/drawing/2014/main" id="{241C92A7-F8A9-CA0C-D550-6AF3AEE6FC7D}"/>
                  </a:ext>
                </a:extLst>
              </p:cNvPr>
              <p:cNvSpPr/>
              <p:nvPr/>
            </p:nvSpPr>
            <p:spPr>
              <a:xfrm>
                <a:off x="9296784" y="4556754"/>
                <a:ext cx="757637" cy="836421"/>
              </a:xfrm>
              <a:custGeom>
                <a:avLst/>
                <a:gdLst>
                  <a:gd name="connsiteX0" fmla="*/ 180180 w 757637"/>
                  <a:gd name="connsiteY0" fmla="*/ 0 h 1948581"/>
                  <a:gd name="connsiteX1" fmla="*/ 757637 w 757637"/>
                  <a:gd name="connsiteY1" fmla="*/ 1199210 h 1948581"/>
                  <a:gd name="connsiteX2" fmla="*/ 694578 w 757637"/>
                  <a:gd name="connsiteY2" fmla="*/ 1588385 h 1948581"/>
                  <a:gd name="connsiteX3" fmla="*/ 469638 w 757637"/>
                  <a:gd name="connsiteY3" fmla="*/ 1916709 h 1948581"/>
                  <a:gd name="connsiteX4" fmla="*/ 402763 w 757637"/>
                  <a:gd name="connsiteY4" fmla="*/ 1948581 h 1948581"/>
                  <a:gd name="connsiteX5" fmla="*/ 0 w 757637"/>
                  <a:gd name="connsiteY5" fmla="*/ 1112160 h 1948581"/>
                  <a:gd name="connsiteX0" fmla="*/ 0 w 757637"/>
                  <a:gd name="connsiteY0" fmla="*/ 0 h 836421"/>
                  <a:gd name="connsiteX1" fmla="*/ 757637 w 757637"/>
                  <a:gd name="connsiteY1" fmla="*/ 87050 h 836421"/>
                  <a:gd name="connsiteX2" fmla="*/ 694578 w 757637"/>
                  <a:gd name="connsiteY2" fmla="*/ 476225 h 836421"/>
                  <a:gd name="connsiteX3" fmla="*/ 469638 w 757637"/>
                  <a:gd name="connsiteY3" fmla="*/ 804549 h 836421"/>
                  <a:gd name="connsiteX4" fmla="*/ 402763 w 757637"/>
                  <a:gd name="connsiteY4" fmla="*/ 836421 h 836421"/>
                  <a:gd name="connsiteX5" fmla="*/ 0 w 757637"/>
                  <a:gd name="connsiteY5" fmla="*/ 0 h 83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37" h="836421">
                    <a:moveTo>
                      <a:pt x="0" y="0"/>
                    </a:moveTo>
                    <a:lnTo>
                      <a:pt x="757637" y="87050"/>
                    </a:lnTo>
                    <a:lnTo>
                      <a:pt x="694578" y="476225"/>
                    </a:lnTo>
                    <a:cubicBezTo>
                      <a:pt x="671455" y="617656"/>
                      <a:pt x="586429" y="735817"/>
                      <a:pt x="469638" y="804549"/>
                    </a:cubicBezTo>
                    <a:lnTo>
                      <a:pt x="402763" y="836421"/>
                    </a:lnTo>
                    <a:lnTo>
                      <a:pt x="0" y="0"/>
                    </a:lnTo>
                    <a:close/>
                  </a:path>
                </a:pathLst>
              </a:custGeom>
              <a:solidFill>
                <a:schemeClr val="tx1">
                  <a:alpha val="20000"/>
                </a:schemeClr>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
            <p:nvSpPr>
              <p:cNvPr id="24" name="Shape">
                <a:extLst>
                  <a:ext uri="{FF2B5EF4-FFF2-40B4-BE49-F238E27FC236}">
                    <a16:creationId xmlns:a16="http://schemas.microsoft.com/office/drawing/2014/main" id="{D227F6EB-A2DA-334A-3E02-91CD540F8B16}"/>
                  </a:ext>
                </a:extLst>
              </p:cNvPr>
              <p:cNvSpPr/>
              <p:nvPr/>
            </p:nvSpPr>
            <p:spPr>
              <a:xfrm>
                <a:off x="9098990" y="3452649"/>
                <a:ext cx="1301435" cy="1345131"/>
              </a:xfrm>
              <a:custGeom>
                <a:avLst/>
                <a:gdLst/>
                <a:ahLst/>
                <a:cxnLst>
                  <a:cxn ang="0">
                    <a:pos x="wd2" y="hd2"/>
                  </a:cxn>
                  <a:cxn ang="5400000">
                    <a:pos x="wd2" y="hd2"/>
                  </a:cxn>
                  <a:cxn ang="10800000">
                    <a:pos x="wd2" y="hd2"/>
                  </a:cxn>
                  <a:cxn ang="16200000">
                    <a:pos x="wd2" y="hd2"/>
                  </a:cxn>
                </a:cxnLst>
                <a:rect l="0" t="0" r="r" b="b"/>
                <a:pathLst>
                  <a:path w="21246" h="21138" extrusionOk="0">
                    <a:moveTo>
                      <a:pt x="19910" y="5363"/>
                    </a:moveTo>
                    <a:lnTo>
                      <a:pt x="14267" y="836"/>
                    </a:lnTo>
                    <a:cubicBezTo>
                      <a:pt x="13259" y="28"/>
                      <a:pt x="11848" y="-231"/>
                      <a:pt x="10605" y="222"/>
                    </a:cubicBezTo>
                    <a:lnTo>
                      <a:pt x="3685" y="2679"/>
                    </a:lnTo>
                    <a:cubicBezTo>
                      <a:pt x="2442" y="3132"/>
                      <a:pt x="1535" y="4167"/>
                      <a:pt x="1300" y="5428"/>
                    </a:cubicBezTo>
                    <a:lnTo>
                      <a:pt x="57" y="12412"/>
                    </a:lnTo>
                    <a:cubicBezTo>
                      <a:pt x="-178" y="13673"/>
                      <a:pt x="326" y="14967"/>
                      <a:pt x="1334" y="15775"/>
                    </a:cubicBezTo>
                    <a:lnTo>
                      <a:pt x="6977" y="20302"/>
                    </a:lnTo>
                    <a:cubicBezTo>
                      <a:pt x="7985" y="21110"/>
                      <a:pt x="9396" y="21369"/>
                      <a:pt x="10639" y="20916"/>
                    </a:cubicBezTo>
                    <a:lnTo>
                      <a:pt x="17559" y="18459"/>
                    </a:lnTo>
                    <a:cubicBezTo>
                      <a:pt x="18802" y="18006"/>
                      <a:pt x="19709" y="16971"/>
                      <a:pt x="19944" y="15710"/>
                    </a:cubicBezTo>
                    <a:lnTo>
                      <a:pt x="21187" y="8726"/>
                    </a:lnTo>
                    <a:cubicBezTo>
                      <a:pt x="21422" y="7465"/>
                      <a:pt x="20952" y="6171"/>
                      <a:pt x="19910" y="5363"/>
                    </a:cubicBezTo>
                    <a:close/>
                  </a:path>
                </a:pathLst>
              </a:custGeom>
              <a:solidFill>
                <a:schemeClr val="tx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5" name="Shape">
                <a:extLst>
                  <a:ext uri="{FF2B5EF4-FFF2-40B4-BE49-F238E27FC236}">
                    <a16:creationId xmlns:a16="http://schemas.microsoft.com/office/drawing/2014/main" id="{18B10AE7-BFCF-1168-3A57-A729BAD83B7F}"/>
                  </a:ext>
                </a:extLst>
              </p:cNvPr>
              <p:cNvSpPr/>
              <p:nvPr/>
            </p:nvSpPr>
            <p:spPr>
              <a:xfrm>
                <a:off x="9201875" y="3555536"/>
                <a:ext cx="1109921" cy="1145533"/>
              </a:xfrm>
              <a:custGeom>
                <a:avLst/>
                <a:gdLst/>
                <a:ahLst/>
                <a:cxnLst>
                  <a:cxn ang="0">
                    <a:pos x="wd2" y="hd2"/>
                  </a:cxn>
                  <a:cxn ang="5400000">
                    <a:pos x="wd2" y="hd2"/>
                  </a:cxn>
                  <a:cxn ang="10800000">
                    <a:pos x="wd2" y="hd2"/>
                  </a:cxn>
                  <a:cxn ang="16200000">
                    <a:pos x="wd2" y="hd2"/>
                  </a:cxn>
                </a:cxnLst>
                <a:rect l="0" t="0" r="r" b="b"/>
                <a:pathLst>
                  <a:path w="21184" h="21059" extrusionOk="0">
                    <a:moveTo>
                      <a:pt x="19625" y="5102"/>
                    </a:moveTo>
                    <a:lnTo>
                      <a:pt x="14519" y="978"/>
                    </a:lnTo>
                    <a:cubicBezTo>
                      <a:pt x="13341" y="33"/>
                      <a:pt x="11692" y="-270"/>
                      <a:pt x="10239" y="260"/>
                    </a:cubicBezTo>
                    <a:lnTo>
                      <a:pt x="3994" y="2491"/>
                    </a:lnTo>
                    <a:cubicBezTo>
                      <a:pt x="2541" y="3021"/>
                      <a:pt x="1481" y="4232"/>
                      <a:pt x="1206" y="5707"/>
                    </a:cubicBezTo>
                    <a:lnTo>
                      <a:pt x="67" y="12024"/>
                    </a:lnTo>
                    <a:cubicBezTo>
                      <a:pt x="-208" y="13500"/>
                      <a:pt x="381" y="15013"/>
                      <a:pt x="1559" y="15958"/>
                    </a:cubicBezTo>
                    <a:lnTo>
                      <a:pt x="6665" y="20082"/>
                    </a:lnTo>
                    <a:cubicBezTo>
                      <a:pt x="7843" y="21027"/>
                      <a:pt x="9492" y="21330"/>
                      <a:pt x="10945" y="20800"/>
                    </a:cubicBezTo>
                    <a:lnTo>
                      <a:pt x="17190" y="18569"/>
                    </a:lnTo>
                    <a:cubicBezTo>
                      <a:pt x="18643" y="18039"/>
                      <a:pt x="19703" y="16828"/>
                      <a:pt x="19978" y="15353"/>
                    </a:cubicBezTo>
                    <a:lnTo>
                      <a:pt x="21117" y="9036"/>
                    </a:lnTo>
                    <a:cubicBezTo>
                      <a:pt x="21392" y="7560"/>
                      <a:pt x="20803" y="6047"/>
                      <a:pt x="19625" y="5102"/>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6" name="Shape">
                <a:extLst>
                  <a:ext uri="{FF2B5EF4-FFF2-40B4-BE49-F238E27FC236}">
                    <a16:creationId xmlns:a16="http://schemas.microsoft.com/office/drawing/2014/main" id="{D98F7DFC-1531-266F-DFBE-014B54992B40}"/>
                  </a:ext>
                </a:extLst>
              </p:cNvPr>
              <p:cNvSpPr/>
              <p:nvPr/>
            </p:nvSpPr>
            <p:spPr>
              <a:xfrm flipH="1">
                <a:off x="8708026" y="3946499"/>
                <a:ext cx="234256" cy="314248"/>
              </a:xfrm>
              <a:custGeom>
                <a:avLst/>
                <a:gdLst/>
                <a:ahLst/>
                <a:cxnLst>
                  <a:cxn ang="0">
                    <a:pos x="wd2" y="hd2"/>
                  </a:cxn>
                  <a:cxn ang="5400000">
                    <a:pos x="wd2" y="hd2"/>
                  </a:cxn>
                  <a:cxn ang="10800000">
                    <a:pos x="wd2" y="hd2"/>
                  </a:cxn>
                  <a:cxn ang="16200000">
                    <a:pos x="wd2" y="hd2"/>
                  </a:cxn>
                </a:cxnLst>
                <a:rect l="0" t="0" r="r" b="b"/>
                <a:pathLst>
                  <a:path w="20664" h="20363" extrusionOk="0">
                    <a:moveTo>
                      <a:pt x="153" y="1988"/>
                    </a:moveTo>
                    <a:cubicBezTo>
                      <a:pt x="1605" y="4521"/>
                      <a:pt x="2331" y="7188"/>
                      <a:pt x="2331" y="10121"/>
                    </a:cubicBezTo>
                    <a:cubicBezTo>
                      <a:pt x="2331" y="13054"/>
                      <a:pt x="1605" y="15721"/>
                      <a:pt x="153" y="18254"/>
                    </a:cubicBezTo>
                    <a:cubicBezTo>
                      <a:pt x="-573" y="19588"/>
                      <a:pt x="1424" y="20921"/>
                      <a:pt x="3239" y="20121"/>
                    </a:cubicBezTo>
                    <a:lnTo>
                      <a:pt x="19575" y="11721"/>
                    </a:lnTo>
                    <a:cubicBezTo>
                      <a:pt x="21027" y="11054"/>
                      <a:pt x="21027" y="9454"/>
                      <a:pt x="19575" y="8788"/>
                    </a:cubicBezTo>
                    <a:lnTo>
                      <a:pt x="3239" y="388"/>
                    </a:lnTo>
                    <a:cubicBezTo>
                      <a:pt x="1605" y="-679"/>
                      <a:pt x="-573" y="654"/>
                      <a:pt x="153" y="1988"/>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7" name="TextBox 26">
                <a:extLst>
                  <a:ext uri="{FF2B5EF4-FFF2-40B4-BE49-F238E27FC236}">
                    <a16:creationId xmlns:a16="http://schemas.microsoft.com/office/drawing/2014/main" id="{54CB568A-5D32-D6AC-0F1A-ADFA35436DDA}"/>
                  </a:ext>
                </a:extLst>
              </p:cNvPr>
              <p:cNvSpPr txBox="1"/>
              <p:nvPr/>
            </p:nvSpPr>
            <p:spPr>
              <a:xfrm>
                <a:off x="9448103" y="3822821"/>
                <a:ext cx="595618" cy="523220"/>
              </a:xfrm>
              <a:prstGeom prst="rect">
                <a:avLst/>
              </a:prstGeom>
              <a:noFill/>
            </p:spPr>
            <p:txBody>
              <a:bodyPr wrap="square" rtlCol="0" anchor="ctr">
                <a:spAutoFit/>
              </a:bodyPr>
              <a:lstStyle/>
              <a:p>
                <a:pPr algn="ctr"/>
                <a:r>
                  <a:rPr lang="en-US" sz="2800" b="1" dirty="0">
                    <a:solidFill>
                      <a:schemeClr val="tx1">
                        <a:lumMod val="85000"/>
                        <a:lumOff val="15000"/>
                      </a:schemeClr>
                    </a:solidFill>
                    <a:latin typeface="Arial" panose="020B0604020202020204" pitchFamily="34" charset="0"/>
                    <a:cs typeface="Arial" panose="020B0604020202020204" pitchFamily="34" charset="0"/>
                  </a:rPr>
                  <a:t>01</a:t>
                </a:r>
              </a:p>
            </p:txBody>
          </p:sp>
        </p:grpSp>
      </p:grpSp>
      <p:grpSp>
        <p:nvGrpSpPr>
          <p:cNvPr id="28" name="Group 27">
            <a:extLst>
              <a:ext uri="{FF2B5EF4-FFF2-40B4-BE49-F238E27FC236}">
                <a16:creationId xmlns:a16="http://schemas.microsoft.com/office/drawing/2014/main" id="{C7ACB542-9BFF-9A2E-2636-D7088C0BC21E}"/>
              </a:ext>
            </a:extLst>
          </p:cNvPr>
          <p:cNvGrpSpPr/>
          <p:nvPr/>
        </p:nvGrpSpPr>
        <p:grpSpPr>
          <a:xfrm>
            <a:off x="5824707" y="2989351"/>
            <a:ext cx="3962400" cy="3344559"/>
            <a:chOff x="5961298" y="2670722"/>
            <a:chExt cx="3962400" cy="3344559"/>
          </a:xfrm>
        </p:grpSpPr>
        <p:sp>
          <p:nvSpPr>
            <p:cNvPr id="29" name="TextBox 28">
              <a:extLst>
                <a:ext uri="{FF2B5EF4-FFF2-40B4-BE49-F238E27FC236}">
                  <a16:creationId xmlns:a16="http://schemas.microsoft.com/office/drawing/2014/main" id="{07DCFFDA-EBA6-9030-2B61-A1D30DD54F57}"/>
                </a:ext>
              </a:extLst>
            </p:cNvPr>
            <p:cNvSpPr txBox="1"/>
            <p:nvPr/>
          </p:nvSpPr>
          <p:spPr>
            <a:xfrm>
              <a:off x="5961298" y="5614787"/>
              <a:ext cx="3962400"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اختيار المؤشرات المناسبة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Shape">
              <a:extLst>
                <a:ext uri="{FF2B5EF4-FFF2-40B4-BE49-F238E27FC236}">
                  <a16:creationId xmlns:a16="http://schemas.microsoft.com/office/drawing/2014/main" id="{0D36C099-2A9F-EB7A-5E6B-1740600BA811}"/>
                </a:ext>
              </a:extLst>
            </p:cNvPr>
            <p:cNvSpPr/>
            <p:nvPr/>
          </p:nvSpPr>
          <p:spPr>
            <a:xfrm>
              <a:off x="6156474" y="2670722"/>
              <a:ext cx="1597108" cy="2755265"/>
            </a:xfrm>
            <a:custGeom>
              <a:avLst/>
              <a:gdLst/>
              <a:ahLst/>
              <a:cxnLst>
                <a:cxn ang="0">
                  <a:pos x="wd2" y="hd2"/>
                </a:cxn>
                <a:cxn ang="5400000">
                  <a:pos x="wd2" y="hd2"/>
                </a:cxn>
                <a:cxn ang="10800000">
                  <a:pos x="wd2" y="hd2"/>
                </a:cxn>
                <a:cxn ang="16200000">
                  <a:pos x="wd2" y="hd2"/>
                </a:cxn>
              </a:cxnLst>
              <a:rect l="0" t="0" r="r" b="b"/>
              <a:pathLst>
                <a:path w="19008" h="21600" extrusionOk="0">
                  <a:moveTo>
                    <a:pt x="13422" y="21600"/>
                  </a:moveTo>
                  <a:lnTo>
                    <a:pt x="13422" y="21600"/>
                  </a:lnTo>
                  <a:cubicBezTo>
                    <a:pt x="17610" y="21600"/>
                    <a:pt x="20304" y="18680"/>
                    <a:pt x="18369" y="16228"/>
                  </a:cubicBezTo>
                  <a:lnTo>
                    <a:pt x="5586" y="0"/>
                  </a:lnTo>
                  <a:lnTo>
                    <a:pt x="5586" y="0"/>
                  </a:lnTo>
                  <a:cubicBezTo>
                    <a:pt x="1398" y="0"/>
                    <a:pt x="-1296" y="2920"/>
                    <a:pt x="639" y="5372"/>
                  </a:cubicBezTo>
                  <a:lnTo>
                    <a:pt x="13422" y="21600"/>
                  </a:ln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31" name="Shape">
              <a:extLst>
                <a:ext uri="{FF2B5EF4-FFF2-40B4-BE49-F238E27FC236}">
                  <a16:creationId xmlns:a16="http://schemas.microsoft.com/office/drawing/2014/main" id="{AE227401-9B79-6DFB-0335-7D04EDFE5650}"/>
                </a:ext>
              </a:extLst>
            </p:cNvPr>
            <p:cNvSpPr/>
            <p:nvPr/>
          </p:nvSpPr>
          <p:spPr>
            <a:xfrm>
              <a:off x="7288212" y="2670722"/>
              <a:ext cx="1218165" cy="2755265"/>
            </a:xfrm>
            <a:custGeom>
              <a:avLst/>
              <a:gdLst/>
              <a:ahLst/>
              <a:cxnLst>
                <a:cxn ang="0">
                  <a:pos x="wd2" y="hd2"/>
                </a:cxn>
                <a:cxn ang="5400000">
                  <a:pos x="wd2" y="hd2"/>
                </a:cxn>
                <a:cxn ang="10800000">
                  <a:pos x="wd2" y="hd2"/>
                </a:cxn>
                <a:cxn ang="16200000">
                  <a:pos x="wd2" y="hd2"/>
                </a:cxn>
              </a:cxnLst>
              <a:rect l="0" t="0" r="r" b="b"/>
              <a:pathLst>
                <a:path w="21600" h="21600" extrusionOk="0">
                  <a:moveTo>
                    <a:pt x="6604" y="21600"/>
                  </a:moveTo>
                  <a:lnTo>
                    <a:pt x="0" y="21600"/>
                  </a:lnTo>
                  <a:lnTo>
                    <a:pt x="6786" y="3081"/>
                  </a:lnTo>
                  <a:cubicBezTo>
                    <a:pt x="7443" y="1307"/>
                    <a:pt x="10909" y="0"/>
                    <a:pt x="14996" y="0"/>
                  </a:cubicBezTo>
                  <a:lnTo>
                    <a:pt x="21600" y="0"/>
                  </a:lnTo>
                  <a:lnTo>
                    <a:pt x="14813" y="18519"/>
                  </a:lnTo>
                  <a:cubicBezTo>
                    <a:pt x="14157" y="20293"/>
                    <a:pt x="10691" y="21600"/>
                    <a:pt x="6604" y="21600"/>
                  </a:cubicBezTo>
                  <a:close/>
                </a:path>
              </a:pathLst>
            </a:custGeom>
            <a:solidFill>
              <a:srgbClr val="6CB4B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32" name="Freeform: Shape 31">
              <a:extLst>
                <a:ext uri="{FF2B5EF4-FFF2-40B4-BE49-F238E27FC236}">
                  <a16:creationId xmlns:a16="http://schemas.microsoft.com/office/drawing/2014/main" id="{A8AE9A82-7D59-1B45-68C9-581174671437}"/>
                </a:ext>
              </a:extLst>
            </p:cNvPr>
            <p:cNvSpPr/>
            <p:nvPr/>
          </p:nvSpPr>
          <p:spPr>
            <a:xfrm>
              <a:off x="7427848" y="4564095"/>
              <a:ext cx="757637" cy="830912"/>
            </a:xfrm>
            <a:custGeom>
              <a:avLst/>
              <a:gdLst>
                <a:gd name="connsiteX0" fmla="*/ 180180 w 757637"/>
                <a:gd name="connsiteY0" fmla="*/ 0 h 1943071"/>
                <a:gd name="connsiteX1" fmla="*/ 757637 w 757637"/>
                <a:gd name="connsiteY1" fmla="*/ 1199209 h 1943071"/>
                <a:gd name="connsiteX2" fmla="*/ 695767 w 757637"/>
                <a:gd name="connsiteY2" fmla="*/ 1581044 h 1943071"/>
                <a:gd name="connsiteX3" fmla="*/ 470827 w 757637"/>
                <a:gd name="connsiteY3" fmla="*/ 1909368 h 1943071"/>
                <a:gd name="connsiteX4" fmla="*/ 400110 w 757637"/>
                <a:gd name="connsiteY4" fmla="*/ 1943071 h 1943071"/>
                <a:gd name="connsiteX5" fmla="*/ 0 w 757637"/>
                <a:gd name="connsiteY5" fmla="*/ 1112159 h 1943071"/>
                <a:gd name="connsiteX0" fmla="*/ 0 w 757637"/>
                <a:gd name="connsiteY0" fmla="*/ 0 h 830912"/>
                <a:gd name="connsiteX1" fmla="*/ 757637 w 757637"/>
                <a:gd name="connsiteY1" fmla="*/ 87050 h 830912"/>
                <a:gd name="connsiteX2" fmla="*/ 695767 w 757637"/>
                <a:gd name="connsiteY2" fmla="*/ 468885 h 830912"/>
                <a:gd name="connsiteX3" fmla="*/ 470827 w 757637"/>
                <a:gd name="connsiteY3" fmla="*/ 797209 h 830912"/>
                <a:gd name="connsiteX4" fmla="*/ 400110 w 757637"/>
                <a:gd name="connsiteY4" fmla="*/ 830912 h 830912"/>
                <a:gd name="connsiteX5" fmla="*/ 0 w 757637"/>
                <a:gd name="connsiteY5" fmla="*/ 0 h 83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37" h="830912">
                  <a:moveTo>
                    <a:pt x="0" y="0"/>
                  </a:moveTo>
                  <a:lnTo>
                    <a:pt x="757637" y="87050"/>
                  </a:lnTo>
                  <a:lnTo>
                    <a:pt x="695767" y="468885"/>
                  </a:lnTo>
                  <a:cubicBezTo>
                    <a:pt x="672644" y="610316"/>
                    <a:pt x="587618" y="728477"/>
                    <a:pt x="470827" y="797209"/>
                  </a:cubicBezTo>
                  <a:lnTo>
                    <a:pt x="400110" y="830912"/>
                  </a:lnTo>
                  <a:lnTo>
                    <a:pt x="0" y="0"/>
                  </a:lnTo>
                  <a:close/>
                </a:path>
              </a:pathLst>
            </a:custGeom>
            <a:solidFill>
              <a:schemeClr val="tx1">
                <a:alpha val="20000"/>
              </a:schemeClr>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
          <p:nvSpPr>
            <p:cNvPr id="33" name="Shape">
              <a:extLst>
                <a:ext uri="{FF2B5EF4-FFF2-40B4-BE49-F238E27FC236}">
                  <a16:creationId xmlns:a16="http://schemas.microsoft.com/office/drawing/2014/main" id="{34996AF2-5A6F-7738-45AC-135C52AF9647}"/>
                </a:ext>
              </a:extLst>
            </p:cNvPr>
            <p:cNvSpPr/>
            <p:nvPr/>
          </p:nvSpPr>
          <p:spPr>
            <a:xfrm>
              <a:off x="7226481" y="3452649"/>
              <a:ext cx="1301435" cy="1345131"/>
            </a:xfrm>
            <a:custGeom>
              <a:avLst/>
              <a:gdLst/>
              <a:ahLst/>
              <a:cxnLst>
                <a:cxn ang="0">
                  <a:pos x="wd2" y="hd2"/>
                </a:cxn>
                <a:cxn ang="5400000">
                  <a:pos x="wd2" y="hd2"/>
                </a:cxn>
                <a:cxn ang="10800000">
                  <a:pos x="wd2" y="hd2"/>
                </a:cxn>
                <a:cxn ang="16200000">
                  <a:pos x="wd2" y="hd2"/>
                </a:cxn>
              </a:cxnLst>
              <a:rect l="0" t="0" r="r" b="b"/>
              <a:pathLst>
                <a:path w="21246" h="21138" extrusionOk="0">
                  <a:moveTo>
                    <a:pt x="19910" y="5363"/>
                  </a:moveTo>
                  <a:lnTo>
                    <a:pt x="14267" y="836"/>
                  </a:lnTo>
                  <a:cubicBezTo>
                    <a:pt x="13259" y="28"/>
                    <a:pt x="11848" y="-231"/>
                    <a:pt x="10605" y="222"/>
                  </a:cubicBezTo>
                  <a:lnTo>
                    <a:pt x="3685" y="2679"/>
                  </a:lnTo>
                  <a:cubicBezTo>
                    <a:pt x="2442" y="3132"/>
                    <a:pt x="1535" y="4167"/>
                    <a:pt x="1300" y="5428"/>
                  </a:cubicBezTo>
                  <a:lnTo>
                    <a:pt x="57" y="12412"/>
                  </a:lnTo>
                  <a:cubicBezTo>
                    <a:pt x="-178" y="13673"/>
                    <a:pt x="326" y="14967"/>
                    <a:pt x="1334" y="15775"/>
                  </a:cubicBezTo>
                  <a:lnTo>
                    <a:pt x="6977" y="20302"/>
                  </a:lnTo>
                  <a:cubicBezTo>
                    <a:pt x="7985" y="21110"/>
                    <a:pt x="9396" y="21369"/>
                    <a:pt x="10639" y="20916"/>
                  </a:cubicBezTo>
                  <a:lnTo>
                    <a:pt x="17559" y="18459"/>
                  </a:lnTo>
                  <a:cubicBezTo>
                    <a:pt x="18802" y="18006"/>
                    <a:pt x="19709" y="16971"/>
                    <a:pt x="19944" y="15710"/>
                  </a:cubicBezTo>
                  <a:lnTo>
                    <a:pt x="21187" y="8726"/>
                  </a:lnTo>
                  <a:cubicBezTo>
                    <a:pt x="21422" y="7465"/>
                    <a:pt x="20952" y="6171"/>
                    <a:pt x="19910" y="5363"/>
                  </a:cubicBezTo>
                  <a:close/>
                </a:path>
              </a:pathLst>
            </a:custGeom>
            <a:solidFill>
              <a:schemeClr val="tx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34" name="Shape">
              <a:extLst>
                <a:ext uri="{FF2B5EF4-FFF2-40B4-BE49-F238E27FC236}">
                  <a16:creationId xmlns:a16="http://schemas.microsoft.com/office/drawing/2014/main" id="{37B9AE30-42CC-5CB4-8BE3-0E17398184E2}"/>
                </a:ext>
              </a:extLst>
            </p:cNvPr>
            <p:cNvSpPr/>
            <p:nvPr/>
          </p:nvSpPr>
          <p:spPr>
            <a:xfrm>
              <a:off x="7329366" y="3555536"/>
              <a:ext cx="1109921" cy="1145533"/>
            </a:xfrm>
            <a:custGeom>
              <a:avLst/>
              <a:gdLst/>
              <a:ahLst/>
              <a:cxnLst>
                <a:cxn ang="0">
                  <a:pos x="wd2" y="hd2"/>
                </a:cxn>
                <a:cxn ang="5400000">
                  <a:pos x="wd2" y="hd2"/>
                </a:cxn>
                <a:cxn ang="10800000">
                  <a:pos x="wd2" y="hd2"/>
                </a:cxn>
                <a:cxn ang="16200000">
                  <a:pos x="wd2" y="hd2"/>
                </a:cxn>
              </a:cxnLst>
              <a:rect l="0" t="0" r="r" b="b"/>
              <a:pathLst>
                <a:path w="21184" h="21059" extrusionOk="0">
                  <a:moveTo>
                    <a:pt x="19625" y="5102"/>
                  </a:moveTo>
                  <a:lnTo>
                    <a:pt x="14519" y="978"/>
                  </a:lnTo>
                  <a:cubicBezTo>
                    <a:pt x="13341" y="33"/>
                    <a:pt x="11692" y="-270"/>
                    <a:pt x="10239" y="260"/>
                  </a:cubicBezTo>
                  <a:lnTo>
                    <a:pt x="3994" y="2491"/>
                  </a:lnTo>
                  <a:cubicBezTo>
                    <a:pt x="2541" y="3021"/>
                    <a:pt x="1481" y="4232"/>
                    <a:pt x="1206" y="5707"/>
                  </a:cubicBezTo>
                  <a:lnTo>
                    <a:pt x="67" y="12024"/>
                  </a:lnTo>
                  <a:cubicBezTo>
                    <a:pt x="-208" y="13500"/>
                    <a:pt x="381" y="15013"/>
                    <a:pt x="1559" y="15958"/>
                  </a:cubicBezTo>
                  <a:lnTo>
                    <a:pt x="6665" y="20082"/>
                  </a:lnTo>
                  <a:cubicBezTo>
                    <a:pt x="7843" y="21027"/>
                    <a:pt x="9492" y="21330"/>
                    <a:pt x="10945" y="20800"/>
                  </a:cubicBezTo>
                  <a:lnTo>
                    <a:pt x="17190" y="18569"/>
                  </a:lnTo>
                  <a:cubicBezTo>
                    <a:pt x="18643" y="18039"/>
                    <a:pt x="19703" y="16828"/>
                    <a:pt x="19978" y="15353"/>
                  </a:cubicBezTo>
                  <a:lnTo>
                    <a:pt x="21117" y="9036"/>
                  </a:lnTo>
                  <a:cubicBezTo>
                    <a:pt x="21392" y="7560"/>
                    <a:pt x="20803" y="6047"/>
                    <a:pt x="19625" y="5102"/>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35" name="Shape">
              <a:extLst>
                <a:ext uri="{FF2B5EF4-FFF2-40B4-BE49-F238E27FC236}">
                  <a16:creationId xmlns:a16="http://schemas.microsoft.com/office/drawing/2014/main" id="{3306C40D-039D-C54E-F625-C89C0BA9F415}"/>
                </a:ext>
              </a:extLst>
            </p:cNvPr>
            <p:cNvSpPr/>
            <p:nvPr/>
          </p:nvSpPr>
          <p:spPr>
            <a:xfrm flipH="1">
              <a:off x="6835517" y="3946499"/>
              <a:ext cx="234256" cy="314248"/>
            </a:xfrm>
            <a:custGeom>
              <a:avLst/>
              <a:gdLst/>
              <a:ahLst/>
              <a:cxnLst>
                <a:cxn ang="0">
                  <a:pos x="wd2" y="hd2"/>
                </a:cxn>
                <a:cxn ang="5400000">
                  <a:pos x="wd2" y="hd2"/>
                </a:cxn>
                <a:cxn ang="10800000">
                  <a:pos x="wd2" y="hd2"/>
                </a:cxn>
                <a:cxn ang="16200000">
                  <a:pos x="wd2" y="hd2"/>
                </a:cxn>
              </a:cxnLst>
              <a:rect l="0" t="0" r="r" b="b"/>
              <a:pathLst>
                <a:path w="20664" h="20363" extrusionOk="0">
                  <a:moveTo>
                    <a:pt x="153" y="1988"/>
                  </a:moveTo>
                  <a:cubicBezTo>
                    <a:pt x="1605" y="4521"/>
                    <a:pt x="2331" y="7188"/>
                    <a:pt x="2331" y="10121"/>
                  </a:cubicBezTo>
                  <a:cubicBezTo>
                    <a:pt x="2331" y="13054"/>
                    <a:pt x="1605" y="15721"/>
                    <a:pt x="153" y="18254"/>
                  </a:cubicBezTo>
                  <a:cubicBezTo>
                    <a:pt x="-573" y="19588"/>
                    <a:pt x="1423" y="20921"/>
                    <a:pt x="3239" y="20121"/>
                  </a:cubicBezTo>
                  <a:lnTo>
                    <a:pt x="19575" y="11721"/>
                  </a:lnTo>
                  <a:cubicBezTo>
                    <a:pt x="21027" y="11054"/>
                    <a:pt x="21027" y="9454"/>
                    <a:pt x="19575" y="8788"/>
                  </a:cubicBezTo>
                  <a:lnTo>
                    <a:pt x="3239" y="388"/>
                  </a:lnTo>
                  <a:cubicBezTo>
                    <a:pt x="1605" y="-679"/>
                    <a:pt x="-573" y="654"/>
                    <a:pt x="153" y="1988"/>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36" name="TextBox 35">
              <a:extLst>
                <a:ext uri="{FF2B5EF4-FFF2-40B4-BE49-F238E27FC236}">
                  <a16:creationId xmlns:a16="http://schemas.microsoft.com/office/drawing/2014/main" id="{A8AEEEF8-4709-27F8-F523-AE2D6ACD8CD0}"/>
                </a:ext>
              </a:extLst>
            </p:cNvPr>
            <p:cNvSpPr txBox="1"/>
            <p:nvPr/>
          </p:nvSpPr>
          <p:spPr>
            <a:xfrm>
              <a:off x="7584306" y="3822821"/>
              <a:ext cx="595618" cy="523220"/>
            </a:xfrm>
            <a:prstGeom prst="rect">
              <a:avLst/>
            </a:prstGeom>
            <a:noFill/>
          </p:spPr>
          <p:txBody>
            <a:bodyPr wrap="square" rtlCol="0" anchor="ctr">
              <a:spAutoFit/>
            </a:bodyPr>
            <a:lstStyle/>
            <a:p>
              <a:pPr algn="ctr"/>
              <a:r>
                <a:rPr lang="en-US" sz="2800" b="1" dirty="0">
                  <a:solidFill>
                    <a:schemeClr val="tx1">
                      <a:lumMod val="85000"/>
                      <a:lumOff val="15000"/>
                    </a:schemeClr>
                  </a:solidFill>
                  <a:latin typeface="Arial" panose="020B0604020202020204" pitchFamily="34" charset="0"/>
                  <a:cs typeface="Arial" panose="020B0604020202020204" pitchFamily="34" charset="0"/>
                </a:rPr>
                <a:t>02</a:t>
              </a:r>
            </a:p>
          </p:txBody>
        </p:sp>
      </p:grpSp>
      <p:grpSp>
        <p:nvGrpSpPr>
          <p:cNvPr id="37" name="Group 36">
            <a:extLst>
              <a:ext uri="{FF2B5EF4-FFF2-40B4-BE49-F238E27FC236}">
                <a16:creationId xmlns:a16="http://schemas.microsoft.com/office/drawing/2014/main" id="{6603BDB7-0043-F087-B21F-7A5872269D9A}"/>
              </a:ext>
            </a:extLst>
          </p:cNvPr>
          <p:cNvGrpSpPr/>
          <p:nvPr/>
        </p:nvGrpSpPr>
        <p:grpSpPr>
          <a:xfrm>
            <a:off x="4133883" y="2243609"/>
            <a:ext cx="3962400" cy="3501007"/>
            <a:chOff x="4270474" y="1924980"/>
            <a:chExt cx="3962400" cy="3501007"/>
          </a:xfrm>
        </p:grpSpPr>
        <p:sp>
          <p:nvSpPr>
            <p:cNvPr id="38" name="TextBox 37">
              <a:extLst>
                <a:ext uri="{FF2B5EF4-FFF2-40B4-BE49-F238E27FC236}">
                  <a16:creationId xmlns:a16="http://schemas.microsoft.com/office/drawing/2014/main" id="{4789A2BD-C0AB-00CA-20A7-49B8FF2A9317}"/>
                </a:ext>
              </a:extLst>
            </p:cNvPr>
            <p:cNvSpPr txBox="1"/>
            <p:nvPr/>
          </p:nvSpPr>
          <p:spPr>
            <a:xfrm>
              <a:off x="4270474" y="1924980"/>
              <a:ext cx="3962400"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ربط المؤشرات بالأهداف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9" name="Shape">
              <a:extLst>
                <a:ext uri="{FF2B5EF4-FFF2-40B4-BE49-F238E27FC236}">
                  <a16:creationId xmlns:a16="http://schemas.microsoft.com/office/drawing/2014/main" id="{3490B14F-D56E-63DE-E439-46F359A0E08E}"/>
                </a:ext>
              </a:extLst>
            </p:cNvPr>
            <p:cNvSpPr/>
            <p:nvPr/>
          </p:nvSpPr>
          <p:spPr>
            <a:xfrm>
              <a:off x="4283965" y="2670722"/>
              <a:ext cx="1597108" cy="2755265"/>
            </a:xfrm>
            <a:custGeom>
              <a:avLst/>
              <a:gdLst/>
              <a:ahLst/>
              <a:cxnLst>
                <a:cxn ang="0">
                  <a:pos x="wd2" y="hd2"/>
                </a:cxn>
                <a:cxn ang="5400000">
                  <a:pos x="wd2" y="hd2"/>
                </a:cxn>
                <a:cxn ang="10800000">
                  <a:pos x="wd2" y="hd2"/>
                </a:cxn>
                <a:cxn ang="16200000">
                  <a:pos x="wd2" y="hd2"/>
                </a:cxn>
              </a:cxnLst>
              <a:rect l="0" t="0" r="r" b="b"/>
              <a:pathLst>
                <a:path w="19008" h="21600" extrusionOk="0">
                  <a:moveTo>
                    <a:pt x="13422" y="21600"/>
                  </a:moveTo>
                  <a:lnTo>
                    <a:pt x="13422" y="21600"/>
                  </a:lnTo>
                  <a:cubicBezTo>
                    <a:pt x="17610" y="21600"/>
                    <a:pt x="20304" y="18680"/>
                    <a:pt x="18369" y="16228"/>
                  </a:cubicBezTo>
                  <a:lnTo>
                    <a:pt x="5586" y="0"/>
                  </a:lnTo>
                  <a:lnTo>
                    <a:pt x="5586" y="0"/>
                  </a:lnTo>
                  <a:cubicBezTo>
                    <a:pt x="1398" y="0"/>
                    <a:pt x="-1296" y="2920"/>
                    <a:pt x="639" y="5372"/>
                  </a:cubicBezTo>
                  <a:lnTo>
                    <a:pt x="13422" y="21600"/>
                  </a:ln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0" name="Shape">
              <a:extLst>
                <a:ext uri="{FF2B5EF4-FFF2-40B4-BE49-F238E27FC236}">
                  <a16:creationId xmlns:a16="http://schemas.microsoft.com/office/drawing/2014/main" id="{DB65F71E-5868-E264-6367-216BF295D17B}"/>
                </a:ext>
              </a:extLst>
            </p:cNvPr>
            <p:cNvSpPr/>
            <p:nvPr/>
          </p:nvSpPr>
          <p:spPr>
            <a:xfrm>
              <a:off x="5409411" y="2670722"/>
              <a:ext cx="1218165" cy="2755265"/>
            </a:xfrm>
            <a:custGeom>
              <a:avLst/>
              <a:gdLst/>
              <a:ahLst/>
              <a:cxnLst>
                <a:cxn ang="0">
                  <a:pos x="wd2" y="hd2"/>
                </a:cxn>
                <a:cxn ang="5400000">
                  <a:pos x="wd2" y="hd2"/>
                </a:cxn>
                <a:cxn ang="10800000">
                  <a:pos x="wd2" y="hd2"/>
                </a:cxn>
                <a:cxn ang="16200000">
                  <a:pos x="wd2" y="hd2"/>
                </a:cxn>
              </a:cxnLst>
              <a:rect l="0" t="0" r="r" b="b"/>
              <a:pathLst>
                <a:path w="21600" h="21600" extrusionOk="0">
                  <a:moveTo>
                    <a:pt x="6604" y="21600"/>
                  </a:moveTo>
                  <a:lnTo>
                    <a:pt x="0" y="21600"/>
                  </a:lnTo>
                  <a:lnTo>
                    <a:pt x="6786" y="3081"/>
                  </a:lnTo>
                  <a:cubicBezTo>
                    <a:pt x="7443" y="1307"/>
                    <a:pt x="10909" y="0"/>
                    <a:pt x="14996" y="0"/>
                  </a:cubicBezTo>
                  <a:lnTo>
                    <a:pt x="21600" y="0"/>
                  </a:lnTo>
                  <a:lnTo>
                    <a:pt x="14813" y="18519"/>
                  </a:lnTo>
                  <a:cubicBezTo>
                    <a:pt x="14157" y="20293"/>
                    <a:pt x="10691" y="21600"/>
                    <a:pt x="6604" y="21600"/>
                  </a:cubicBezTo>
                  <a:close/>
                </a:path>
              </a:pathLst>
            </a:custGeom>
            <a:solidFill>
              <a:srgbClr val="6CB4B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1" name="Freeform: Shape 40">
              <a:extLst>
                <a:ext uri="{FF2B5EF4-FFF2-40B4-BE49-F238E27FC236}">
                  <a16:creationId xmlns:a16="http://schemas.microsoft.com/office/drawing/2014/main" id="{6B87F540-D75B-6AF6-FC28-FCB002AFC281}"/>
                </a:ext>
              </a:extLst>
            </p:cNvPr>
            <p:cNvSpPr/>
            <p:nvPr/>
          </p:nvSpPr>
          <p:spPr>
            <a:xfrm>
              <a:off x="5549296" y="4562558"/>
              <a:ext cx="757637" cy="832066"/>
            </a:xfrm>
            <a:custGeom>
              <a:avLst/>
              <a:gdLst>
                <a:gd name="connsiteX0" fmla="*/ 180180 w 757637"/>
                <a:gd name="connsiteY0" fmla="*/ 0 h 1944225"/>
                <a:gd name="connsiteX1" fmla="*/ 757637 w 757637"/>
                <a:gd name="connsiteY1" fmla="*/ 1199210 h 1944225"/>
                <a:gd name="connsiteX2" fmla="*/ 695518 w 757637"/>
                <a:gd name="connsiteY2" fmla="*/ 1582581 h 1944225"/>
                <a:gd name="connsiteX3" fmla="*/ 470578 w 757637"/>
                <a:gd name="connsiteY3" fmla="*/ 1910905 h 1944225"/>
                <a:gd name="connsiteX4" fmla="*/ 400666 w 757637"/>
                <a:gd name="connsiteY4" fmla="*/ 1944225 h 1944225"/>
                <a:gd name="connsiteX5" fmla="*/ 0 w 757637"/>
                <a:gd name="connsiteY5" fmla="*/ 1112159 h 1944225"/>
                <a:gd name="connsiteX0" fmla="*/ 0 w 757637"/>
                <a:gd name="connsiteY0" fmla="*/ 0 h 832066"/>
                <a:gd name="connsiteX1" fmla="*/ 757637 w 757637"/>
                <a:gd name="connsiteY1" fmla="*/ 87051 h 832066"/>
                <a:gd name="connsiteX2" fmla="*/ 695518 w 757637"/>
                <a:gd name="connsiteY2" fmla="*/ 470422 h 832066"/>
                <a:gd name="connsiteX3" fmla="*/ 470578 w 757637"/>
                <a:gd name="connsiteY3" fmla="*/ 798746 h 832066"/>
                <a:gd name="connsiteX4" fmla="*/ 400666 w 757637"/>
                <a:gd name="connsiteY4" fmla="*/ 832066 h 832066"/>
                <a:gd name="connsiteX5" fmla="*/ 0 w 757637"/>
                <a:gd name="connsiteY5" fmla="*/ 0 h 83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37" h="832066">
                  <a:moveTo>
                    <a:pt x="0" y="0"/>
                  </a:moveTo>
                  <a:lnTo>
                    <a:pt x="757637" y="87051"/>
                  </a:lnTo>
                  <a:lnTo>
                    <a:pt x="695518" y="470422"/>
                  </a:lnTo>
                  <a:cubicBezTo>
                    <a:pt x="672395" y="611853"/>
                    <a:pt x="587369" y="730014"/>
                    <a:pt x="470578" y="798746"/>
                  </a:cubicBezTo>
                  <a:lnTo>
                    <a:pt x="400666" y="832066"/>
                  </a:lnTo>
                  <a:lnTo>
                    <a:pt x="0" y="0"/>
                  </a:lnTo>
                  <a:close/>
                </a:path>
              </a:pathLst>
            </a:custGeom>
            <a:solidFill>
              <a:schemeClr val="tx1">
                <a:alpha val="20000"/>
              </a:schemeClr>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
          <p:nvSpPr>
            <p:cNvPr id="42" name="Shape">
              <a:extLst>
                <a:ext uri="{FF2B5EF4-FFF2-40B4-BE49-F238E27FC236}">
                  <a16:creationId xmlns:a16="http://schemas.microsoft.com/office/drawing/2014/main" id="{DB629934-F8E8-F48B-14DE-6643D8507402}"/>
                </a:ext>
              </a:extLst>
            </p:cNvPr>
            <p:cNvSpPr/>
            <p:nvPr/>
          </p:nvSpPr>
          <p:spPr>
            <a:xfrm>
              <a:off x="5353971" y="3452649"/>
              <a:ext cx="1301435" cy="1345131"/>
            </a:xfrm>
            <a:custGeom>
              <a:avLst/>
              <a:gdLst/>
              <a:ahLst/>
              <a:cxnLst>
                <a:cxn ang="0">
                  <a:pos x="wd2" y="hd2"/>
                </a:cxn>
                <a:cxn ang="5400000">
                  <a:pos x="wd2" y="hd2"/>
                </a:cxn>
                <a:cxn ang="10800000">
                  <a:pos x="wd2" y="hd2"/>
                </a:cxn>
                <a:cxn ang="16200000">
                  <a:pos x="wd2" y="hd2"/>
                </a:cxn>
              </a:cxnLst>
              <a:rect l="0" t="0" r="r" b="b"/>
              <a:pathLst>
                <a:path w="21246" h="21138" extrusionOk="0">
                  <a:moveTo>
                    <a:pt x="19910" y="5363"/>
                  </a:moveTo>
                  <a:lnTo>
                    <a:pt x="14267" y="836"/>
                  </a:lnTo>
                  <a:cubicBezTo>
                    <a:pt x="13259" y="28"/>
                    <a:pt x="11848" y="-231"/>
                    <a:pt x="10605" y="222"/>
                  </a:cubicBezTo>
                  <a:lnTo>
                    <a:pt x="3685" y="2679"/>
                  </a:lnTo>
                  <a:cubicBezTo>
                    <a:pt x="2442" y="3132"/>
                    <a:pt x="1535" y="4167"/>
                    <a:pt x="1300" y="5428"/>
                  </a:cubicBezTo>
                  <a:lnTo>
                    <a:pt x="57" y="12412"/>
                  </a:lnTo>
                  <a:cubicBezTo>
                    <a:pt x="-178" y="13673"/>
                    <a:pt x="326" y="14967"/>
                    <a:pt x="1334" y="15775"/>
                  </a:cubicBezTo>
                  <a:lnTo>
                    <a:pt x="6977" y="20302"/>
                  </a:lnTo>
                  <a:cubicBezTo>
                    <a:pt x="7985" y="21110"/>
                    <a:pt x="9396" y="21369"/>
                    <a:pt x="10639" y="20916"/>
                  </a:cubicBezTo>
                  <a:lnTo>
                    <a:pt x="17559" y="18459"/>
                  </a:lnTo>
                  <a:cubicBezTo>
                    <a:pt x="18802" y="18006"/>
                    <a:pt x="19709" y="16971"/>
                    <a:pt x="19944" y="15710"/>
                  </a:cubicBezTo>
                  <a:lnTo>
                    <a:pt x="21187" y="8726"/>
                  </a:lnTo>
                  <a:cubicBezTo>
                    <a:pt x="21422" y="7465"/>
                    <a:pt x="20952" y="6171"/>
                    <a:pt x="19910" y="5363"/>
                  </a:cubicBezTo>
                  <a:close/>
                </a:path>
              </a:pathLst>
            </a:custGeom>
            <a:solidFill>
              <a:schemeClr val="tx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3" name="Shape">
              <a:extLst>
                <a:ext uri="{FF2B5EF4-FFF2-40B4-BE49-F238E27FC236}">
                  <a16:creationId xmlns:a16="http://schemas.microsoft.com/office/drawing/2014/main" id="{E55CA51F-D609-CF2A-6E20-2FF6808A56B4}"/>
                </a:ext>
              </a:extLst>
            </p:cNvPr>
            <p:cNvSpPr/>
            <p:nvPr/>
          </p:nvSpPr>
          <p:spPr>
            <a:xfrm>
              <a:off x="5436280" y="3555536"/>
              <a:ext cx="1109921" cy="1145533"/>
            </a:xfrm>
            <a:custGeom>
              <a:avLst/>
              <a:gdLst/>
              <a:ahLst/>
              <a:cxnLst>
                <a:cxn ang="0">
                  <a:pos x="wd2" y="hd2"/>
                </a:cxn>
                <a:cxn ang="5400000">
                  <a:pos x="wd2" y="hd2"/>
                </a:cxn>
                <a:cxn ang="10800000">
                  <a:pos x="wd2" y="hd2"/>
                </a:cxn>
                <a:cxn ang="16200000">
                  <a:pos x="wd2" y="hd2"/>
                </a:cxn>
              </a:cxnLst>
              <a:rect l="0" t="0" r="r" b="b"/>
              <a:pathLst>
                <a:path w="21184" h="21059" extrusionOk="0">
                  <a:moveTo>
                    <a:pt x="19625" y="5102"/>
                  </a:moveTo>
                  <a:lnTo>
                    <a:pt x="14519" y="978"/>
                  </a:lnTo>
                  <a:cubicBezTo>
                    <a:pt x="13341" y="33"/>
                    <a:pt x="11692" y="-270"/>
                    <a:pt x="10239" y="260"/>
                  </a:cubicBezTo>
                  <a:lnTo>
                    <a:pt x="3994" y="2491"/>
                  </a:lnTo>
                  <a:cubicBezTo>
                    <a:pt x="2541" y="3021"/>
                    <a:pt x="1481" y="4232"/>
                    <a:pt x="1206" y="5707"/>
                  </a:cubicBezTo>
                  <a:lnTo>
                    <a:pt x="67" y="12024"/>
                  </a:lnTo>
                  <a:cubicBezTo>
                    <a:pt x="-208" y="13500"/>
                    <a:pt x="381" y="15013"/>
                    <a:pt x="1559" y="15958"/>
                  </a:cubicBezTo>
                  <a:lnTo>
                    <a:pt x="6665" y="20082"/>
                  </a:lnTo>
                  <a:cubicBezTo>
                    <a:pt x="7843" y="21027"/>
                    <a:pt x="9492" y="21330"/>
                    <a:pt x="10945" y="20800"/>
                  </a:cubicBezTo>
                  <a:lnTo>
                    <a:pt x="17190" y="18569"/>
                  </a:lnTo>
                  <a:cubicBezTo>
                    <a:pt x="18643" y="18039"/>
                    <a:pt x="19703" y="16828"/>
                    <a:pt x="19978" y="15353"/>
                  </a:cubicBezTo>
                  <a:lnTo>
                    <a:pt x="21117" y="9036"/>
                  </a:lnTo>
                  <a:cubicBezTo>
                    <a:pt x="21392" y="7560"/>
                    <a:pt x="20803" y="6047"/>
                    <a:pt x="19625" y="5102"/>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4" name="Shape">
              <a:extLst>
                <a:ext uri="{FF2B5EF4-FFF2-40B4-BE49-F238E27FC236}">
                  <a16:creationId xmlns:a16="http://schemas.microsoft.com/office/drawing/2014/main" id="{3C7B9389-4947-2628-A006-F14737207FA4}"/>
                </a:ext>
              </a:extLst>
            </p:cNvPr>
            <p:cNvSpPr/>
            <p:nvPr/>
          </p:nvSpPr>
          <p:spPr>
            <a:xfrm flipH="1">
              <a:off x="4963008" y="3946499"/>
              <a:ext cx="234257" cy="314248"/>
            </a:xfrm>
            <a:custGeom>
              <a:avLst/>
              <a:gdLst/>
              <a:ahLst/>
              <a:cxnLst>
                <a:cxn ang="0">
                  <a:pos x="wd2" y="hd2"/>
                </a:cxn>
                <a:cxn ang="5400000">
                  <a:pos x="wd2" y="hd2"/>
                </a:cxn>
                <a:cxn ang="10800000">
                  <a:pos x="wd2" y="hd2"/>
                </a:cxn>
                <a:cxn ang="16200000">
                  <a:pos x="wd2" y="hd2"/>
                </a:cxn>
              </a:cxnLst>
              <a:rect l="0" t="0" r="r" b="b"/>
              <a:pathLst>
                <a:path w="20664" h="20363" extrusionOk="0">
                  <a:moveTo>
                    <a:pt x="153" y="1988"/>
                  </a:moveTo>
                  <a:cubicBezTo>
                    <a:pt x="1605" y="4521"/>
                    <a:pt x="2331" y="7188"/>
                    <a:pt x="2331" y="10121"/>
                  </a:cubicBezTo>
                  <a:cubicBezTo>
                    <a:pt x="2331" y="13054"/>
                    <a:pt x="1605" y="15721"/>
                    <a:pt x="153" y="18254"/>
                  </a:cubicBezTo>
                  <a:cubicBezTo>
                    <a:pt x="-573" y="19588"/>
                    <a:pt x="1424" y="20921"/>
                    <a:pt x="3239" y="20121"/>
                  </a:cubicBezTo>
                  <a:lnTo>
                    <a:pt x="19575" y="11721"/>
                  </a:lnTo>
                  <a:cubicBezTo>
                    <a:pt x="21027" y="11054"/>
                    <a:pt x="21027" y="9454"/>
                    <a:pt x="19575" y="8788"/>
                  </a:cubicBezTo>
                  <a:lnTo>
                    <a:pt x="3239" y="388"/>
                  </a:lnTo>
                  <a:cubicBezTo>
                    <a:pt x="1424" y="-679"/>
                    <a:pt x="-573" y="654"/>
                    <a:pt x="153" y="1988"/>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45" name="TextBox 44">
              <a:extLst>
                <a:ext uri="{FF2B5EF4-FFF2-40B4-BE49-F238E27FC236}">
                  <a16:creationId xmlns:a16="http://schemas.microsoft.com/office/drawing/2014/main" id="{D1F44468-1CB1-C30F-D9E2-843CE0CA8003}"/>
                </a:ext>
              </a:extLst>
            </p:cNvPr>
            <p:cNvSpPr txBox="1"/>
            <p:nvPr/>
          </p:nvSpPr>
          <p:spPr>
            <a:xfrm>
              <a:off x="5673319" y="3822821"/>
              <a:ext cx="595618" cy="523220"/>
            </a:xfrm>
            <a:prstGeom prst="rect">
              <a:avLst/>
            </a:prstGeom>
            <a:noFill/>
          </p:spPr>
          <p:txBody>
            <a:bodyPr wrap="square" rtlCol="0" anchor="ctr">
              <a:spAutoFit/>
            </a:bodyPr>
            <a:lstStyle/>
            <a:p>
              <a:pPr algn="ctr"/>
              <a:r>
                <a:rPr lang="en-US" sz="2800" b="1" dirty="0">
                  <a:latin typeface="Arial" panose="020B0604020202020204" pitchFamily="34" charset="0"/>
                  <a:cs typeface="Arial" panose="020B0604020202020204" pitchFamily="34" charset="0"/>
                </a:rPr>
                <a:t>03</a:t>
              </a:r>
            </a:p>
          </p:txBody>
        </p:sp>
      </p:grpSp>
      <p:grpSp>
        <p:nvGrpSpPr>
          <p:cNvPr id="46" name="Group 45">
            <a:extLst>
              <a:ext uri="{FF2B5EF4-FFF2-40B4-BE49-F238E27FC236}">
                <a16:creationId xmlns:a16="http://schemas.microsoft.com/office/drawing/2014/main" id="{3B6D54F2-6582-5030-9A23-179F8B9B42D9}"/>
              </a:ext>
            </a:extLst>
          </p:cNvPr>
          <p:cNvGrpSpPr/>
          <p:nvPr/>
        </p:nvGrpSpPr>
        <p:grpSpPr>
          <a:xfrm>
            <a:off x="1782082" y="2989351"/>
            <a:ext cx="3962400" cy="3328303"/>
            <a:chOff x="1918673" y="2670722"/>
            <a:chExt cx="3962400" cy="3328303"/>
          </a:xfrm>
        </p:grpSpPr>
        <p:sp>
          <p:nvSpPr>
            <p:cNvPr id="47" name="TextBox 46">
              <a:extLst>
                <a:ext uri="{FF2B5EF4-FFF2-40B4-BE49-F238E27FC236}">
                  <a16:creationId xmlns:a16="http://schemas.microsoft.com/office/drawing/2014/main" id="{312CF142-3479-05D9-6480-726192B85641}"/>
                </a:ext>
              </a:extLst>
            </p:cNvPr>
            <p:cNvSpPr txBox="1"/>
            <p:nvPr/>
          </p:nvSpPr>
          <p:spPr>
            <a:xfrm>
              <a:off x="1918673" y="5598531"/>
              <a:ext cx="3962400"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ضمان توفر بيانات دقيقة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8" name="Shape">
              <a:extLst>
                <a:ext uri="{FF2B5EF4-FFF2-40B4-BE49-F238E27FC236}">
                  <a16:creationId xmlns:a16="http://schemas.microsoft.com/office/drawing/2014/main" id="{0D5C0FB0-EA47-C6FE-C943-75B3225EA592}"/>
                </a:ext>
              </a:extLst>
            </p:cNvPr>
            <p:cNvSpPr/>
            <p:nvPr/>
          </p:nvSpPr>
          <p:spPr>
            <a:xfrm>
              <a:off x="2390878" y="2670722"/>
              <a:ext cx="1597106" cy="2755265"/>
            </a:xfrm>
            <a:custGeom>
              <a:avLst/>
              <a:gdLst/>
              <a:ahLst/>
              <a:cxnLst>
                <a:cxn ang="0">
                  <a:pos x="wd2" y="hd2"/>
                </a:cxn>
                <a:cxn ang="5400000">
                  <a:pos x="wd2" y="hd2"/>
                </a:cxn>
                <a:cxn ang="10800000">
                  <a:pos x="wd2" y="hd2"/>
                </a:cxn>
                <a:cxn ang="16200000">
                  <a:pos x="wd2" y="hd2"/>
                </a:cxn>
              </a:cxnLst>
              <a:rect l="0" t="0" r="r" b="b"/>
              <a:pathLst>
                <a:path w="19008" h="21600" extrusionOk="0">
                  <a:moveTo>
                    <a:pt x="13422" y="21600"/>
                  </a:moveTo>
                  <a:lnTo>
                    <a:pt x="13422" y="21600"/>
                  </a:lnTo>
                  <a:cubicBezTo>
                    <a:pt x="17610" y="21600"/>
                    <a:pt x="20304" y="18680"/>
                    <a:pt x="18369" y="16228"/>
                  </a:cubicBezTo>
                  <a:lnTo>
                    <a:pt x="5586" y="0"/>
                  </a:lnTo>
                  <a:lnTo>
                    <a:pt x="5586" y="0"/>
                  </a:lnTo>
                  <a:cubicBezTo>
                    <a:pt x="1398" y="0"/>
                    <a:pt x="-1296" y="2920"/>
                    <a:pt x="639" y="5372"/>
                  </a:cubicBezTo>
                  <a:lnTo>
                    <a:pt x="13422" y="21600"/>
                  </a:lnTo>
                  <a:close/>
                </a:path>
              </a:pathLst>
            </a:custGeom>
            <a:solidFill>
              <a:srgbClr val="3D8E92"/>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49" name="Shape">
              <a:extLst>
                <a:ext uri="{FF2B5EF4-FFF2-40B4-BE49-F238E27FC236}">
                  <a16:creationId xmlns:a16="http://schemas.microsoft.com/office/drawing/2014/main" id="{CA04083D-3ECF-59BC-ADF0-F86918E278D8}"/>
                </a:ext>
              </a:extLst>
            </p:cNvPr>
            <p:cNvSpPr/>
            <p:nvPr/>
          </p:nvSpPr>
          <p:spPr>
            <a:xfrm>
              <a:off x="3522616" y="2670722"/>
              <a:ext cx="1218165" cy="2755265"/>
            </a:xfrm>
            <a:custGeom>
              <a:avLst/>
              <a:gdLst/>
              <a:ahLst/>
              <a:cxnLst>
                <a:cxn ang="0">
                  <a:pos x="wd2" y="hd2"/>
                </a:cxn>
                <a:cxn ang="5400000">
                  <a:pos x="wd2" y="hd2"/>
                </a:cxn>
                <a:cxn ang="10800000">
                  <a:pos x="wd2" y="hd2"/>
                </a:cxn>
                <a:cxn ang="16200000">
                  <a:pos x="wd2" y="hd2"/>
                </a:cxn>
              </a:cxnLst>
              <a:rect l="0" t="0" r="r" b="b"/>
              <a:pathLst>
                <a:path w="21600" h="21600" extrusionOk="0">
                  <a:moveTo>
                    <a:pt x="6604" y="21600"/>
                  </a:moveTo>
                  <a:lnTo>
                    <a:pt x="0" y="21600"/>
                  </a:lnTo>
                  <a:lnTo>
                    <a:pt x="6786" y="3081"/>
                  </a:lnTo>
                  <a:cubicBezTo>
                    <a:pt x="7443" y="1307"/>
                    <a:pt x="10909" y="0"/>
                    <a:pt x="14996" y="0"/>
                  </a:cubicBezTo>
                  <a:lnTo>
                    <a:pt x="21600" y="0"/>
                  </a:lnTo>
                  <a:lnTo>
                    <a:pt x="14813" y="18519"/>
                  </a:lnTo>
                  <a:cubicBezTo>
                    <a:pt x="14157" y="20293"/>
                    <a:pt x="10691" y="21600"/>
                    <a:pt x="6604" y="21600"/>
                  </a:cubicBezTo>
                  <a:close/>
                </a:path>
              </a:pathLst>
            </a:custGeom>
            <a:solidFill>
              <a:srgbClr val="6CB4B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50" name="Freeform: Shape 49">
              <a:extLst>
                <a:ext uri="{FF2B5EF4-FFF2-40B4-BE49-F238E27FC236}">
                  <a16:creationId xmlns:a16="http://schemas.microsoft.com/office/drawing/2014/main" id="{64478F01-A9E4-812A-C4C6-9BC49E3BF9FE}"/>
                </a:ext>
              </a:extLst>
            </p:cNvPr>
            <p:cNvSpPr/>
            <p:nvPr/>
          </p:nvSpPr>
          <p:spPr>
            <a:xfrm>
              <a:off x="3664136" y="4552466"/>
              <a:ext cx="757637" cy="839640"/>
            </a:xfrm>
            <a:custGeom>
              <a:avLst/>
              <a:gdLst>
                <a:gd name="connsiteX0" fmla="*/ 180179 w 757637"/>
                <a:gd name="connsiteY0" fmla="*/ 0 h 1951799"/>
                <a:gd name="connsiteX1" fmla="*/ 757637 w 757637"/>
                <a:gd name="connsiteY1" fmla="*/ 1199210 h 1951799"/>
                <a:gd name="connsiteX2" fmla="*/ 693883 w 757637"/>
                <a:gd name="connsiteY2" fmla="*/ 1592673 h 1951799"/>
                <a:gd name="connsiteX3" fmla="*/ 468943 w 757637"/>
                <a:gd name="connsiteY3" fmla="*/ 1920997 h 1951799"/>
                <a:gd name="connsiteX4" fmla="*/ 404313 w 757637"/>
                <a:gd name="connsiteY4" fmla="*/ 1951799 h 1951799"/>
                <a:gd name="connsiteX5" fmla="*/ 0 w 757637"/>
                <a:gd name="connsiteY5" fmla="*/ 1112159 h 1951799"/>
                <a:gd name="connsiteX0" fmla="*/ 0 w 757637"/>
                <a:gd name="connsiteY0" fmla="*/ 0 h 839640"/>
                <a:gd name="connsiteX1" fmla="*/ 757637 w 757637"/>
                <a:gd name="connsiteY1" fmla="*/ 87051 h 839640"/>
                <a:gd name="connsiteX2" fmla="*/ 693883 w 757637"/>
                <a:gd name="connsiteY2" fmla="*/ 480514 h 839640"/>
                <a:gd name="connsiteX3" fmla="*/ 468943 w 757637"/>
                <a:gd name="connsiteY3" fmla="*/ 808838 h 839640"/>
                <a:gd name="connsiteX4" fmla="*/ 404313 w 757637"/>
                <a:gd name="connsiteY4" fmla="*/ 839640 h 839640"/>
                <a:gd name="connsiteX5" fmla="*/ 0 w 757637"/>
                <a:gd name="connsiteY5" fmla="*/ 0 h 83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37" h="839640">
                  <a:moveTo>
                    <a:pt x="0" y="0"/>
                  </a:moveTo>
                  <a:lnTo>
                    <a:pt x="757637" y="87051"/>
                  </a:lnTo>
                  <a:lnTo>
                    <a:pt x="693883" y="480514"/>
                  </a:lnTo>
                  <a:cubicBezTo>
                    <a:pt x="670760" y="621945"/>
                    <a:pt x="585734" y="740106"/>
                    <a:pt x="468943" y="808838"/>
                  </a:cubicBezTo>
                  <a:lnTo>
                    <a:pt x="404313" y="839640"/>
                  </a:lnTo>
                  <a:lnTo>
                    <a:pt x="0" y="0"/>
                  </a:lnTo>
                  <a:close/>
                </a:path>
              </a:pathLst>
            </a:custGeom>
            <a:solidFill>
              <a:schemeClr val="tx1">
                <a:alpha val="20000"/>
              </a:schemeClr>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
          <p:nvSpPr>
            <p:cNvPr id="51" name="Shape">
              <a:extLst>
                <a:ext uri="{FF2B5EF4-FFF2-40B4-BE49-F238E27FC236}">
                  <a16:creationId xmlns:a16="http://schemas.microsoft.com/office/drawing/2014/main" id="{0AF181DE-6229-1E7B-2AB2-A58A6758298A}"/>
                </a:ext>
              </a:extLst>
            </p:cNvPr>
            <p:cNvSpPr/>
            <p:nvPr/>
          </p:nvSpPr>
          <p:spPr>
            <a:xfrm>
              <a:off x="3481461" y="3452649"/>
              <a:ext cx="1301437" cy="1345131"/>
            </a:xfrm>
            <a:custGeom>
              <a:avLst/>
              <a:gdLst/>
              <a:ahLst/>
              <a:cxnLst>
                <a:cxn ang="0">
                  <a:pos x="wd2" y="hd2"/>
                </a:cxn>
                <a:cxn ang="5400000">
                  <a:pos x="wd2" y="hd2"/>
                </a:cxn>
                <a:cxn ang="10800000">
                  <a:pos x="wd2" y="hd2"/>
                </a:cxn>
                <a:cxn ang="16200000">
                  <a:pos x="wd2" y="hd2"/>
                </a:cxn>
              </a:cxnLst>
              <a:rect l="0" t="0" r="r" b="b"/>
              <a:pathLst>
                <a:path w="21246" h="21138" extrusionOk="0">
                  <a:moveTo>
                    <a:pt x="19910" y="5363"/>
                  </a:moveTo>
                  <a:lnTo>
                    <a:pt x="14267" y="836"/>
                  </a:lnTo>
                  <a:cubicBezTo>
                    <a:pt x="13259" y="28"/>
                    <a:pt x="11848" y="-231"/>
                    <a:pt x="10605" y="222"/>
                  </a:cubicBezTo>
                  <a:lnTo>
                    <a:pt x="3685" y="2679"/>
                  </a:lnTo>
                  <a:cubicBezTo>
                    <a:pt x="2442" y="3132"/>
                    <a:pt x="1535" y="4167"/>
                    <a:pt x="1300" y="5428"/>
                  </a:cubicBezTo>
                  <a:lnTo>
                    <a:pt x="57" y="12412"/>
                  </a:lnTo>
                  <a:cubicBezTo>
                    <a:pt x="-178" y="13673"/>
                    <a:pt x="326" y="14967"/>
                    <a:pt x="1334" y="15775"/>
                  </a:cubicBezTo>
                  <a:lnTo>
                    <a:pt x="6977" y="20302"/>
                  </a:lnTo>
                  <a:cubicBezTo>
                    <a:pt x="7985" y="21110"/>
                    <a:pt x="9396" y="21369"/>
                    <a:pt x="10639" y="20916"/>
                  </a:cubicBezTo>
                  <a:lnTo>
                    <a:pt x="17559" y="18459"/>
                  </a:lnTo>
                  <a:cubicBezTo>
                    <a:pt x="18802" y="18006"/>
                    <a:pt x="19709" y="16971"/>
                    <a:pt x="19944" y="15710"/>
                  </a:cubicBezTo>
                  <a:lnTo>
                    <a:pt x="21187" y="8726"/>
                  </a:lnTo>
                  <a:cubicBezTo>
                    <a:pt x="21422" y="7465"/>
                    <a:pt x="20952" y="6171"/>
                    <a:pt x="19910" y="5363"/>
                  </a:cubicBezTo>
                  <a:close/>
                </a:path>
              </a:pathLst>
            </a:custGeom>
            <a:solidFill>
              <a:schemeClr val="tx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52" name="Shape">
              <a:extLst>
                <a:ext uri="{FF2B5EF4-FFF2-40B4-BE49-F238E27FC236}">
                  <a16:creationId xmlns:a16="http://schemas.microsoft.com/office/drawing/2014/main" id="{1DFF6EFA-56C9-B3F9-55FB-056234E4CA30}"/>
                </a:ext>
              </a:extLst>
            </p:cNvPr>
            <p:cNvSpPr/>
            <p:nvPr/>
          </p:nvSpPr>
          <p:spPr>
            <a:xfrm>
              <a:off x="3563770" y="3555536"/>
              <a:ext cx="1109921" cy="1145533"/>
            </a:xfrm>
            <a:custGeom>
              <a:avLst/>
              <a:gdLst/>
              <a:ahLst/>
              <a:cxnLst>
                <a:cxn ang="0">
                  <a:pos x="wd2" y="hd2"/>
                </a:cxn>
                <a:cxn ang="5400000">
                  <a:pos x="wd2" y="hd2"/>
                </a:cxn>
                <a:cxn ang="10800000">
                  <a:pos x="wd2" y="hd2"/>
                </a:cxn>
                <a:cxn ang="16200000">
                  <a:pos x="wd2" y="hd2"/>
                </a:cxn>
              </a:cxnLst>
              <a:rect l="0" t="0" r="r" b="b"/>
              <a:pathLst>
                <a:path w="21184" h="21059" extrusionOk="0">
                  <a:moveTo>
                    <a:pt x="19625" y="5102"/>
                  </a:moveTo>
                  <a:lnTo>
                    <a:pt x="14519" y="978"/>
                  </a:lnTo>
                  <a:cubicBezTo>
                    <a:pt x="13341" y="33"/>
                    <a:pt x="11692" y="-270"/>
                    <a:pt x="10239" y="260"/>
                  </a:cubicBezTo>
                  <a:lnTo>
                    <a:pt x="3994" y="2491"/>
                  </a:lnTo>
                  <a:cubicBezTo>
                    <a:pt x="2541" y="3021"/>
                    <a:pt x="1481" y="4232"/>
                    <a:pt x="1206" y="5707"/>
                  </a:cubicBezTo>
                  <a:lnTo>
                    <a:pt x="67" y="12024"/>
                  </a:lnTo>
                  <a:cubicBezTo>
                    <a:pt x="-208" y="13500"/>
                    <a:pt x="381" y="15013"/>
                    <a:pt x="1559" y="15958"/>
                  </a:cubicBezTo>
                  <a:lnTo>
                    <a:pt x="6665" y="20082"/>
                  </a:lnTo>
                  <a:cubicBezTo>
                    <a:pt x="7843" y="21027"/>
                    <a:pt x="9492" y="21330"/>
                    <a:pt x="10945" y="20800"/>
                  </a:cubicBezTo>
                  <a:lnTo>
                    <a:pt x="17190" y="18569"/>
                  </a:lnTo>
                  <a:cubicBezTo>
                    <a:pt x="18643" y="18039"/>
                    <a:pt x="19703" y="16828"/>
                    <a:pt x="19978" y="15353"/>
                  </a:cubicBezTo>
                  <a:lnTo>
                    <a:pt x="21117" y="9036"/>
                  </a:lnTo>
                  <a:cubicBezTo>
                    <a:pt x="21392" y="7560"/>
                    <a:pt x="20803" y="6047"/>
                    <a:pt x="19625" y="5102"/>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53" name="Shape">
              <a:extLst>
                <a:ext uri="{FF2B5EF4-FFF2-40B4-BE49-F238E27FC236}">
                  <a16:creationId xmlns:a16="http://schemas.microsoft.com/office/drawing/2014/main" id="{AD27399F-D654-94C4-4544-D6181DFD2784}"/>
                </a:ext>
              </a:extLst>
            </p:cNvPr>
            <p:cNvSpPr/>
            <p:nvPr/>
          </p:nvSpPr>
          <p:spPr>
            <a:xfrm flipH="1">
              <a:off x="3090499" y="3946499"/>
              <a:ext cx="234256" cy="314248"/>
            </a:xfrm>
            <a:custGeom>
              <a:avLst/>
              <a:gdLst/>
              <a:ahLst/>
              <a:cxnLst>
                <a:cxn ang="0">
                  <a:pos x="wd2" y="hd2"/>
                </a:cxn>
                <a:cxn ang="5400000">
                  <a:pos x="wd2" y="hd2"/>
                </a:cxn>
                <a:cxn ang="10800000">
                  <a:pos x="wd2" y="hd2"/>
                </a:cxn>
                <a:cxn ang="16200000">
                  <a:pos x="wd2" y="hd2"/>
                </a:cxn>
              </a:cxnLst>
              <a:rect l="0" t="0" r="r" b="b"/>
              <a:pathLst>
                <a:path w="20664" h="20363" extrusionOk="0">
                  <a:moveTo>
                    <a:pt x="153" y="1988"/>
                  </a:moveTo>
                  <a:cubicBezTo>
                    <a:pt x="1605" y="4521"/>
                    <a:pt x="2331" y="7188"/>
                    <a:pt x="2331" y="10121"/>
                  </a:cubicBezTo>
                  <a:cubicBezTo>
                    <a:pt x="2331" y="13054"/>
                    <a:pt x="1605" y="15721"/>
                    <a:pt x="153" y="18254"/>
                  </a:cubicBezTo>
                  <a:cubicBezTo>
                    <a:pt x="-573" y="19588"/>
                    <a:pt x="1423" y="20921"/>
                    <a:pt x="3239" y="20121"/>
                  </a:cubicBezTo>
                  <a:lnTo>
                    <a:pt x="19575" y="11721"/>
                  </a:lnTo>
                  <a:cubicBezTo>
                    <a:pt x="21027" y="11054"/>
                    <a:pt x="21027" y="9454"/>
                    <a:pt x="19575" y="8788"/>
                  </a:cubicBezTo>
                  <a:lnTo>
                    <a:pt x="3239" y="388"/>
                  </a:lnTo>
                  <a:cubicBezTo>
                    <a:pt x="1605" y="-679"/>
                    <a:pt x="-573" y="654"/>
                    <a:pt x="153" y="1988"/>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54" name="TextBox 53">
              <a:extLst>
                <a:ext uri="{FF2B5EF4-FFF2-40B4-BE49-F238E27FC236}">
                  <a16:creationId xmlns:a16="http://schemas.microsoft.com/office/drawing/2014/main" id="{EEDD40FC-8C0F-A837-ABE0-0D3690D7C049}"/>
                </a:ext>
              </a:extLst>
            </p:cNvPr>
            <p:cNvSpPr txBox="1"/>
            <p:nvPr/>
          </p:nvSpPr>
          <p:spPr>
            <a:xfrm>
              <a:off x="3816930" y="3822821"/>
              <a:ext cx="595618" cy="523220"/>
            </a:xfrm>
            <a:prstGeom prst="rect">
              <a:avLst/>
            </a:prstGeom>
            <a:noFill/>
          </p:spPr>
          <p:txBody>
            <a:bodyPr wrap="square" rtlCol="0" anchor="ctr">
              <a:spAutoFit/>
            </a:bodyPr>
            <a:lstStyle/>
            <a:p>
              <a:pPr algn="ctr"/>
              <a:r>
                <a:rPr lang="en-US" sz="2800" b="1" dirty="0">
                  <a:solidFill>
                    <a:schemeClr val="tx1">
                      <a:lumMod val="85000"/>
                      <a:lumOff val="15000"/>
                    </a:schemeClr>
                  </a:solidFill>
                  <a:latin typeface="Arial" panose="020B0604020202020204" pitchFamily="34" charset="0"/>
                  <a:cs typeface="Arial" panose="020B0604020202020204" pitchFamily="34" charset="0"/>
                </a:rPr>
                <a:t>04</a:t>
              </a:r>
            </a:p>
          </p:txBody>
        </p:sp>
      </p:grpSp>
      <p:grpSp>
        <p:nvGrpSpPr>
          <p:cNvPr id="55" name="Group 54">
            <a:extLst>
              <a:ext uri="{FF2B5EF4-FFF2-40B4-BE49-F238E27FC236}">
                <a16:creationId xmlns:a16="http://schemas.microsoft.com/office/drawing/2014/main" id="{84B27C93-FF95-E2F8-D151-E29C4079D828}"/>
              </a:ext>
            </a:extLst>
          </p:cNvPr>
          <p:cNvGrpSpPr/>
          <p:nvPr/>
        </p:nvGrpSpPr>
        <p:grpSpPr>
          <a:xfrm>
            <a:off x="224434" y="2203459"/>
            <a:ext cx="3962400" cy="3541157"/>
            <a:chOff x="361025" y="1884830"/>
            <a:chExt cx="3962400" cy="3541157"/>
          </a:xfrm>
        </p:grpSpPr>
        <p:sp>
          <p:nvSpPr>
            <p:cNvPr id="56" name="TextBox 55">
              <a:extLst>
                <a:ext uri="{FF2B5EF4-FFF2-40B4-BE49-F238E27FC236}">
                  <a16:creationId xmlns:a16="http://schemas.microsoft.com/office/drawing/2014/main" id="{7984BDBA-AD1D-54D6-2ED1-87AA7FA1AA79}"/>
                </a:ext>
              </a:extLst>
            </p:cNvPr>
            <p:cNvSpPr txBox="1"/>
            <p:nvPr/>
          </p:nvSpPr>
          <p:spPr>
            <a:xfrm>
              <a:off x="361025" y="1884830"/>
              <a:ext cx="3962400"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مراجعة وتحديث المؤشرات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7" name="Shape">
              <a:extLst>
                <a:ext uri="{FF2B5EF4-FFF2-40B4-BE49-F238E27FC236}">
                  <a16:creationId xmlns:a16="http://schemas.microsoft.com/office/drawing/2014/main" id="{59805B55-C892-ED75-D7F3-1A083208C600}"/>
                </a:ext>
              </a:extLst>
            </p:cNvPr>
            <p:cNvSpPr/>
            <p:nvPr/>
          </p:nvSpPr>
          <p:spPr>
            <a:xfrm>
              <a:off x="1643283" y="2670722"/>
              <a:ext cx="1218165" cy="2755265"/>
            </a:xfrm>
            <a:custGeom>
              <a:avLst/>
              <a:gdLst/>
              <a:ahLst/>
              <a:cxnLst>
                <a:cxn ang="0">
                  <a:pos x="wd2" y="hd2"/>
                </a:cxn>
                <a:cxn ang="5400000">
                  <a:pos x="wd2" y="hd2"/>
                </a:cxn>
                <a:cxn ang="10800000">
                  <a:pos x="wd2" y="hd2"/>
                </a:cxn>
                <a:cxn ang="16200000">
                  <a:pos x="wd2" y="hd2"/>
                </a:cxn>
              </a:cxnLst>
              <a:rect l="0" t="0" r="r" b="b"/>
              <a:pathLst>
                <a:path w="21600" h="21600" extrusionOk="0">
                  <a:moveTo>
                    <a:pt x="6604" y="21600"/>
                  </a:moveTo>
                  <a:lnTo>
                    <a:pt x="0" y="21600"/>
                  </a:lnTo>
                  <a:lnTo>
                    <a:pt x="6786" y="3081"/>
                  </a:lnTo>
                  <a:cubicBezTo>
                    <a:pt x="7443" y="1307"/>
                    <a:pt x="10909" y="0"/>
                    <a:pt x="14996" y="0"/>
                  </a:cubicBezTo>
                  <a:lnTo>
                    <a:pt x="21600" y="0"/>
                  </a:lnTo>
                  <a:lnTo>
                    <a:pt x="14813" y="18519"/>
                  </a:lnTo>
                  <a:cubicBezTo>
                    <a:pt x="14157" y="20293"/>
                    <a:pt x="10691" y="21600"/>
                    <a:pt x="6604" y="21600"/>
                  </a:cubicBezTo>
                  <a:close/>
                </a:path>
              </a:pathLst>
            </a:custGeom>
            <a:solidFill>
              <a:srgbClr val="6CB4B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58" name="Freeform: Shape 57">
              <a:extLst>
                <a:ext uri="{FF2B5EF4-FFF2-40B4-BE49-F238E27FC236}">
                  <a16:creationId xmlns:a16="http://schemas.microsoft.com/office/drawing/2014/main" id="{6C4F1055-BEEF-3B30-2F04-8A8C27B0DF33}"/>
                </a:ext>
              </a:extLst>
            </p:cNvPr>
            <p:cNvSpPr/>
            <p:nvPr/>
          </p:nvSpPr>
          <p:spPr>
            <a:xfrm>
              <a:off x="1782841" y="4564572"/>
              <a:ext cx="757637" cy="830553"/>
            </a:xfrm>
            <a:custGeom>
              <a:avLst/>
              <a:gdLst>
                <a:gd name="connsiteX0" fmla="*/ 180180 w 757637"/>
                <a:gd name="connsiteY0" fmla="*/ 0 h 1942712"/>
                <a:gd name="connsiteX1" fmla="*/ 757637 w 757637"/>
                <a:gd name="connsiteY1" fmla="*/ 1199209 h 1942712"/>
                <a:gd name="connsiteX2" fmla="*/ 695845 w 757637"/>
                <a:gd name="connsiteY2" fmla="*/ 1580566 h 1942712"/>
                <a:gd name="connsiteX3" fmla="*/ 470905 w 757637"/>
                <a:gd name="connsiteY3" fmla="*/ 1908890 h 1942712"/>
                <a:gd name="connsiteX4" fmla="*/ 399938 w 757637"/>
                <a:gd name="connsiteY4" fmla="*/ 1942712 h 1942712"/>
                <a:gd name="connsiteX5" fmla="*/ 0 w 757637"/>
                <a:gd name="connsiteY5" fmla="*/ 1112159 h 1942712"/>
                <a:gd name="connsiteX0" fmla="*/ 0 w 757637"/>
                <a:gd name="connsiteY0" fmla="*/ 0 h 830553"/>
                <a:gd name="connsiteX1" fmla="*/ 757637 w 757637"/>
                <a:gd name="connsiteY1" fmla="*/ 87050 h 830553"/>
                <a:gd name="connsiteX2" fmla="*/ 695845 w 757637"/>
                <a:gd name="connsiteY2" fmla="*/ 468407 h 830553"/>
                <a:gd name="connsiteX3" fmla="*/ 470905 w 757637"/>
                <a:gd name="connsiteY3" fmla="*/ 796731 h 830553"/>
                <a:gd name="connsiteX4" fmla="*/ 399938 w 757637"/>
                <a:gd name="connsiteY4" fmla="*/ 830553 h 830553"/>
                <a:gd name="connsiteX5" fmla="*/ 0 w 757637"/>
                <a:gd name="connsiteY5" fmla="*/ 0 h 830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7637" h="830553">
                  <a:moveTo>
                    <a:pt x="0" y="0"/>
                  </a:moveTo>
                  <a:lnTo>
                    <a:pt x="757637" y="87050"/>
                  </a:lnTo>
                  <a:lnTo>
                    <a:pt x="695845" y="468407"/>
                  </a:lnTo>
                  <a:cubicBezTo>
                    <a:pt x="672722" y="609838"/>
                    <a:pt x="587696" y="727999"/>
                    <a:pt x="470905" y="796731"/>
                  </a:cubicBezTo>
                  <a:lnTo>
                    <a:pt x="399938" y="830553"/>
                  </a:lnTo>
                  <a:lnTo>
                    <a:pt x="0" y="0"/>
                  </a:lnTo>
                  <a:close/>
                </a:path>
              </a:pathLst>
            </a:custGeom>
            <a:solidFill>
              <a:schemeClr val="tx1">
                <a:alpha val="20000"/>
              </a:schemeClr>
            </a:solidFill>
            <a:ln w="12700">
              <a:miter lim="400000"/>
            </a:ln>
          </p:spPr>
          <p:txBody>
            <a:bodyPr wrap="square" lIns="38100" tIns="38100" rIns="38100" bIns="38100" anchor="ctr">
              <a:noAutofit/>
            </a:bodyPr>
            <a:lstStyle/>
            <a:p>
              <a:pPr>
                <a:defRPr sz="3000">
                  <a:solidFill>
                    <a:srgbClr val="FFFFFF"/>
                  </a:solidFill>
                  <a:effectLst>
                    <a:outerShdw blurRad="38100" dist="12700" dir="5400000" rotWithShape="0">
                      <a:srgbClr val="000000">
                        <a:alpha val="50000"/>
                      </a:srgbClr>
                    </a:outerShdw>
                  </a:effectLst>
                </a:defRPr>
              </a:pPr>
              <a:endParaRPr/>
            </a:p>
          </p:txBody>
        </p:sp>
        <p:sp>
          <p:nvSpPr>
            <p:cNvPr id="59" name="Shape">
              <a:extLst>
                <a:ext uri="{FF2B5EF4-FFF2-40B4-BE49-F238E27FC236}">
                  <a16:creationId xmlns:a16="http://schemas.microsoft.com/office/drawing/2014/main" id="{745A8728-5403-11D9-F39B-6DD22153C37C}"/>
                </a:ext>
              </a:extLst>
            </p:cNvPr>
            <p:cNvSpPr/>
            <p:nvPr/>
          </p:nvSpPr>
          <p:spPr>
            <a:xfrm>
              <a:off x="1581552" y="3452649"/>
              <a:ext cx="1301437" cy="1345131"/>
            </a:xfrm>
            <a:custGeom>
              <a:avLst/>
              <a:gdLst/>
              <a:ahLst/>
              <a:cxnLst>
                <a:cxn ang="0">
                  <a:pos x="wd2" y="hd2"/>
                </a:cxn>
                <a:cxn ang="5400000">
                  <a:pos x="wd2" y="hd2"/>
                </a:cxn>
                <a:cxn ang="10800000">
                  <a:pos x="wd2" y="hd2"/>
                </a:cxn>
                <a:cxn ang="16200000">
                  <a:pos x="wd2" y="hd2"/>
                </a:cxn>
              </a:cxnLst>
              <a:rect l="0" t="0" r="r" b="b"/>
              <a:pathLst>
                <a:path w="21246" h="21138" extrusionOk="0">
                  <a:moveTo>
                    <a:pt x="19910" y="5363"/>
                  </a:moveTo>
                  <a:lnTo>
                    <a:pt x="14267" y="836"/>
                  </a:lnTo>
                  <a:cubicBezTo>
                    <a:pt x="13259" y="28"/>
                    <a:pt x="11848" y="-231"/>
                    <a:pt x="10605" y="222"/>
                  </a:cubicBezTo>
                  <a:lnTo>
                    <a:pt x="3685" y="2679"/>
                  </a:lnTo>
                  <a:cubicBezTo>
                    <a:pt x="2442" y="3132"/>
                    <a:pt x="1535" y="4167"/>
                    <a:pt x="1300" y="5428"/>
                  </a:cubicBezTo>
                  <a:lnTo>
                    <a:pt x="57" y="12412"/>
                  </a:lnTo>
                  <a:cubicBezTo>
                    <a:pt x="-178" y="13673"/>
                    <a:pt x="326" y="14967"/>
                    <a:pt x="1334" y="15775"/>
                  </a:cubicBezTo>
                  <a:lnTo>
                    <a:pt x="6977" y="20302"/>
                  </a:lnTo>
                  <a:cubicBezTo>
                    <a:pt x="7985" y="21110"/>
                    <a:pt x="9396" y="21369"/>
                    <a:pt x="10639" y="20916"/>
                  </a:cubicBezTo>
                  <a:lnTo>
                    <a:pt x="17559" y="18459"/>
                  </a:lnTo>
                  <a:cubicBezTo>
                    <a:pt x="18802" y="18006"/>
                    <a:pt x="19709" y="16971"/>
                    <a:pt x="19944" y="15710"/>
                  </a:cubicBezTo>
                  <a:lnTo>
                    <a:pt x="21187" y="8726"/>
                  </a:lnTo>
                  <a:cubicBezTo>
                    <a:pt x="21422" y="7465"/>
                    <a:pt x="20952" y="6171"/>
                    <a:pt x="19910" y="5363"/>
                  </a:cubicBezTo>
                  <a:close/>
                </a:path>
              </a:pathLst>
            </a:custGeom>
            <a:solidFill>
              <a:schemeClr val="tx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60" name="Shape">
              <a:extLst>
                <a:ext uri="{FF2B5EF4-FFF2-40B4-BE49-F238E27FC236}">
                  <a16:creationId xmlns:a16="http://schemas.microsoft.com/office/drawing/2014/main" id="{7629AE58-C509-5013-CE62-BC3ABB6DB71F}"/>
                </a:ext>
              </a:extLst>
            </p:cNvPr>
            <p:cNvSpPr/>
            <p:nvPr/>
          </p:nvSpPr>
          <p:spPr>
            <a:xfrm>
              <a:off x="1684437" y="3555536"/>
              <a:ext cx="1109926" cy="1145533"/>
            </a:xfrm>
            <a:custGeom>
              <a:avLst/>
              <a:gdLst/>
              <a:ahLst/>
              <a:cxnLst>
                <a:cxn ang="0">
                  <a:pos x="wd2" y="hd2"/>
                </a:cxn>
                <a:cxn ang="5400000">
                  <a:pos x="wd2" y="hd2"/>
                </a:cxn>
                <a:cxn ang="10800000">
                  <a:pos x="wd2" y="hd2"/>
                </a:cxn>
                <a:cxn ang="16200000">
                  <a:pos x="wd2" y="hd2"/>
                </a:cxn>
              </a:cxnLst>
              <a:rect l="0" t="0" r="r" b="b"/>
              <a:pathLst>
                <a:path w="21184" h="21059" extrusionOk="0">
                  <a:moveTo>
                    <a:pt x="19625" y="5102"/>
                  </a:moveTo>
                  <a:lnTo>
                    <a:pt x="14519" y="978"/>
                  </a:lnTo>
                  <a:cubicBezTo>
                    <a:pt x="13341" y="33"/>
                    <a:pt x="11692" y="-270"/>
                    <a:pt x="10239" y="260"/>
                  </a:cubicBezTo>
                  <a:lnTo>
                    <a:pt x="3994" y="2491"/>
                  </a:lnTo>
                  <a:cubicBezTo>
                    <a:pt x="2541" y="3021"/>
                    <a:pt x="1481" y="4232"/>
                    <a:pt x="1206" y="5707"/>
                  </a:cubicBezTo>
                  <a:lnTo>
                    <a:pt x="67" y="12024"/>
                  </a:lnTo>
                  <a:cubicBezTo>
                    <a:pt x="-208" y="13500"/>
                    <a:pt x="381" y="15013"/>
                    <a:pt x="1559" y="15958"/>
                  </a:cubicBezTo>
                  <a:lnTo>
                    <a:pt x="6665" y="20082"/>
                  </a:lnTo>
                  <a:cubicBezTo>
                    <a:pt x="7843" y="21027"/>
                    <a:pt x="9492" y="21330"/>
                    <a:pt x="10945" y="20800"/>
                  </a:cubicBezTo>
                  <a:lnTo>
                    <a:pt x="17190" y="18569"/>
                  </a:lnTo>
                  <a:cubicBezTo>
                    <a:pt x="18643" y="18039"/>
                    <a:pt x="19703" y="16828"/>
                    <a:pt x="19978" y="15353"/>
                  </a:cubicBezTo>
                  <a:lnTo>
                    <a:pt x="21117" y="9036"/>
                  </a:lnTo>
                  <a:cubicBezTo>
                    <a:pt x="21392" y="7560"/>
                    <a:pt x="20803" y="6047"/>
                    <a:pt x="19625" y="5102"/>
                  </a:cubicBezTo>
                  <a:close/>
                </a:path>
              </a:pathLst>
            </a:custGeom>
            <a:solidFill>
              <a:srgbClr val="FFFFFF"/>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61" name="TextBox 60">
              <a:extLst>
                <a:ext uri="{FF2B5EF4-FFF2-40B4-BE49-F238E27FC236}">
                  <a16:creationId xmlns:a16="http://schemas.microsoft.com/office/drawing/2014/main" id="{9E3E1B77-CB23-8B79-EF55-7CFF6277118F}"/>
                </a:ext>
              </a:extLst>
            </p:cNvPr>
            <p:cNvSpPr txBox="1"/>
            <p:nvPr/>
          </p:nvSpPr>
          <p:spPr>
            <a:xfrm>
              <a:off x="1945079" y="3822821"/>
              <a:ext cx="595618" cy="523220"/>
            </a:xfrm>
            <a:prstGeom prst="rect">
              <a:avLst/>
            </a:prstGeom>
            <a:noFill/>
          </p:spPr>
          <p:txBody>
            <a:bodyPr wrap="square" rtlCol="0" anchor="ctr">
              <a:spAutoFit/>
            </a:bodyPr>
            <a:lstStyle/>
            <a:p>
              <a:pPr algn="ctr"/>
              <a:r>
                <a:rPr lang="en-US" sz="2800" b="1" dirty="0">
                  <a:solidFill>
                    <a:schemeClr val="tx1">
                      <a:lumMod val="85000"/>
                      <a:lumOff val="15000"/>
                    </a:schemeClr>
                  </a:solidFill>
                  <a:latin typeface="Arial" panose="020B0604020202020204" pitchFamily="34" charset="0"/>
                  <a:cs typeface="Arial" panose="020B0604020202020204" pitchFamily="34" charset="0"/>
                </a:rPr>
                <a:t>05</a:t>
              </a:r>
            </a:p>
          </p:txBody>
        </p:sp>
      </p:grpSp>
    </p:spTree>
    <p:extLst>
      <p:ext uri="{BB962C8B-B14F-4D97-AF65-F5344CB8AC3E}">
        <p14:creationId xmlns:p14="http://schemas.microsoft.com/office/powerpoint/2010/main" val="203395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righ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right)">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right)">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تصميم مؤشرات الأداء الرئيسية</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(KPIs)  </a:t>
              </a:r>
            </a:p>
          </p:txBody>
        </p:sp>
      </p:grpSp>
      <p:grpSp>
        <p:nvGrpSpPr>
          <p:cNvPr id="14" name="Group 13">
            <a:extLst>
              <a:ext uri="{FF2B5EF4-FFF2-40B4-BE49-F238E27FC236}">
                <a16:creationId xmlns:a16="http://schemas.microsoft.com/office/drawing/2014/main" id="{A89ADF7E-FD86-25C7-F583-AB567FBE4188}"/>
              </a:ext>
            </a:extLst>
          </p:cNvPr>
          <p:cNvGrpSpPr/>
          <p:nvPr/>
        </p:nvGrpSpPr>
        <p:grpSpPr>
          <a:xfrm>
            <a:off x="3071186" y="2116492"/>
            <a:ext cx="6019577" cy="1414629"/>
            <a:chOff x="6328194" y="1879169"/>
            <a:chExt cx="4341947" cy="1020378"/>
          </a:xfrm>
        </p:grpSpPr>
        <p:grpSp>
          <p:nvGrpSpPr>
            <p:cNvPr id="15" name="Group 14">
              <a:extLst>
                <a:ext uri="{FF2B5EF4-FFF2-40B4-BE49-F238E27FC236}">
                  <a16:creationId xmlns:a16="http://schemas.microsoft.com/office/drawing/2014/main" id="{D52DE351-4301-58BE-3243-F33E9178DCE2}"/>
                </a:ext>
              </a:extLst>
            </p:cNvPr>
            <p:cNvGrpSpPr/>
            <p:nvPr/>
          </p:nvGrpSpPr>
          <p:grpSpPr>
            <a:xfrm flipH="1">
              <a:off x="6682733" y="1879169"/>
              <a:ext cx="3987408" cy="1020378"/>
              <a:chOff x="1383722" y="350911"/>
              <a:chExt cx="4859221" cy="1243475"/>
            </a:xfrm>
          </p:grpSpPr>
          <p:sp>
            <p:nvSpPr>
              <p:cNvPr id="17" name="Freeform 584">
                <a:extLst>
                  <a:ext uri="{FF2B5EF4-FFF2-40B4-BE49-F238E27FC236}">
                    <a16:creationId xmlns:a16="http://schemas.microsoft.com/office/drawing/2014/main" id="{DA7D8693-6FF6-F372-3C30-EFF2CA1FC499}"/>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6">
                <a:extLst>
                  <a:ext uri="{FF2B5EF4-FFF2-40B4-BE49-F238E27FC236}">
                    <a16:creationId xmlns:a16="http://schemas.microsoft.com/office/drawing/2014/main" id="{C8D71BA2-F13A-2062-7583-BE7B40C04BBD}"/>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88">
                <a:extLst>
                  <a:ext uri="{FF2B5EF4-FFF2-40B4-BE49-F238E27FC236}">
                    <a16:creationId xmlns:a16="http://schemas.microsoft.com/office/drawing/2014/main" id="{74E27C9E-10AC-7748-EAE3-664D6D41822D}"/>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3767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587">
                <a:extLst>
                  <a:ext uri="{FF2B5EF4-FFF2-40B4-BE49-F238E27FC236}">
                    <a16:creationId xmlns:a16="http://schemas.microsoft.com/office/drawing/2014/main" id="{81D7272B-C69B-77E2-A355-C26ADBA0E37F}"/>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589">
                <a:extLst>
                  <a:ext uri="{FF2B5EF4-FFF2-40B4-BE49-F238E27FC236}">
                    <a16:creationId xmlns:a16="http://schemas.microsoft.com/office/drawing/2014/main" id="{D41926C4-57F6-E17C-C7EC-566DEDC17591}"/>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90">
                <a:extLst>
                  <a:ext uri="{FF2B5EF4-FFF2-40B4-BE49-F238E27FC236}">
                    <a16:creationId xmlns:a16="http://schemas.microsoft.com/office/drawing/2014/main" id="{5D1B0476-B484-9D97-56F3-EE26C17A0D46}"/>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23515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Shape 22">
                <a:extLst>
                  <a:ext uri="{FF2B5EF4-FFF2-40B4-BE49-F238E27FC236}">
                    <a16:creationId xmlns:a16="http://schemas.microsoft.com/office/drawing/2014/main" id="{82D51267-7987-5D6F-B5AE-BCFEC4E66766}"/>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37679"/>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4" name="Freeform 585">
                <a:extLst>
                  <a:ext uri="{FF2B5EF4-FFF2-40B4-BE49-F238E27FC236}">
                    <a16:creationId xmlns:a16="http://schemas.microsoft.com/office/drawing/2014/main" id="{F0C10CBB-0720-4D85-6B83-A130B6EBCA26}"/>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1</a:t>
                </a:r>
              </a:p>
            </p:txBody>
          </p:sp>
        </p:grpSp>
        <p:sp>
          <p:nvSpPr>
            <p:cNvPr id="16" name="TextBox 15">
              <a:extLst>
                <a:ext uri="{FF2B5EF4-FFF2-40B4-BE49-F238E27FC236}">
                  <a16:creationId xmlns:a16="http://schemas.microsoft.com/office/drawing/2014/main" id="{D94648B8-BE37-9D6F-7C53-5012BE326B5B}"/>
                </a:ext>
              </a:extLst>
            </p:cNvPr>
            <p:cNvSpPr txBox="1"/>
            <p:nvPr/>
          </p:nvSpPr>
          <p:spPr>
            <a:xfrm>
              <a:off x="6328194" y="2045370"/>
              <a:ext cx="3772131" cy="503215"/>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الحالة الأولى: مؤسسة تقدم خدمات توصيل</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5" name="Group 24">
            <a:extLst>
              <a:ext uri="{FF2B5EF4-FFF2-40B4-BE49-F238E27FC236}">
                <a16:creationId xmlns:a16="http://schemas.microsoft.com/office/drawing/2014/main" id="{852EDCE2-2CB0-25AA-2F32-F889F07D2BB8}"/>
              </a:ext>
            </a:extLst>
          </p:cNvPr>
          <p:cNvGrpSpPr/>
          <p:nvPr/>
        </p:nvGrpSpPr>
        <p:grpSpPr>
          <a:xfrm>
            <a:off x="3464449" y="4290921"/>
            <a:ext cx="5626314" cy="1439774"/>
            <a:chOff x="6623998" y="3104749"/>
            <a:chExt cx="4058284" cy="1038515"/>
          </a:xfrm>
        </p:grpSpPr>
        <p:grpSp>
          <p:nvGrpSpPr>
            <p:cNvPr id="26" name="Group 25">
              <a:extLst>
                <a:ext uri="{FF2B5EF4-FFF2-40B4-BE49-F238E27FC236}">
                  <a16:creationId xmlns:a16="http://schemas.microsoft.com/office/drawing/2014/main" id="{582A7C8F-F46F-F1BE-E0FC-F28AA9FB4F40}"/>
                </a:ext>
              </a:extLst>
            </p:cNvPr>
            <p:cNvGrpSpPr/>
            <p:nvPr/>
          </p:nvGrpSpPr>
          <p:grpSpPr>
            <a:xfrm flipH="1">
              <a:off x="6623998" y="3104749"/>
              <a:ext cx="4058284" cy="1038515"/>
              <a:chOff x="1383722" y="350911"/>
              <a:chExt cx="4859221" cy="1243475"/>
            </a:xfrm>
          </p:grpSpPr>
          <p:sp>
            <p:nvSpPr>
              <p:cNvPr id="28" name="Freeform 584">
                <a:extLst>
                  <a:ext uri="{FF2B5EF4-FFF2-40B4-BE49-F238E27FC236}">
                    <a16:creationId xmlns:a16="http://schemas.microsoft.com/office/drawing/2014/main" id="{01DC6F74-842C-1789-A07C-719D36A3A4CB}"/>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586">
                <a:extLst>
                  <a:ext uri="{FF2B5EF4-FFF2-40B4-BE49-F238E27FC236}">
                    <a16:creationId xmlns:a16="http://schemas.microsoft.com/office/drawing/2014/main" id="{1915F117-A1B2-E5BA-FF9D-E1F9B8C434DB}"/>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588">
                <a:extLst>
                  <a:ext uri="{FF2B5EF4-FFF2-40B4-BE49-F238E27FC236}">
                    <a16:creationId xmlns:a16="http://schemas.microsoft.com/office/drawing/2014/main" id="{AB815D30-E79B-2FDF-4CCD-7C42619BFE9C}"/>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6CB4B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87">
                <a:extLst>
                  <a:ext uri="{FF2B5EF4-FFF2-40B4-BE49-F238E27FC236}">
                    <a16:creationId xmlns:a16="http://schemas.microsoft.com/office/drawing/2014/main" id="{45B3291C-936B-2186-A2B1-5FB2B9D6E426}"/>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589">
                <a:extLst>
                  <a:ext uri="{FF2B5EF4-FFF2-40B4-BE49-F238E27FC236}">
                    <a16:creationId xmlns:a16="http://schemas.microsoft.com/office/drawing/2014/main" id="{2C524A6F-37B3-A606-F220-1129413352E0}"/>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590">
                <a:extLst>
                  <a:ext uri="{FF2B5EF4-FFF2-40B4-BE49-F238E27FC236}">
                    <a16:creationId xmlns:a16="http://schemas.microsoft.com/office/drawing/2014/main" id="{DCF0DC23-09C0-9758-9D95-10D8EBB72013}"/>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37679"/>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Shape 33">
                <a:extLst>
                  <a:ext uri="{FF2B5EF4-FFF2-40B4-BE49-F238E27FC236}">
                    <a16:creationId xmlns:a16="http://schemas.microsoft.com/office/drawing/2014/main" id="{86A1E492-0DAF-D351-3804-3289EA852157}"/>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6CB4B8"/>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5" name="Freeform 585">
                <a:extLst>
                  <a:ext uri="{FF2B5EF4-FFF2-40B4-BE49-F238E27FC236}">
                    <a16:creationId xmlns:a16="http://schemas.microsoft.com/office/drawing/2014/main" id="{0BBAA8DD-32FE-3EA3-0C31-3DE8C5D99D5A}"/>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2</a:t>
                </a:r>
              </a:p>
            </p:txBody>
          </p:sp>
        </p:grpSp>
        <p:sp>
          <p:nvSpPr>
            <p:cNvPr id="27" name="TextBox 26">
              <a:extLst>
                <a:ext uri="{FF2B5EF4-FFF2-40B4-BE49-F238E27FC236}">
                  <a16:creationId xmlns:a16="http://schemas.microsoft.com/office/drawing/2014/main" id="{92046EFF-DD9D-6939-B43A-5A212182BA03}"/>
                </a:ext>
              </a:extLst>
            </p:cNvPr>
            <p:cNvSpPr txBox="1"/>
            <p:nvPr/>
          </p:nvSpPr>
          <p:spPr>
            <a:xfrm>
              <a:off x="6695321" y="3287514"/>
              <a:ext cx="3125164" cy="503215"/>
            </a:xfrm>
            <a:prstGeom prst="rect">
              <a:avLst/>
            </a:prstGeom>
            <a:noFill/>
            <a:ln>
              <a:noFill/>
            </a:ln>
          </p:spPr>
          <p:txBody>
            <a:bodyPr wrap="square" rtlCol="0">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الحالة الثانية: شركة تجارة إلكترونية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33966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بعض الممارسات الناجحة لتصميم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KPIs</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6" name="TextBox 35">
            <a:extLst>
              <a:ext uri="{FF2B5EF4-FFF2-40B4-BE49-F238E27FC236}">
                <a16:creationId xmlns:a16="http://schemas.microsoft.com/office/drawing/2014/main" id="{4B137603-D306-EE9C-CFE1-D58DBF8F4777}"/>
              </a:ext>
            </a:extLst>
          </p:cNvPr>
          <p:cNvSpPr txBox="1"/>
          <p:nvPr/>
        </p:nvSpPr>
        <p:spPr>
          <a:xfrm>
            <a:off x="4048096" y="1997881"/>
            <a:ext cx="7373389"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توازن المؤشرات: تشمل مؤشرات مالية وغير مالية لتوفير رؤية شاملة للأداء</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7" name="TextBox 36">
            <a:extLst>
              <a:ext uri="{FF2B5EF4-FFF2-40B4-BE49-F238E27FC236}">
                <a16:creationId xmlns:a16="http://schemas.microsoft.com/office/drawing/2014/main" id="{4ADC9C57-8EA4-2584-C51C-B65BE8819CA8}"/>
              </a:ext>
            </a:extLst>
          </p:cNvPr>
          <p:cNvSpPr txBox="1"/>
          <p:nvPr/>
        </p:nvSpPr>
        <p:spPr>
          <a:xfrm>
            <a:off x="3339803" y="269655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قابلية القياس: يجب أن تكون المؤشرات قابلة للقياس ببيانات دقيقة ومحددة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38" name="TextBox 37">
            <a:extLst>
              <a:ext uri="{FF2B5EF4-FFF2-40B4-BE49-F238E27FC236}">
                <a16:creationId xmlns:a16="http://schemas.microsoft.com/office/drawing/2014/main" id="{963B9928-A44B-2065-501C-76CD11B385D1}"/>
              </a:ext>
            </a:extLst>
          </p:cNvPr>
          <p:cNvSpPr txBox="1"/>
          <p:nvPr/>
        </p:nvSpPr>
        <p:spPr>
          <a:xfrm>
            <a:off x="3339803" y="339522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استخدم بيانات تاريخية لفهم الاتجاهات وتوقع النتائج.</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9" name="TextBox 38">
            <a:extLst>
              <a:ext uri="{FF2B5EF4-FFF2-40B4-BE49-F238E27FC236}">
                <a16:creationId xmlns:a16="http://schemas.microsoft.com/office/drawing/2014/main" id="{3DE0C4F9-CC37-7079-1806-F775D26FEA78}"/>
              </a:ext>
            </a:extLst>
          </p:cNvPr>
          <p:cNvSpPr txBox="1"/>
          <p:nvPr/>
        </p:nvSpPr>
        <p:spPr>
          <a:xfrm>
            <a:off x="3339803" y="4093891"/>
            <a:ext cx="8081682" cy="1154162"/>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مؤشرات تحذيرية مبكرة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Leading Indicators</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لتحديد المشاكل قبل أن تؤثر على النتائج النهائية.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399B84B9-06B9-59A0-90F8-7A9F38FB6F8D}"/>
              </a:ext>
            </a:extLst>
          </p:cNvPr>
          <p:cNvSpPr txBox="1"/>
          <p:nvPr/>
        </p:nvSpPr>
        <p:spPr>
          <a:xfrm>
            <a:off x="3339803" y="5346559"/>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إشراك الفرق المعنية: يساعد ذلك في اختيار مؤشرات واقعية ومقبولة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41" name="TextBox 40">
            <a:extLst>
              <a:ext uri="{FF2B5EF4-FFF2-40B4-BE49-F238E27FC236}">
                <a16:creationId xmlns:a16="http://schemas.microsoft.com/office/drawing/2014/main" id="{D938590B-4E01-A4F3-8FB7-6E9526121F7F}"/>
              </a:ext>
            </a:extLst>
          </p:cNvPr>
          <p:cNvSpPr txBox="1"/>
          <p:nvPr/>
        </p:nvSpPr>
        <p:spPr>
          <a:xfrm>
            <a:off x="3339803" y="6045231"/>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متابعة مستمرة: استخدام لوحات متابعة الأداء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Dashboards</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لمراقبة المؤشرات بانتظام.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42" name="Picture 41">
            <a:extLst>
              <a:ext uri="{FF2B5EF4-FFF2-40B4-BE49-F238E27FC236}">
                <a16:creationId xmlns:a16="http://schemas.microsoft.com/office/drawing/2014/main" id="{DE539BCC-3FBD-A2C7-58C2-D8F912DF9E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3289211"/>
            <a:ext cx="3532398" cy="3532398"/>
          </a:xfrm>
          <a:prstGeom prst="rect">
            <a:avLst/>
          </a:prstGeom>
        </p:spPr>
      </p:pic>
    </p:spTree>
    <p:extLst>
      <p:ext uri="{BB962C8B-B14F-4D97-AF65-F5344CB8AC3E}">
        <p14:creationId xmlns:p14="http://schemas.microsoft.com/office/powerpoint/2010/main" val="322095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الربط بين المؤشرات والأهداف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36" name="TextBox 35">
            <a:extLst>
              <a:ext uri="{FF2B5EF4-FFF2-40B4-BE49-F238E27FC236}">
                <a16:creationId xmlns:a16="http://schemas.microsoft.com/office/drawing/2014/main" id="{4B137603-D306-EE9C-CFE1-D58DBF8F4777}"/>
              </a:ext>
            </a:extLst>
          </p:cNvPr>
          <p:cNvSpPr txBox="1"/>
          <p:nvPr/>
        </p:nvSpPr>
        <p:spPr>
          <a:xfrm>
            <a:off x="2470684" y="2123387"/>
            <a:ext cx="8782328" cy="1708160"/>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يضمن الربط الواضح بين المؤشرات والأهداف الاستراتيجية أن تكون قياسات الأداء مؤثرة وموجهة نحو تحقيق النتائج المطلوبة. على سبيل المثال، عند تحسين تجربة العملاء، يجب أن تظهر التحسينات في المؤشرات المتعلقة بالعملاء مثل معدلات رضاهم ومستوى ولائهم.</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9" name="TextBox 38">
            <a:extLst>
              <a:ext uri="{FF2B5EF4-FFF2-40B4-BE49-F238E27FC236}">
                <a16:creationId xmlns:a16="http://schemas.microsoft.com/office/drawing/2014/main" id="{3DE0C4F9-CC37-7079-1806-F775D26FEA78}"/>
              </a:ext>
            </a:extLst>
          </p:cNvPr>
          <p:cNvSpPr txBox="1"/>
          <p:nvPr/>
        </p:nvSpPr>
        <p:spPr>
          <a:xfrm>
            <a:off x="3171330" y="3710910"/>
            <a:ext cx="8081682" cy="600164"/>
          </a:xfrm>
          <a:prstGeom prst="rect">
            <a:avLst/>
          </a:prstGeom>
          <a:noFill/>
        </p:spPr>
        <p:txBody>
          <a:bodyPr wrap="square">
            <a:spAutoFit/>
          </a:bodyPr>
          <a:lstStyle/>
          <a:p>
            <a:pPr marL="342900" indent="-432000" algn="just" rtl="1">
              <a:lnSpc>
                <a:spcPct val="150000"/>
              </a:lnSpc>
              <a:spcAft>
                <a:spcPts val="800"/>
              </a:spcAft>
              <a:buSzPct val="16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تصميم مؤشرات أداء متماشية مع الأهداف المؤسسية يتيح</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40" name="TextBox 39">
            <a:extLst>
              <a:ext uri="{FF2B5EF4-FFF2-40B4-BE49-F238E27FC236}">
                <a16:creationId xmlns:a16="http://schemas.microsoft.com/office/drawing/2014/main" id="{399B84B9-06B9-59A0-90F8-7A9F38FB6F8D}"/>
              </a:ext>
            </a:extLst>
          </p:cNvPr>
          <p:cNvSpPr txBox="1"/>
          <p:nvPr/>
        </p:nvSpPr>
        <p:spPr>
          <a:xfrm>
            <a:off x="3111115" y="4356516"/>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قياس النجاح بدقة: توجيه الموارد نحو الأنشطة التي تحقق أفضل النتائج</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41" name="TextBox 40">
            <a:extLst>
              <a:ext uri="{FF2B5EF4-FFF2-40B4-BE49-F238E27FC236}">
                <a16:creationId xmlns:a16="http://schemas.microsoft.com/office/drawing/2014/main" id="{D938590B-4E01-A4F3-8FB7-6E9526121F7F}"/>
              </a:ext>
            </a:extLst>
          </p:cNvPr>
          <p:cNvSpPr txBox="1"/>
          <p:nvPr/>
        </p:nvSpPr>
        <p:spPr>
          <a:xfrm>
            <a:off x="3111115" y="4943136"/>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تحفيز الفرق: من خلال تقديم أهداف قابلة للقياس تعزز الإنجاز</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BA8D85EC-B99E-2302-3B42-681CDE6D3530}"/>
              </a:ext>
            </a:extLst>
          </p:cNvPr>
          <p:cNvSpPr txBox="1"/>
          <p:nvPr/>
        </p:nvSpPr>
        <p:spPr>
          <a:xfrm>
            <a:off x="3111115" y="5584117"/>
            <a:ext cx="8081682" cy="600164"/>
          </a:xfrm>
          <a:prstGeom prst="rect">
            <a:avLst/>
          </a:prstGeom>
          <a:noFill/>
        </p:spPr>
        <p:txBody>
          <a:bodyPr wrap="square">
            <a:spAutoFit/>
          </a:bodyPr>
          <a:lstStyle/>
          <a:p>
            <a:pPr marL="342900" lvl="0" indent="-432000" algn="just"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التكيف مع التغيرات: الاستجابة بسرعة لتغيرات السوق أو الأولويات التنظيمية.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F0129010-1D63-B344-D18C-0F9A164DE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175" y="3292593"/>
            <a:ext cx="3529015" cy="3529015"/>
          </a:xfrm>
          <a:prstGeom prst="rect">
            <a:avLst/>
          </a:prstGeom>
        </p:spPr>
      </p:pic>
    </p:spTree>
    <p:extLst>
      <p:ext uri="{BB962C8B-B14F-4D97-AF65-F5344CB8AC3E}">
        <p14:creationId xmlns:p14="http://schemas.microsoft.com/office/powerpoint/2010/main" val="315692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41" grpId="0"/>
      <p:bldP spid="1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470683" y="673719"/>
            <a:ext cx="7184603" cy="970141"/>
            <a:chOff x="2470683" y="517807"/>
            <a:chExt cx="7184603" cy="970141"/>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470683" y="517807"/>
              <a:ext cx="710745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عملية لربط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KPIs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بالنتائج المطلوبة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7A6D49EE-D6C2-DB9C-9314-47491193D3B8}"/>
              </a:ext>
            </a:extLst>
          </p:cNvPr>
          <p:cNvGrpSpPr/>
          <p:nvPr/>
        </p:nvGrpSpPr>
        <p:grpSpPr>
          <a:xfrm>
            <a:off x="5710237" y="2591656"/>
            <a:ext cx="2823204" cy="2403548"/>
            <a:chOff x="5913437" y="1258750"/>
            <a:chExt cx="2823204" cy="2403548"/>
          </a:xfrm>
        </p:grpSpPr>
        <p:grpSp>
          <p:nvGrpSpPr>
            <p:cNvPr id="16" name="Group 15">
              <a:extLst>
                <a:ext uri="{FF2B5EF4-FFF2-40B4-BE49-F238E27FC236}">
                  <a16:creationId xmlns:a16="http://schemas.microsoft.com/office/drawing/2014/main" id="{21F1FC2B-6101-0BCA-AEBB-0ADF4FDB8F12}"/>
                </a:ext>
              </a:extLst>
            </p:cNvPr>
            <p:cNvGrpSpPr/>
            <p:nvPr/>
          </p:nvGrpSpPr>
          <p:grpSpPr>
            <a:xfrm>
              <a:off x="5913437" y="1258750"/>
              <a:ext cx="2823204" cy="2403548"/>
              <a:chOff x="5563558" y="2451426"/>
              <a:chExt cx="2823204" cy="2403548"/>
            </a:xfrm>
          </p:grpSpPr>
          <p:sp>
            <p:nvSpPr>
              <p:cNvPr id="21" name="Google Shape;614;p25">
                <a:extLst>
                  <a:ext uri="{FF2B5EF4-FFF2-40B4-BE49-F238E27FC236}">
                    <a16:creationId xmlns:a16="http://schemas.microsoft.com/office/drawing/2014/main" id="{9DEFC8BE-B1E2-E65D-2A7E-DC16FD213D67}"/>
                  </a:ext>
                </a:extLst>
              </p:cNvPr>
              <p:cNvSpPr>
                <a:spLocks/>
              </p:cNvSpPr>
              <p:nvPr/>
            </p:nvSpPr>
            <p:spPr bwMode="auto">
              <a:xfrm>
                <a:off x="5787711" y="3870724"/>
                <a:ext cx="469900" cy="542925"/>
              </a:xfrm>
              <a:custGeom>
                <a:avLst/>
                <a:gdLst>
                  <a:gd name="T0" fmla="*/ 2147483646 w 137"/>
                  <a:gd name="T1" fmla="*/ 2147483646 h 158"/>
                  <a:gd name="T2" fmla="*/ 2147483646 w 137"/>
                  <a:gd name="T3" fmla="*/ 0 h 158"/>
                  <a:gd name="T4" fmla="*/ 0 w 137"/>
                  <a:gd name="T5" fmla="*/ 0 h 158"/>
                  <a:gd name="T6" fmla="*/ 2147483646 w 137"/>
                  <a:gd name="T7" fmla="*/ 2147483646 h 158"/>
                  <a:gd name="T8" fmla="*/ 0 w 137"/>
                  <a:gd name="T9" fmla="*/ 2147483646 h 158"/>
                  <a:gd name="T10" fmla="*/ 2147483646 w 137"/>
                  <a:gd name="T11" fmla="*/ 2147483646 h 158"/>
                  <a:gd name="T12" fmla="*/ 2147483646 w 137"/>
                  <a:gd name="T13" fmla="*/ 2147483646 h 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158" extrusionOk="0">
                    <a:moveTo>
                      <a:pt x="122" y="79"/>
                    </a:moveTo>
                    <a:cubicBezTo>
                      <a:pt x="122" y="51"/>
                      <a:pt x="128" y="25"/>
                      <a:pt x="137" y="0"/>
                    </a:cubicBezTo>
                    <a:cubicBezTo>
                      <a:pt x="93" y="32"/>
                      <a:pt x="44" y="32"/>
                      <a:pt x="0" y="0"/>
                    </a:cubicBezTo>
                    <a:cubicBezTo>
                      <a:pt x="9" y="25"/>
                      <a:pt x="15" y="51"/>
                      <a:pt x="15" y="79"/>
                    </a:cubicBezTo>
                    <a:cubicBezTo>
                      <a:pt x="15" y="107"/>
                      <a:pt x="9" y="133"/>
                      <a:pt x="0" y="158"/>
                    </a:cubicBezTo>
                    <a:cubicBezTo>
                      <a:pt x="44" y="126"/>
                      <a:pt x="93" y="126"/>
                      <a:pt x="137" y="158"/>
                    </a:cubicBezTo>
                    <a:cubicBezTo>
                      <a:pt x="128" y="133"/>
                      <a:pt x="122" y="107"/>
                      <a:pt x="122" y="79"/>
                    </a:cubicBezTo>
                    <a:close/>
                  </a:path>
                </a:pathLst>
              </a:custGeom>
              <a:solidFill>
                <a:srgbClr val="A5A5A5"/>
              </a:solidFill>
              <a:ln>
                <a:noFill/>
              </a:ln>
            </p:spPr>
            <p:txBody>
              <a:bodyPr lIns="91425" tIns="45700" rIns="91425" bIns="45700"/>
              <a:lstStyle/>
              <a:p>
                <a:endParaRPr lang="en-US" sz="2400"/>
              </a:p>
            </p:txBody>
          </p:sp>
          <p:grpSp>
            <p:nvGrpSpPr>
              <p:cNvPr id="22" name="Group 21">
                <a:extLst>
                  <a:ext uri="{FF2B5EF4-FFF2-40B4-BE49-F238E27FC236}">
                    <a16:creationId xmlns:a16="http://schemas.microsoft.com/office/drawing/2014/main" id="{1594652F-29C8-EB75-F4AC-7ABC3BF8BE24}"/>
                  </a:ext>
                </a:extLst>
              </p:cNvPr>
              <p:cNvGrpSpPr/>
              <p:nvPr/>
            </p:nvGrpSpPr>
            <p:grpSpPr>
              <a:xfrm>
                <a:off x="5563558" y="2451426"/>
                <a:ext cx="2823204" cy="2403548"/>
                <a:chOff x="5563558" y="2451426"/>
                <a:chExt cx="2823204" cy="2403548"/>
              </a:xfrm>
            </p:grpSpPr>
            <p:sp>
              <p:nvSpPr>
                <p:cNvPr id="23" name="Google Shape;609;p25">
                  <a:extLst>
                    <a:ext uri="{FF2B5EF4-FFF2-40B4-BE49-F238E27FC236}">
                      <a16:creationId xmlns:a16="http://schemas.microsoft.com/office/drawing/2014/main" id="{4123ED7E-41F0-7E04-1030-FDA7B12EF2F8}"/>
                    </a:ext>
                  </a:extLst>
                </p:cNvPr>
                <p:cNvSpPr>
                  <a:spLocks noChangeArrowheads="1"/>
                </p:cNvSpPr>
                <p:nvPr/>
              </p:nvSpPr>
              <p:spPr bwMode="auto">
                <a:xfrm>
                  <a:off x="6265548" y="3430987"/>
                  <a:ext cx="1419225" cy="1423987"/>
                </a:xfrm>
                <a:prstGeom prst="ellipse">
                  <a:avLst/>
                </a:prstGeom>
                <a:solidFill>
                  <a:srgbClr val="FFCC66"/>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Calibri" panose="020F0502020204030204" pitchFamily="34" charset="0"/>
                    <a:cs typeface="+mn-cs"/>
                    <a:sym typeface="Calibri" panose="020F0502020204030204" pitchFamily="34" charset="0"/>
                  </a:endParaRPr>
                </a:p>
              </p:txBody>
            </p:sp>
            <p:sp>
              <p:nvSpPr>
                <p:cNvPr id="24" name="TextBox 23">
                  <a:extLst>
                    <a:ext uri="{FF2B5EF4-FFF2-40B4-BE49-F238E27FC236}">
                      <a16:creationId xmlns:a16="http://schemas.microsoft.com/office/drawing/2014/main" id="{CF8F2B3A-86F4-4D73-7AA9-A0E2CCE73354}"/>
                    </a:ext>
                  </a:extLst>
                </p:cNvPr>
                <p:cNvSpPr txBox="1"/>
                <p:nvPr/>
              </p:nvSpPr>
              <p:spPr>
                <a:xfrm>
                  <a:off x="5563558" y="2451426"/>
                  <a:ext cx="282320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العلاقة بين المؤشرات والنتائج</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grpSp>
          <p:nvGrpSpPr>
            <p:cNvPr id="17" name="Google Shape;9704;p80">
              <a:extLst>
                <a:ext uri="{FF2B5EF4-FFF2-40B4-BE49-F238E27FC236}">
                  <a16:creationId xmlns:a16="http://schemas.microsoft.com/office/drawing/2014/main" id="{02D2649E-C852-3489-1A81-FF3DEA4CB5B6}"/>
                </a:ext>
              </a:extLst>
            </p:cNvPr>
            <p:cNvGrpSpPr/>
            <p:nvPr/>
          </p:nvGrpSpPr>
          <p:grpSpPr>
            <a:xfrm>
              <a:off x="7088502" y="2662575"/>
              <a:ext cx="455785" cy="458547"/>
              <a:chOff x="4705440" y="1935558"/>
              <a:chExt cx="341839" cy="343910"/>
            </a:xfrm>
            <a:solidFill>
              <a:schemeClr val="tx1"/>
            </a:solidFill>
          </p:grpSpPr>
          <p:sp>
            <p:nvSpPr>
              <p:cNvPr id="18" name="Google Shape;9705;p80">
                <a:extLst>
                  <a:ext uri="{FF2B5EF4-FFF2-40B4-BE49-F238E27FC236}">
                    <a16:creationId xmlns:a16="http://schemas.microsoft.com/office/drawing/2014/main" id="{B60C8553-C78A-D7A2-2419-A7A2877ED9D6}"/>
                  </a:ext>
                </a:extLst>
              </p:cNvPr>
              <p:cNvSpPr/>
              <p:nvPr/>
            </p:nvSpPr>
            <p:spPr>
              <a:xfrm>
                <a:off x="4788083" y="1996287"/>
                <a:ext cx="177974" cy="221741"/>
              </a:xfrm>
              <a:custGeom>
                <a:avLst/>
                <a:gdLst/>
                <a:ahLst/>
                <a:cxnLst/>
                <a:rect l="l" t="t" r="r" b="b"/>
                <a:pathLst>
                  <a:path w="6002" h="7478" extrusionOk="0">
                    <a:moveTo>
                      <a:pt x="0" y="0"/>
                    </a:moveTo>
                    <a:lnTo>
                      <a:pt x="0" y="691"/>
                    </a:lnTo>
                    <a:lnTo>
                      <a:pt x="500" y="691"/>
                    </a:lnTo>
                    <a:cubicBezTo>
                      <a:pt x="858" y="691"/>
                      <a:pt x="1215" y="834"/>
                      <a:pt x="1477" y="1072"/>
                    </a:cubicBezTo>
                    <a:lnTo>
                      <a:pt x="3168" y="2667"/>
                    </a:lnTo>
                    <a:lnTo>
                      <a:pt x="2334" y="4263"/>
                    </a:lnTo>
                    <a:lnTo>
                      <a:pt x="1929" y="3858"/>
                    </a:lnTo>
                    <a:cubicBezTo>
                      <a:pt x="1548" y="3501"/>
                      <a:pt x="1024" y="3310"/>
                      <a:pt x="500" y="3310"/>
                    </a:cubicBezTo>
                    <a:lnTo>
                      <a:pt x="0" y="3310"/>
                    </a:lnTo>
                    <a:lnTo>
                      <a:pt x="0" y="3977"/>
                    </a:lnTo>
                    <a:lnTo>
                      <a:pt x="500" y="3977"/>
                    </a:lnTo>
                    <a:cubicBezTo>
                      <a:pt x="858" y="3977"/>
                      <a:pt x="1215" y="4144"/>
                      <a:pt x="1453" y="4382"/>
                    </a:cubicBezTo>
                    <a:lnTo>
                      <a:pt x="1977" y="4882"/>
                    </a:lnTo>
                    <a:lnTo>
                      <a:pt x="1310" y="6168"/>
                    </a:lnTo>
                    <a:cubicBezTo>
                      <a:pt x="1096" y="6549"/>
                      <a:pt x="715" y="6787"/>
                      <a:pt x="262" y="6787"/>
                    </a:cubicBezTo>
                    <a:lnTo>
                      <a:pt x="0" y="6787"/>
                    </a:lnTo>
                    <a:lnTo>
                      <a:pt x="0" y="7478"/>
                    </a:lnTo>
                    <a:lnTo>
                      <a:pt x="286" y="7478"/>
                    </a:lnTo>
                    <a:cubicBezTo>
                      <a:pt x="977" y="7478"/>
                      <a:pt x="1596" y="7073"/>
                      <a:pt x="1929" y="6478"/>
                    </a:cubicBezTo>
                    <a:lnTo>
                      <a:pt x="2525" y="5382"/>
                    </a:lnTo>
                    <a:lnTo>
                      <a:pt x="4073" y="6811"/>
                    </a:lnTo>
                    <a:cubicBezTo>
                      <a:pt x="4454" y="7168"/>
                      <a:pt x="4954" y="7383"/>
                      <a:pt x="5501" y="7383"/>
                    </a:cubicBezTo>
                    <a:lnTo>
                      <a:pt x="6002" y="7383"/>
                    </a:lnTo>
                    <a:lnTo>
                      <a:pt x="6002" y="6692"/>
                    </a:lnTo>
                    <a:lnTo>
                      <a:pt x="5454" y="6692"/>
                    </a:lnTo>
                    <a:cubicBezTo>
                      <a:pt x="5097" y="6692"/>
                      <a:pt x="4739" y="6549"/>
                      <a:pt x="4477" y="6311"/>
                    </a:cubicBezTo>
                    <a:lnTo>
                      <a:pt x="2810" y="4739"/>
                    </a:lnTo>
                    <a:lnTo>
                      <a:pt x="3644" y="3144"/>
                    </a:lnTo>
                    <a:lnTo>
                      <a:pt x="4025" y="3501"/>
                    </a:lnTo>
                    <a:cubicBezTo>
                      <a:pt x="4430" y="3858"/>
                      <a:pt x="4930" y="4072"/>
                      <a:pt x="5454" y="4072"/>
                    </a:cubicBezTo>
                    <a:lnTo>
                      <a:pt x="5978" y="4072"/>
                    </a:lnTo>
                    <a:lnTo>
                      <a:pt x="5978" y="3382"/>
                    </a:lnTo>
                    <a:lnTo>
                      <a:pt x="5454" y="3382"/>
                    </a:lnTo>
                    <a:cubicBezTo>
                      <a:pt x="5097" y="3382"/>
                      <a:pt x="4739" y="3239"/>
                      <a:pt x="4501" y="3001"/>
                    </a:cubicBezTo>
                    <a:lnTo>
                      <a:pt x="4001" y="2525"/>
                    </a:lnTo>
                    <a:lnTo>
                      <a:pt x="4668" y="1310"/>
                    </a:lnTo>
                    <a:cubicBezTo>
                      <a:pt x="4858" y="929"/>
                      <a:pt x="5287" y="691"/>
                      <a:pt x="5692" y="691"/>
                    </a:cubicBezTo>
                    <a:lnTo>
                      <a:pt x="5978" y="691"/>
                    </a:lnTo>
                    <a:lnTo>
                      <a:pt x="5978" y="0"/>
                    </a:lnTo>
                    <a:lnTo>
                      <a:pt x="5716" y="0"/>
                    </a:lnTo>
                    <a:cubicBezTo>
                      <a:pt x="5025" y="0"/>
                      <a:pt x="4406" y="381"/>
                      <a:pt x="4073" y="977"/>
                    </a:cubicBezTo>
                    <a:lnTo>
                      <a:pt x="3501" y="2024"/>
                    </a:lnTo>
                    <a:lnTo>
                      <a:pt x="1929" y="572"/>
                    </a:lnTo>
                    <a:cubicBezTo>
                      <a:pt x="1548" y="215"/>
                      <a:pt x="1024" y="0"/>
                      <a:pt x="500" y="0"/>
                    </a:cubicBezTo>
                    <a:close/>
                  </a:path>
                </a:pathLst>
              </a:custGeom>
              <a:grpFill/>
              <a:ln>
                <a:noFill/>
              </a:ln>
            </p:spPr>
            <p:txBody>
              <a:bodyPr spcFirstLastPara="1" wrap="square" lIns="121900" tIns="121900" rIns="121900" bIns="121900" anchor="ctr" anchorCtr="0">
                <a:noAutofit/>
              </a:bodyPr>
              <a:lstStyle/>
              <a:p>
                <a:endParaRPr sz="2400"/>
              </a:p>
            </p:txBody>
          </p:sp>
          <p:sp>
            <p:nvSpPr>
              <p:cNvPr id="19" name="Google Shape;9706;p80">
                <a:extLst>
                  <a:ext uri="{FF2B5EF4-FFF2-40B4-BE49-F238E27FC236}">
                    <a16:creationId xmlns:a16="http://schemas.microsoft.com/office/drawing/2014/main" id="{FCF91C28-B717-84FD-AED7-B2CAF21BAB56}"/>
                  </a:ext>
                </a:extLst>
              </p:cNvPr>
              <p:cNvSpPr/>
              <p:nvPr/>
            </p:nvSpPr>
            <p:spPr>
              <a:xfrm>
                <a:off x="4705440" y="1935558"/>
                <a:ext cx="62893" cy="340381"/>
              </a:xfrm>
              <a:custGeom>
                <a:avLst/>
                <a:gdLst/>
                <a:ahLst/>
                <a:cxnLst/>
                <a:rect l="l" t="t" r="r" b="b"/>
                <a:pathLst>
                  <a:path w="2121" h="11479" extrusionOk="0">
                    <a:moveTo>
                      <a:pt x="763" y="0"/>
                    </a:moveTo>
                    <a:lnTo>
                      <a:pt x="763" y="1358"/>
                    </a:lnTo>
                    <a:cubicBezTo>
                      <a:pt x="334" y="1501"/>
                      <a:pt x="1" y="1905"/>
                      <a:pt x="1" y="2382"/>
                    </a:cubicBezTo>
                    <a:cubicBezTo>
                      <a:pt x="1" y="2858"/>
                      <a:pt x="311" y="3239"/>
                      <a:pt x="763" y="3382"/>
                    </a:cubicBezTo>
                    <a:lnTo>
                      <a:pt x="763" y="4715"/>
                    </a:lnTo>
                    <a:cubicBezTo>
                      <a:pt x="334" y="4882"/>
                      <a:pt x="1" y="5263"/>
                      <a:pt x="1" y="5739"/>
                    </a:cubicBezTo>
                    <a:cubicBezTo>
                      <a:pt x="1" y="6216"/>
                      <a:pt x="311" y="6597"/>
                      <a:pt x="763" y="6740"/>
                    </a:cubicBezTo>
                    <a:lnTo>
                      <a:pt x="763" y="8097"/>
                    </a:lnTo>
                    <a:cubicBezTo>
                      <a:pt x="334" y="8240"/>
                      <a:pt x="1" y="8621"/>
                      <a:pt x="1" y="9097"/>
                    </a:cubicBezTo>
                    <a:cubicBezTo>
                      <a:pt x="1" y="9574"/>
                      <a:pt x="311" y="9955"/>
                      <a:pt x="763" y="10121"/>
                    </a:cubicBezTo>
                    <a:lnTo>
                      <a:pt x="763" y="11479"/>
                    </a:lnTo>
                    <a:lnTo>
                      <a:pt x="1430" y="11479"/>
                    </a:lnTo>
                    <a:lnTo>
                      <a:pt x="1430" y="10121"/>
                    </a:lnTo>
                    <a:cubicBezTo>
                      <a:pt x="1763" y="10002"/>
                      <a:pt x="2001" y="9764"/>
                      <a:pt x="2120" y="9431"/>
                    </a:cubicBezTo>
                    <a:lnTo>
                      <a:pt x="2120" y="8835"/>
                    </a:lnTo>
                    <a:lnTo>
                      <a:pt x="2097" y="8835"/>
                    </a:lnTo>
                    <a:cubicBezTo>
                      <a:pt x="1978" y="8502"/>
                      <a:pt x="1739" y="8264"/>
                      <a:pt x="1406" y="8145"/>
                    </a:cubicBezTo>
                    <a:lnTo>
                      <a:pt x="1406" y="6811"/>
                    </a:lnTo>
                    <a:cubicBezTo>
                      <a:pt x="1739" y="6692"/>
                      <a:pt x="1978" y="6454"/>
                      <a:pt x="2097" y="6120"/>
                    </a:cubicBezTo>
                    <a:lnTo>
                      <a:pt x="2097" y="5430"/>
                    </a:lnTo>
                    <a:cubicBezTo>
                      <a:pt x="1978" y="5120"/>
                      <a:pt x="1739" y="4882"/>
                      <a:pt x="1406" y="4763"/>
                    </a:cubicBezTo>
                    <a:lnTo>
                      <a:pt x="1406" y="3406"/>
                    </a:lnTo>
                    <a:cubicBezTo>
                      <a:pt x="1739" y="3287"/>
                      <a:pt x="1978" y="3048"/>
                      <a:pt x="2097" y="2739"/>
                    </a:cubicBezTo>
                    <a:lnTo>
                      <a:pt x="2097" y="2048"/>
                    </a:lnTo>
                    <a:cubicBezTo>
                      <a:pt x="1978" y="1715"/>
                      <a:pt x="1739" y="1477"/>
                      <a:pt x="1406" y="1358"/>
                    </a:cubicBezTo>
                    <a:lnTo>
                      <a:pt x="1406" y="0"/>
                    </a:lnTo>
                    <a:close/>
                  </a:path>
                </a:pathLst>
              </a:custGeom>
              <a:grpFill/>
              <a:ln>
                <a:noFill/>
              </a:ln>
            </p:spPr>
            <p:txBody>
              <a:bodyPr spcFirstLastPara="1" wrap="square" lIns="121900" tIns="121900" rIns="121900" bIns="121900" anchor="ctr" anchorCtr="0">
                <a:noAutofit/>
              </a:bodyPr>
              <a:lstStyle/>
              <a:p>
                <a:endParaRPr sz="2400"/>
              </a:p>
            </p:txBody>
          </p:sp>
          <p:sp>
            <p:nvSpPr>
              <p:cNvPr id="20" name="Google Shape;9707;p80">
                <a:extLst>
                  <a:ext uri="{FF2B5EF4-FFF2-40B4-BE49-F238E27FC236}">
                    <a16:creationId xmlns:a16="http://schemas.microsoft.com/office/drawing/2014/main" id="{8954802C-2FE3-680B-63B4-38581F4FEA76}"/>
                  </a:ext>
                </a:extLst>
              </p:cNvPr>
              <p:cNvSpPr/>
              <p:nvPr/>
            </p:nvSpPr>
            <p:spPr>
              <a:xfrm>
                <a:off x="4984386" y="1936952"/>
                <a:ext cx="62893" cy="342516"/>
              </a:xfrm>
              <a:custGeom>
                <a:avLst/>
                <a:gdLst/>
                <a:ahLst/>
                <a:cxnLst/>
                <a:rect l="l" t="t" r="r" b="b"/>
                <a:pathLst>
                  <a:path w="2121" h="11551" extrusionOk="0">
                    <a:moveTo>
                      <a:pt x="691" y="1"/>
                    </a:moveTo>
                    <a:lnTo>
                      <a:pt x="691" y="1382"/>
                    </a:lnTo>
                    <a:cubicBezTo>
                      <a:pt x="358" y="1501"/>
                      <a:pt x="120" y="1739"/>
                      <a:pt x="1" y="2049"/>
                    </a:cubicBezTo>
                    <a:lnTo>
                      <a:pt x="1" y="2739"/>
                    </a:lnTo>
                    <a:cubicBezTo>
                      <a:pt x="120" y="3073"/>
                      <a:pt x="358" y="3311"/>
                      <a:pt x="691" y="3430"/>
                    </a:cubicBezTo>
                    <a:lnTo>
                      <a:pt x="691" y="4764"/>
                    </a:lnTo>
                    <a:cubicBezTo>
                      <a:pt x="358" y="4883"/>
                      <a:pt x="120" y="5121"/>
                      <a:pt x="1" y="5454"/>
                    </a:cubicBezTo>
                    <a:lnTo>
                      <a:pt x="1" y="6145"/>
                    </a:lnTo>
                    <a:cubicBezTo>
                      <a:pt x="120" y="6455"/>
                      <a:pt x="358" y="6693"/>
                      <a:pt x="691" y="6812"/>
                    </a:cubicBezTo>
                    <a:lnTo>
                      <a:pt x="691" y="8145"/>
                    </a:lnTo>
                    <a:cubicBezTo>
                      <a:pt x="358" y="8264"/>
                      <a:pt x="120" y="8526"/>
                      <a:pt x="1" y="8836"/>
                    </a:cubicBezTo>
                    <a:lnTo>
                      <a:pt x="1" y="9503"/>
                    </a:lnTo>
                    <a:cubicBezTo>
                      <a:pt x="96" y="9836"/>
                      <a:pt x="358" y="10050"/>
                      <a:pt x="691" y="10170"/>
                    </a:cubicBezTo>
                    <a:lnTo>
                      <a:pt x="691" y="11551"/>
                    </a:lnTo>
                    <a:lnTo>
                      <a:pt x="1382" y="11551"/>
                    </a:lnTo>
                    <a:lnTo>
                      <a:pt x="1382" y="10170"/>
                    </a:lnTo>
                    <a:cubicBezTo>
                      <a:pt x="1787" y="10027"/>
                      <a:pt x="2120" y="9646"/>
                      <a:pt x="2120" y="9169"/>
                    </a:cubicBezTo>
                    <a:cubicBezTo>
                      <a:pt x="2120" y="8693"/>
                      <a:pt x="1834" y="8312"/>
                      <a:pt x="1382" y="8145"/>
                    </a:cubicBezTo>
                    <a:lnTo>
                      <a:pt x="1382" y="6812"/>
                    </a:lnTo>
                    <a:cubicBezTo>
                      <a:pt x="1787" y="6621"/>
                      <a:pt x="2120" y="6216"/>
                      <a:pt x="2120" y="5740"/>
                    </a:cubicBezTo>
                    <a:cubicBezTo>
                      <a:pt x="2120" y="5264"/>
                      <a:pt x="1834" y="4883"/>
                      <a:pt x="1382" y="4740"/>
                    </a:cubicBezTo>
                    <a:lnTo>
                      <a:pt x="1382" y="3406"/>
                    </a:lnTo>
                    <a:cubicBezTo>
                      <a:pt x="1787" y="3240"/>
                      <a:pt x="2120" y="2859"/>
                      <a:pt x="2120" y="2382"/>
                    </a:cubicBezTo>
                    <a:cubicBezTo>
                      <a:pt x="2120" y="1906"/>
                      <a:pt x="1834" y="1525"/>
                      <a:pt x="1382" y="1382"/>
                    </a:cubicBezTo>
                    <a:lnTo>
                      <a:pt x="1382" y="1"/>
                    </a:lnTo>
                    <a:close/>
                  </a:path>
                </a:pathLst>
              </a:custGeom>
              <a:grpFill/>
              <a:ln>
                <a:noFill/>
              </a:ln>
            </p:spPr>
            <p:txBody>
              <a:bodyPr spcFirstLastPara="1" wrap="square" lIns="121900" tIns="121900" rIns="121900" bIns="121900" anchor="ctr" anchorCtr="0">
                <a:noAutofit/>
              </a:bodyPr>
              <a:lstStyle/>
              <a:p>
                <a:endParaRPr sz="2400"/>
              </a:p>
            </p:txBody>
          </p:sp>
        </p:grpSp>
      </p:grpSp>
      <p:grpSp>
        <p:nvGrpSpPr>
          <p:cNvPr id="25" name="Group 24">
            <a:extLst>
              <a:ext uri="{FF2B5EF4-FFF2-40B4-BE49-F238E27FC236}">
                <a16:creationId xmlns:a16="http://schemas.microsoft.com/office/drawing/2014/main" id="{14DCE69C-DF66-C196-80B2-9B26A6EB6935}"/>
              </a:ext>
            </a:extLst>
          </p:cNvPr>
          <p:cNvGrpSpPr/>
          <p:nvPr/>
        </p:nvGrpSpPr>
        <p:grpSpPr>
          <a:xfrm>
            <a:off x="3806825" y="3571217"/>
            <a:ext cx="2823204" cy="2299239"/>
            <a:chOff x="4010025" y="2238311"/>
            <a:chExt cx="2823204" cy="2299239"/>
          </a:xfrm>
        </p:grpSpPr>
        <p:grpSp>
          <p:nvGrpSpPr>
            <p:cNvPr id="26" name="Group 25">
              <a:extLst>
                <a:ext uri="{FF2B5EF4-FFF2-40B4-BE49-F238E27FC236}">
                  <a16:creationId xmlns:a16="http://schemas.microsoft.com/office/drawing/2014/main" id="{DFB48150-502F-51B6-B106-731C99F04BD9}"/>
                </a:ext>
              </a:extLst>
            </p:cNvPr>
            <p:cNvGrpSpPr/>
            <p:nvPr/>
          </p:nvGrpSpPr>
          <p:grpSpPr>
            <a:xfrm>
              <a:off x="4010025" y="2238311"/>
              <a:ext cx="2823204" cy="2299239"/>
              <a:chOff x="3660146" y="3430987"/>
              <a:chExt cx="2823204" cy="2299239"/>
            </a:xfrm>
          </p:grpSpPr>
          <p:sp>
            <p:nvSpPr>
              <p:cNvPr id="28" name="Google Shape;613;p25">
                <a:extLst>
                  <a:ext uri="{FF2B5EF4-FFF2-40B4-BE49-F238E27FC236}">
                    <a16:creationId xmlns:a16="http://schemas.microsoft.com/office/drawing/2014/main" id="{57AC1A8E-D016-FA39-5EE1-C1DBE8250BCB}"/>
                  </a:ext>
                </a:extLst>
              </p:cNvPr>
              <p:cNvSpPr>
                <a:spLocks/>
              </p:cNvSpPr>
              <p:nvPr/>
            </p:nvSpPr>
            <p:spPr bwMode="auto">
              <a:xfrm>
                <a:off x="3882711" y="3870724"/>
                <a:ext cx="471487" cy="542925"/>
              </a:xfrm>
              <a:custGeom>
                <a:avLst/>
                <a:gdLst>
                  <a:gd name="T0" fmla="*/ 2147483646 w 137"/>
                  <a:gd name="T1" fmla="*/ 2147483646 h 158"/>
                  <a:gd name="T2" fmla="*/ 2147483646 w 137"/>
                  <a:gd name="T3" fmla="*/ 0 h 158"/>
                  <a:gd name="T4" fmla="*/ 0 w 137"/>
                  <a:gd name="T5" fmla="*/ 0 h 158"/>
                  <a:gd name="T6" fmla="*/ 2147483646 w 137"/>
                  <a:gd name="T7" fmla="*/ 2147483646 h 158"/>
                  <a:gd name="T8" fmla="*/ 0 w 137"/>
                  <a:gd name="T9" fmla="*/ 2147483646 h 158"/>
                  <a:gd name="T10" fmla="*/ 2147483646 w 137"/>
                  <a:gd name="T11" fmla="*/ 2147483646 h 158"/>
                  <a:gd name="T12" fmla="*/ 2147483646 w 137"/>
                  <a:gd name="T13" fmla="*/ 2147483646 h 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158" extrusionOk="0">
                    <a:moveTo>
                      <a:pt x="122" y="79"/>
                    </a:moveTo>
                    <a:cubicBezTo>
                      <a:pt x="122" y="51"/>
                      <a:pt x="128" y="25"/>
                      <a:pt x="137" y="0"/>
                    </a:cubicBezTo>
                    <a:cubicBezTo>
                      <a:pt x="93" y="32"/>
                      <a:pt x="44" y="32"/>
                      <a:pt x="0" y="0"/>
                    </a:cubicBezTo>
                    <a:cubicBezTo>
                      <a:pt x="10" y="25"/>
                      <a:pt x="15" y="51"/>
                      <a:pt x="15" y="79"/>
                    </a:cubicBezTo>
                    <a:cubicBezTo>
                      <a:pt x="15" y="107"/>
                      <a:pt x="10" y="133"/>
                      <a:pt x="0" y="158"/>
                    </a:cubicBezTo>
                    <a:cubicBezTo>
                      <a:pt x="44" y="126"/>
                      <a:pt x="93" y="126"/>
                      <a:pt x="137" y="158"/>
                    </a:cubicBezTo>
                    <a:cubicBezTo>
                      <a:pt x="128" y="133"/>
                      <a:pt x="122" y="107"/>
                      <a:pt x="122" y="79"/>
                    </a:cubicBezTo>
                    <a:close/>
                  </a:path>
                </a:pathLst>
              </a:custGeom>
              <a:solidFill>
                <a:srgbClr val="A5A5A5"/>
              </a:solidFill>
              <a:ln>
                <a:noFill/>
              </a:ln>
            </p:spPr>
            <p:txBody>
              <a:bodyPr lIns="91425" tIns="45700" rIns="91425" bIns="45700"/>
              <a:lstStyle/>
              <a:p>
                <a:endParaRPr lang="en-US" sz="2400"/>
              </a:p>
            </p:txBody>
          </p:sp>
          <p:grpSp>
            <p:nvGrpSpPr>
              <p:cNvPr id="29" name="Group 28">
                <a:extLst>
                  <a:ext uri="{FF2B5EF4-FFF2-40B4-BE49-F238E27FC236}">
                    <a16:creationId xmlns:a16="http://schemas.microsoft.com/office/drawing/2014/main" id="{EFDDC262-547E-F427-8BA8-F5DC07DF557D}"/>
                  </a:ext>
                </a:extLst>
              </p:cNvPr>
              <p:cNvGrpSpPr/>
              <p:nvPr/>
            </p:nvGrpSpPr>
            <p:grpSpPr>
              <a:xfrm>
                <a:off x="3660146" y="3430987"/>
                <a:ext cx="2823204" cy="2299239"/>
                <a:chOff x="3660146" y="3430987"/>
                <a:chExt cx="2823204" cy="2299239"/>
              </a:xfrm>
            </p:grpSpPr>
            <p:sp>
              <p:nvSpPr>
                <p:cNvPr id="30" name="Google Shape;608;p25">
                  <a:extLst>
                    <a:ext uri="{FF2B5EF4-FFF2-40B4-BE49-F238E27FC236}">
                      <a16:creationId xmlns:a16="http://schemas.microsoft.com/office/drawing/2014/main" id="{CDDE00B8-11EA-405D-CC1C-066AD6877289}"/>
                    </a:ext>
                  </a:extLst>
                </p:cNvPr>
                <p:cNvSpPr>
                  <a:spLocks noChangeArrowheads="1"/>
                </p:cNvSpPr>
                <p:nvPr/>
              </p:nvSpPr>
              <p:spPr bwMode="auto">
                <a:xfrm>
                  <a:off x="4360548" y="3430987"/>
                  <a:ext cx="1419225" cy="1423987"/>
                </a:xfrm>
                <a:prstGeom prst="ellipse">
                  <a:avLst/>
                </a:prstGeom>
                <a:solidFill>
                  <a:srgbClr val="9ACCCE"/>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Calibri" panose="020F0502020204030204" pitchFamily="34" charset="0"/>
                    <a:cs typeface="+mn-cs"/>
                    <a:sym typeface="Calibri" panose="020F0502020204030204" pitchFamily="34" charset="0"/>
                  </a:endParaRPr>
                </a:p>
              </p:txBody>
            </p:sp>
            <p:sp>
              <p:nvSpPr>
                <p:cNvPr id="31" name="TextBox 30">
                  <a:extLst>
                    <a:ext uri="{FF2B5EF4-FFF2-40B4-BE49-F238E27FC236}">
                      <a16:creationId xmlns:a16="http://schemas.microsoft.com/office/drawing/2014/main" id="{9B228643-0154-5B46-E532-24ED9B2EB3D6}"/>
                    </a:ext>
                  </a:extLst>
                </p:cNvPr>
                <p:cNvSpPr txBox="1"/>
                <p:nvPr/>
              </p:nvSpPr>
              <p:spPr>
                <a:xfrm>
                  <a:off x="3660146" y="5329732"/>
                  <a:ext cx="282320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إنشاء خط أساس ومؤشرات مستهدفة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sp>
          <p:nvSpPr>
            <p:cNvPr id="27" name="Google Shape;9851;p80">
              <a:extLst>
                <a:ext uri="{FF2B5EF4-FFF2-40B4-BE49-F238E27FC236}">
                  <a16:creationId xmlns:a16="http://schemas.microsoft.com/office/drawing/2014/main" id="{DF0EEF52-F02B-8CC3-AAD3-5D2A31BABB24}"/>
                </a:ext>
              </a:extLst>
            </p:cNvPr>
            <p:cNvSpPr/>
            <p:nvPr/>
          </p:nvSpPr>
          <p:spPr>
            <a:xfrm>
              <a:off x="5260259" y="2678048"/>
              <a:ext cx="454829" cy="454829"/>
            </a:xfrm>
            <a:custGeom>
              <a:avLst/>
              <a:gdLst/>
              <a:ahLst/>
              <a:cxnLst/>
              <a:rect l="l" t="t" r="r" b="b"/>
              <a:pathLst>
                <a:path w="11504" h="11504" extrusionOk="0">
                  <a:moveTo>
                    <a:pt x="1" y="1"/>
                  </a:moveTo>
                  <a:lnTo>
                    <a:pt x="1" y="11503"/>
                  </a:lnTo>
                  <a:lnTo>
                    <a:pt x="11503" y="11503"/>
                  </a:lnTo>
                  <a:lnTo>
                    <a:pt x="11503" y="10241"/>
                  </a:lnTo>
                  <a:lnTo>
                    <a:pt x="10908" y="10241"/>
                  </a:lnTo>
                  <a:lnTo>
                    <a:pt x="10908" y="10789"/>
                  </a:lnTo>
                  <a:lnTo>
                    <a:pt x="10146" y="10789"/>
                  </a:lnTo>
                  <a:lnTo>
                    <a:pt x="10146" y="5026"/>
                  </a:lnTo>
                  <a:lnTo>
                    <a:pt x="8288" y="6383"/>
                  </a:lnTo>
                  <a:lnTo>
                    <a:pt x="7312" y="5931"/>
                  </a:lnTo>
                  <a:lnTo>
                    <a:pt x="5883" y="7574"/>
                  </a:lnTo>
                  <a:lnTo>
                    <a:pt x="4740" y="7002"/>
                  </a:lnTo>
                  <a:lnTo>
                    <a:pt x="3192" y="8907"/>
                  </a:lnTo>
                  <a:lnTo>
                    <a:pt x="2168" y="8526"/>
                  </a:lnTo>
                  <a:lnTo>
                    <a:pt x="763" y="10003"/>
                  </a:lnTo>
                  <a:lnTo>
                    <a:pt x="763" y="9027"/>
                  </a:lnTo>
                  <a:lnTo>
                    <a:pt x="1977" y="7717"/>
                  </a:lnTo>
                  <a:lnTo>
                    <a:pt x="3001" y="8098"/>
                  </a:lnTo>
                  <a:lnTo>
                    <a:pt x="4573" y="6169"/>
                  </a:lnTo>
                  <a:lnTo>
                    <a:pt x="5692" y="6740"/>
                  </a:lnTo>
                  <a:lnTo>
                    <a:pt x="7097" y="5097"/>
                  </a:lnTo>
                  <a:lnTo>
                    <a:pt x="8169" y="5597"/>
                  </a:lnTo>
                  <a:lnTo>
                    <a:pt x="10098" y="4240"/>
                  </a:lnTo>
                  <a:lnTo>
                    <a:pt x="10098" y="2192"/>
                  </a:lnTo>
                  <a:lnTo>
                    <a:pt x="8884" y="2954"/>
                  </a:lnTo>
                  <a:lnTo>
                    <a:pt x="7669" y="2716"/>
                  </a:lnTo>
                  <a:lnTo>
                    <a:pt x="5526" y="4811"/>
                  </a:lnTo>
                  <a:lnTo>
                    <a:pt x="4549" y="4478"/>
                  </a:lnTo>
                  <a:lnTo>
                    <a:pt x="2668" y="6502"/>
                  </a:lnTo>
                  <a:lnTo>
                    <a:pt x="1811" y="5954"/>
                  </a:lnTo>
                  <a:lnTo>
                    <a:pt x="739" y="7193"/>
                  </a:lnTo>
                  <a:lnTo>
                    <a:pt x="739" y="692"/>
                  </a:lnTo>
                  <a:lnTo>
                    <a:pt x="1263" y="692"/>
                  </a:lnTo>
                  <a:lnTo>
                    <a:pt x="1263" y="1"/>
                  </a:ln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grpSp>
        <p:nvGrpSpPr>
          <p:cNvPr id="32" name="Group 31">
            <a:extLst>
              <a:ext uri="{FF2B5EF4-FFF2-40B4-BE49-F238E27FC236}">
                <a16:creationId xmlns:a16="http://schemas.microsoft.com/office/drawing/2014/main" id="{BE4DC2BA-BBE8-C7DD-1C84-54C80B8E412C}"/>
              </a:ext>
            </a:extLst>
          </p:cNvPr>
          <p:cNvGrpSpPr/>
          <p:nvPr/>
        </p:nvGrpSpPr>
        <p:grpSpPr>
          <a:xfrm>
            <a:off x="1960423" y="2554071"/>
            <a:ext cx="2823204" cy="2441133"/>
            <a:chOff x="2163623" y="1221165"/>
            <a:chExt cx="2823204" cy="2441133"/>
          </a:xfrm>
        </p:grpSpPr>
        <p:sp>
          <p:nvSpPr>
            <p:cNvPr id="33" name="Google Shape;607;p25">
              <a:extLst>
                <a:ext uri="{FF2B5EF4-FFF2-40B4-BE49-F238E27FC236}">
                  <a16:creationId xmlns:a16="http://schemas.microsoft.com/office/drawing/2014/main" id="{3C064515-8C66-2401-2857-67D60AB199C2}"/>
                </a:ext>
              </a:extLst>
            </p:cNvPr>
            <p:cNvSpPr>
              <a:spLocks noChangeArrowheads="1"/>
            </p:cNvSpPr>
            <p:nvPr/>
          </p:nvSpPr>
          <p:spPr bwMode="auto">
            <a:xfrm>
              <a:off x="2807015" y="2238311"/>
              <a:ext cx="1419225" cy="1423987"/>
            </a:xfrm>
            <a:prstGeom prst="ellipse">
              <a:avLst/>
            </a:prstGeom>
            <a:solidFill>
              <a:srgbClr val="168489"/>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Calibri" panose="020F0502020204030204" pitchFamily="34" charset="0"/>
                <a:cs typeface="+mn-cs"/>
                <a:sym typeface="Calibri" panose="020F0502020204030204" pitchFamily="34" charset="0"/>
              </a:endParaRPr>
            </a:p>
          </p:txBody>
        </p:sp>
        <p:sp>
          <p:nvSpPr>
            <p:cNvPr id="34" name="TextBox 33">
              <a:extLst>
                <a:ext uri="{FF2B5EF4-FFF2-40B4-BE49-F238E27FC236}">
                  <a16:creationId xmlns:a16="http://schemas.microsoft.com/office/drawing/2014/main" id="{0EEDE051-AD65-2884-B00E-D85F6D8342E3}"/>
                </a:ext>
              </a:extLst>
            </p:cNvPr>
            <p:cNvSpPr txBox="1"/>
            <p:nvPr/>
          </p:nvSpPr>
          <p:spPr>
            <a:xfrm>
              <a:off x="2163623" y="1221165"/>
              <a:ext cx="282320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إنشاء نظام لقياس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5" name="Graphic 80" descr="List with solid fill">
              <a:extLst>
                <a:ext uri="{FF2B5EF4-FFF2-40B4-BE49-F238E27FC236}">
                  <a16:creationId xmlns:a16="http://schemas.microsoft.com/office/drawing/2014/main" id="{A8796F1B-49EC-167F-4128-D0E3CFE9CA7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50732" y="2534581"/>
              <a:ext cx="741762" cy="741762"/>
            </a:xfrm>
            <a:prstGeom prst="rect">
              <a:avLst/>
            </a:prstGeom>
          </p:spPr>
        </p:pic>
      </p:grpSp>
      <p:grpSp>
        <p:nvGrpSpPr>
          <p:cNvPr id="37" name="Group 36">
            <a:extLst>
              <a:ext uri="{FF2B5EF4-FFF2-40B4-BE49-F238E27FC236}">
                <a16:creationId xmlns:a16="http://schemas.microsoft.com/office/drawing/2014/main" id="{F2805941-1304-BB71-5C47-7F6615AB639B}"/>
              </a:ext>
            </a:extLst>
          </p:cNvPr>
          <p:cNvGrpSpPr/>
          <p:nvPr/>
        </p:nvGrpSpPr>
        <p:grpSpPr>
          <a:xfrm>
            <a:off x="0" y="3600918"/>
            <a:ext cx="2823204" cy="2338412"/>
            <a:chOff x="203200" y="2268012"/>
            <a:chExt cx="2823204" cy="2338412"/>
          </a:xfrm>
        </p:grpSpPr>
        <p:grpSp>
          <p:nvGrpSpPr>
            <p:cNvPr id="38" name="Group 37">
              <a:extLst>
                <a:ext uri="{FF2B5EF4-FFF2-40B4-BE49-F238E27FC236}">
                  <a16:creationId xmlns:a16="http://schemas.microsoft.com/office/drawing/2014/main" id="{9BE075C8-0FB3-773A-E3EB-AD5E17688C2F}"/>
                </a:ext>
              </a:extLst>
            </p:cNvPr>
            <p:cNvGrpSpPr/>
            <p:nvPr/>
          </p:nvGrpSpPr>
          <p:grpSpPr>
            <a:xfrm flipH="1">
              <a:off x="203200" y="2268012"/>
              <a:ext cx="2823204" cy="2338412"/>
              <a:chOff x="9406715" y="3430987"/>
              <a:chExt cx="2823204" cy="2338412"/>
            </a:xfrm>
          </p:grpSpPr>
          <p:sp>
            <p:nvSpPr>
              <p:cNvPr id="43" name="Google Shape;616;p25">
                <a:extLst>
                  <a:ext uri="{FF2B5EF4-FFF2-40B4-BE49-F238E27FC236}">
                    <a16:creationId xmlns:a16="http://schemas.microsoft.com/office/drawing/2014/main" id="{D40A2B40-1BE8-D33D-323D-A9C0405FC3A6}"/>
                  </a:ext>
                </a:extLst>
              </p:cNvPr>
              <p:cNvSpPr>
                <a:spLocks/>
              </p:cNvSpPr>
              <p:nvPr/>
            </p:nvSpPr>
            <p:spPr bwMode="auto">
              <a:xfrm>
                <a:off x="9594536" y="3870724"/>
                <a:ext cx="471487" cy="542925"/>
              </a:xfrm>
              <a:custGeom>
                <a:avLst/>
                <a:gdLst>
                  <a:gd name="T0" fmla="*/ 2147483646 w 137"/>
                  <a:gd name="T1" fmla="*/ 2147483646 h 158"/>
                  <a:gd name="T2" fmla="*/ 2147483646 w 137"/>
                  <a:gd name="T3" fmla="*/ 0 h 158"/>
                  <a:gd name="T4" fmla="*/ 0 w 137"/>
                  <a:gd name="T5" fmla="*/ 0 h 158"/>
                  <a:gd name="T6" fmla="*/ 2147483646 w 137"/>
                  <a:gd name="T7" fmla="*/ 2147483646 h 158"/>
                  <a:gd name="T8" fmla="*/ 0 w 137"/>
                  <a:gd name="T9" fmla="*/ 2147483646 h 158"/>
                  <a:gd name="T10" fmla="*/ 2147483646 w 137"/>
                  <a:gd name="T11" fmla="*/ 2147483646 h 158"/>
                  <a:gd name="T12" fmla="*/ 2147483646 w 137"/>
                  <a:gd name="T13" fmla="*/ 2147483646 h 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158" extrusionOk="0">
                    <a:moveTo>
                      <a:pt x="122" y="79"/>
                    </a:moveTo>
                    <a:cubicBezTo>
                      <a:pt x="122" y="51"/>
                      <a:pt x="127" y="25"/>
                      <a:pt x="137" y="0"/>
                    </a:cubicBezTo>
                    <a:cubicBezTo>
                      <a:pt x="93" y="32"/>
                      <a:pt x="43" y="32"/>
                      <a:pt x="0" y="0"/>
                    </a:cubicBezTo>
                    <a:cubicBezTo>
                      <a:pt x="9" y="25"/>
                      <a:pt x="14" y="51"/>
                      <a:pt x="14" y="79"/>
                    </a:cubicBezTo>
                    <a:cubicBezTo>
                      <a:pt x="14" y="107"/>
                      <a:pt x="9" y="133"/>
                      <a:pt x="0" y="158"/>
                    </a:cubicBezTo>
                    <a:cubicBezTo>
                      <a:pt x="43" y="126"/>
                      <a:pt x="93" y="126"/>
                      <a:pt x="137" y="158"/>
                    </a:cubicBezTo>
                    <a:cubicBezTo>
                      <a:pt x="127" y="133"/>
                      <a:pt x="122" y="107"/>
                      <a:pt x="122" y="79"/>
                    </a:cubicBezTo>
                    <a:close/>
                  </a:path>
                </a:pathLst>
              </a:custGeom>
              <a:solidFill>
                <a:srgbClr val="A5A5A5"/>
              </a:solidFill>
              <a:ln>
                <a:noFill/>
              </a:ln>
            </p:spPr>
            <p:txBody>
              <a:bodyPr lIns="91425" tIns="45700" rIns="91425" bIns="45700"/>
              <a:lstStyle/>
              <a:p>
                <a:endParaRPr lang="en-US" sz="2400"/>
              </a:p>
            </p:txBody>
          </p:sp>
          <p:grpSp>
            <p:nvGrpSpPr>
              <p:cNvPr id="44" name="Group 43">
                <a:extLst>
                  <a:ext uri="{FF2B5EF4-FFF2-40B4-BE49-F238E27FC236}">
                    <a16:creationId xmlns:a16="http://schemas.microsoft.com/office/drawing/2014/main" id="{4784A816-1E97-0E0B-F53E-047839B8DD3D}"/>
                  </a:ext>
                </a:extLst>
              </p:cNvPr>
              <p:cNvGrpSpPr/>
              <p:nvPr/>
            </p:nvGrpSpPr>
            <p:grpSpPr>
              <a:xfrm>
                <a:off x="9406715" y="3430987"/>
                <a:ext cx="2823204" cy="2338412"/>
                <a:chOff x="9406715" y="3430987"/>
                <a:chExt cx="2823204" cy="2338412"/>
              </a:xfrm>
            </p:grpSpPr>
            <p:sp>
              <p:nvSpPr>
                <p:cNvPr id="45" name="Google Shape;611;p25">
                  <a:extLst>
                    <a:ext uri="{FF2B5EF4-FFF2-40B4-BE49-F238E27FC236}">
                      <a16:creationId xmlns:a16="http://schemas.microsoft.com/office/drawing/2014/main" id="{11FCCA6A-6406-54B7-7ACA-836A64E6E873}"/>
                    </a:ext>
                  </a:extLst>
                </p:cNvPr>
                <p:cNvSpPr>
                  <a:spLocks noChangeArrowheads="1"/>
                </p:cNvSpPr>
                <p:nvPr/>
              </p:nvSpPr>
              <p:spPr bwMode="auto">
                <a:xfrm>
                  <a:off x="10069198" y="3430987"/>
                  <a:ext cx="1422400" cy="1423987"/>
                </a:xfrm>
                <a:prstGeom prst="ellipse">
                  <a:avLst/>
                </a:prstGeom>
                <a:solidFill>
                  <a:srgbClr val="FFCC66"/>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Calibri" panose="020F0502020204030204" pitchFamily="34" charset="0"/>
                    <a:cs typeface="+mn-cs"/>
                    <a:sym typeface="Calibri" panose="020F0502020204030204" pitchFamily="34" charset="0"/>
                  </a:endParaRPr>
                </a:p>
              </p:txBody>
            </p:sp>
            <p:sp>
              <p:nvSpPr>
                <p:cNvPr id="46" name="TextBox 45">
                  <a:extLst>
                    <a:ext uri="{FF2B5EF4-FFF2-40B4-BE49-F238E27FC236}">
                      <a16:creationId xmlns:a16="http://schemas.microsoft.com/office/drawing/2014/main" id="{8BB53398-6EC9-4056-41EB-24BE5DAE41F3}"/>
                    </a:ext>
                  </a:extLst>
                </p:cNvPr>
                <p:cNvSpPr txBox="1"/>
                <p:nvPr/>
              </p:nvSpPr>
              <p:spPr>
                <a:xfrm>
                  <a:off x="9406715" y="5368905"/>
                  <a:ext cx="282320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مراجعة وتعديل المؤشرات دورياً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pic>
          <p:nvPicPr>
            <p:cNvPr id="42" name="Picture 41">
              <a:extLst>
                <a:ext uri="{FF2B5EF4-FFF2-40B4-BE49-F238E27FC236}">
                  <a16:creationId xmlns:a16="http://schemas.microsoft.com/office/drawing/2014/main" id="{B6EC12AC-8BB8-E300-4EA1-E052D0EC3FB0}"/>
                </a:ext>
              </a:extLst>
            </p:cNvPr>
            <p:cNvPicPr>
              <a:picLocks noChangeAspect="1"/>
            </p:cNvPicPr>
            <p:nvPr/>
          </p:nvPicPr>
          <p:blipFill>
            <a:blip r:embed="rId5"/>
            <a:stretch>
              <a:fillRect/>
            </a:stretch>
          </p:blipFill>
          <p:spPr>
            <a:xfrm>
              <a:off x="1329239" y="2549584"/>
              <a:ext cx="785812" cy="785812"/>
            </a:xfrm>
            <a:prstGeom prst="rect">
              <a:avLst/>
            </a:prstGeom>
          </p:spPr>
        </p:pic>
      </p:grpSp>
      <p:grpSp>
        <p:nvGrpSpPr>
          <p:cNvPr id="47" name="Group 46">
            <a:extLst>
              <a:ext uri="{FF2B5EF4-FFF2-40B4-BE49-F238E27FC236}">
                <a16:creationId xmlns:a16="http://schemas.microsoft.com/office/drawing/2014/main" id="{0854B589-C333-2576-AD72-2F6109B53E51}"/>
              </a:ext>
            </a:extLst>
          </p:cNvPr>
          <p:cNvGrpSpPr/>
          <p:nvPr/>
        </p:nvGrpSpPr>
        <p:grpSpPr>
          <a:xfrm>
            <a:off x="9741215" y="2626676"/>
            <a:ext cx="1897062" cy="2368528"/>
            <a:chOff x="9944415" y="1293770"/>
            <a:chExt cx="1897062" cy="2368528"/>
          </a:xfrm>
        </p:grpSpPr>
        <p:grpSp>
          <p:nvGrpSpPr>
            <p:cNvPr id="48" name="Group 47">
              <a:extLst>
                <a:ext uri="{FF2B5EF4-FFF2-40B4-BE49-F238E27FC236}">
                  <a16:creationId xmlns:a16="http://schemas.microsoft.com/office/drawing/2014/main" id="{4B18E561-2E93-548E-8CF7-98586461016F}"/>
                </a:ext>
              </a:extLst>
            </p:cNvPr>
            <p:cNvGrpSpPr/>
            <p:nvPr/>
          </p:nvGrpSpPr>
          <p:grpSpPr>
            <a:xfrm>
              <a:off x="9944415" y="1293770"/>
              <a:ext cx="1897062" cy="2368528"/>
              <a:chOff x="9594536" y="2486446"/>
              <a:chExt cx="1897062" cy="2368528"/>
            </a:xfrm>
          </p:grpSpPr>
          <p:sp>
            <p:nvSpPr>
              <p:cNvPr id="50" name="Google Shape;616;p25">
                <a:extLst>
                  <a:ext uri="{FF2B5EF4-FFF2-40B4-BE49-F238E27FC236}">
                    <a16:creationId xmlns:a16="http://schemas.microsoft.com/office/drawing/2014/main" id="{03F55FE7-3CDD-4A84-59DB-A6E068AF6DD7}"/>
                  </a:ext>
                </a:extLst>
              </p:cNvPr>
              <p:cNvSpPr>
                <a:spLocks/>
              </p:cNvSpPr>
              <p:nvPr/>
            </p:nvSpPr>
            <p:spPr bwMode="auto">
              <a:xfrm>
                <a:off x="9594536" y="3870724"/>
                <a:ext cx="471487" cy="542925"/>
              </a:xfrm>
              <a:custGeom>
                <a:avLst/>
                <a:gdLst>
                  <a:gd name="T0" fmla="*/ 2147483646 w 137"/>
                  <a:gd name="T1" fmla="*/ 2147483646 h 158"/>
                  <a:gd name="T2" fmla="*/ 2147483646 w 137"/>
                  <a:gd name="T3" fmla="*/ 0 h 158"/>
                  <a:gd name="T4" fmla="*/ 0 w 137"/>
                  <a:gd name="T5" fmla="*/ 0 h 158"/>
                  <a:gd name="T6" fmla="*/ 2147483646 w 137"/>
                  <a:gd name="T7" fmla="*/ 2147483646 h 158"/>
                  <a:gd name="T8" fmla="*/ 0 w 137"/>
                  <a:gd name="T9" fmla="*/ 2147483646 h 158"/>
                  <a:gd name="T10" fmla="*/ 2147483646 w 137"/>
                  <a:gd name="T11" fmla="*/ 2147483646 h 158"/>
                  <a:gd name="T12" fmla="*/ 2147483646 w 137"/>
                  <a:gd name="T13" fmla="*/ 2147483646 h 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158" extrusionOk="0">
                    <a:moveTo>
                      <a:pt x="122" y="79"/>
                    </a:moveTo>
                    <a:cubicBezTo>
                      <a:pt x="122" y="51"/>
                      <a:pt x="127" y="25"/>
                      <a:pt x="137" y="0"/>
                    </a:cubicBezTo>
                    <a:cubicBezTo>
                      <a:pt x="93" y="32"/>
                      <a:pt x="43" y="32"/>
                      <a:pt x="0" y="0"/>
                    </a:cubicBezTo>
                    <a:cubicBezTo>
                      <a:pt x="9" y="25"/>
                      <a:pt x="14" y="51"/>
                      <a:pt x="14" y="79"/>
                    </a:cubicBezTo>
                    <a:cubicBezTo>
                      <a:pt x="14" y="107"/>
                      <a:pt x="9" y="133"/>
                      <a:pt x="0" y="158"/>
                    </a:cubicBezTo>
                    <a:cubicBezTo>
                      <a:pt x="43" y="126"/>
                      <a:pt x="93" y="126"/>
                      <a:pt x="137" y="158"/>
                    </a:cubicBezTo>
                    <a:cubicBezTo>
                      <a:pt x="127" y="133"/>
                      <a:pt x="122" y="107"/>
                      <a:pt x="122" y="79"/>
                    </a:cubicBezTo>
                    <a:close/>
                  </a:path>
                </a:pathLst>
              </a:custGeom>
              <a:solidFill>
                <a:srgbClr val="A5A5A5"/>
              </a:solidFill>
              <a:ln>
                <a:noFill/>
              </a:ln>
            </p:spPr>
            <p:txBody>
              <a:bodyPr lIns="91425" tIns="45700" rIns="91425" bIns="45700"/>
              <a:lstStyle/>
              <a:p>
                <a:endParaRPr lang="en-US" sz="2400"/>
              </a:p>
            </p:txBody>
          </p:sp>
          <p:grpSp>
            <p:nvGrpSpPr>
              <p:cNvPr id="51" name="Group 50">
                <a:extLst>
                  <a:ext uri="{FF2B5EF4-FFF2-40B4-BE49-F238E27FC236}">
                    <a16:creationId xmlns:a16="http://schemas.microsoft.com/office/drawing/2014/main" id="{32009B16-18DE-E84F-9FDD-D2D462E2681B}"/>
                  </a:ext>
                </a:extLst>
              </p:cNvPr>
              <p:cNvGrpSpPr/>
              <p:nvPr/>
            </p:nvGrpSpPr>
            <p:grpSpPr>
              <a:xfrm>
                <a:off x="10033736" y="2486446"/>
                <a:ext cx="1457862" cy="2368528"/>
                <a:chOff x="10033736" y="2486446"/>
                <a:chExt cx="1457862" cy="2368528"/>
              </a:xfrm>
            </p:grpSpPr>
            <p:sp>
              <p:nvSpPr>
                <p:cNvPr id="52" name="Google Shape;611;p25">
                  <a:extLst>
                    <a:ext uri="{FF2B5EF4-FFF2-40B4-BE49-F238E27FC236}">
                      <a16:creationId xmlns:a16="http://schemas.microsoft.com/office/drawing/2014/main" id="{94D67C75-501F-7FBA-9E7B-0B279CEB7B37}"/>
                    </a:ext>
                  </a:extLst>
                </p:cNvPr>
                <p:cNvSpPr>
                  <a:spLocks noChangeArrowheads="1"/>
                </p:cNvSpPr>
                <p:nvPr/>
              </p:nvSpPr>
              <p:spPr bwMode="auto">
                <a:xfrm>
                  <a:off x="10069198" y="3430987"/>
                  <a:ext cx="1422400" cy="1423987"/>
                </a:xfrm>
                <a:prstGeom prst="ellipse">
                  <a:avLst/>
                </a:prstGeom>
                <a:solidFill>
                  <a:srgbClr val="9ACCCE"/>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a:latin typeface="Calibri" panose="020F0502020204030204" pitchFamily="34" charset="0"/>
                    <a:cs typeface="+mn-cs"/>
                    <a:sym typeface="Calibri" panose="020F0502020204030204" pitchFamily="34" charset="0"/>
                  </a:endParaRPr>
                </a:p>
              </p:txBody>
            </p:sp>
            <p:sp>
              <p:nvSpPr>
                <p:cNvPr id="53" name="TextBox 52">
                  <a:extLst>
                    <a:ext uri="{FF2B5EF4-FFF2-40B4-BE49-F238E27FC236}">
                      <a16:creationId xmlns:a16="http://schemas.microsoft.com/office/drawing/2014/main" id="{F6BC5C75-A177-5533-7A71-3BEC77A934E5}"/>
                    </a:ext>
                  </a:extLst>
                </p:cNvPr>
                <p:cNvSpPr txBox="1"/>
                <p:nvPr/>
              </p:nvSpPr>
              <p:spPr>
                <a:xfrm>
                  <a:off x="10033736" y="2486446"/>
                  <a:ext cx="142240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الاستراتيجية بوضوح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pic>
          <p:nvPicPr>
            <p:cNvPr id="49" name="Graphic 48" descr="Bullseye with solid fill">
              <a:extLst>
                <a:ext uri="{FF2B5EF4-FFF2-40B4-BE49-F238E27FC236}">
                  <a16:creationId xmlns:a16="http://schemas.microsoft.com/office/drawing/2014/main" id="{3B65DF11-4A05-F27A-8EED-0548877A71E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70610" y="2550963"/>
              <a:ext cx="719333" cy="719333"/>
            </a:xfrm>
            <a:prstGeom prst="rect">
              <a:avLst/>
            </a:prstGeom>
          </p:spPr>
        </p:pic>
      </p:grpSp>
      <p:grpSp>
        <p:nvGrpSpPr>
          <p:cNvPr id="54" name="Group 53">
            <a:extLst>
              <a:ext uri="{FF2B5EF4-FFF2-40B4-BE49-F238E27FC236}">
                <a16:creationId xmlns:a16="http://schemas.microsoft.com/office/drawing/2014/main" id="{6DC5D849-01E7-C12E-BF22-7CC631E6FB39}"/>
              </a:ext>
            </a:extLst>
          </p:cNvPr>
          <p:cNvGrpSpPr/>
          <p:nvPr/>
        </p:nvGrpSpPr>
        <p:grpSpPr>
          <a:xfrm>
            <a:off x="7613650" y="3571217"/>
            <a:ext cx="2823204" cy="2202328"/>
            <a:chOff x="7816850" y="2238311"/>
            <a:chExt cx="2823204" cy="2202328"/>
          </a:xfrm>
        </p:grpSpPr>
        <p:grpSp>
          <p:nvGrpSpPr>
            <p:cNvPr id="55" name="Group 54">
              <a:extLst>
                <a:ext uri="{FF2B5EF4-FFF2-40B4-BE49-F238E27FC236}">
                  <a16:creationId xmlns:a16="http://schemas.microsoft.com/office/drawing/2014/main" id="{B8E4C640-FEB2-C778-B0CB-7FF8AA19D69A}"/>
                </a:ext>
              </a:extLst>
            </p:cNvPr>
            <p:cNvGrpSpPr/>
            <p:nvPr/>
          </p:nvGrpSpPr>
          <p:grpSpPr>
            <a:xfrm>
              <a:off x="7816850" y="2238311"/>
              <a:ext cx="2823204" cy="2202328"/>
              <a:chOff x="7466971" y="3430987"/>
              <a:chExt cx="2823204" cy="2202328"/>
            </a:xfrm>
          </p:grpSpPr>
          <p:sp>
            <p:nvSpPr>
              <p:cNvPr id="57" name="Google Shape;615;p25">
                <a:extLst>
                  <a:ext uri="{FF2B5EF4-FFF2-40B4-BE49-F238E27FC236}">
                    <a16:creationId xmlns:a16="http://schemas.microsoft.com/office/drawing/2014/main" id="{0EE286DE-3515-5991-BA8D-03B9A3E78128}"/>
                  </a:ext>
                </a:extLst>
              </p:cNvPr>
              <p:cNvSpPr>
                <a:spLocks/>
              </p:cNvSpPr>
              <p:nvPr/>
            </p:nvSpPr>
            <p:spPr bwMode="auto">
              <a:xfrm>
                <a:off x="7691123" y="3870724"/>
                <a:ext cx="469900" cy="542925"/>
              </a:xfrm>
              <a:custGeom>
                <a:avLst/>
                <a:gdLst>
                  <a:gd name="T0" fmla="*/ 2147483646 w 137"/>
                  <a:gd name="T1" fmla="*/ 2147483646 h 158"/>
                  <a:gd name="T2" fmla="*/ 2147483646 w 137"/>
                  <a:gd name="T3" fmla="*/ 0 h 158"/>
                  <a:gd name="T4" fmla="*/ 0 w 137"/>
                  <a:gd name="T5" fmla="*/ 0 h 158"/>
                  <a:gd name="T6" fmla="*/ 2147483646 w 137"/>
                  <a:gd name="T7" fmla="*/ 2147483646 h 158"/>
                  <a:gd name="T8" fmla="*/ 0 w 137"/>
                  <a:gd name="T9" fmla="*/ 2147483646 h 158"/>
                  <a:gd name="T10" fmla="*/ 2147483646 w 137"/>
                  <a:gd name="T11" fmla="*/ 2147483646 h 158"/>
                  <a:gd name="T12" fmla="*/ 2147483646 w 137"/>
                  <a:gd name="T13" fmla="*/ 2147483646 h 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158" extrusionOk="0">
                    <a:moveTo>
                      <a:pt x="122" y="79"/>
                    </a:moveTo>
                    <a:cubicBezTo>
                      <a:pt x="122" y="51"/>
                      <a:pt x="127" y="25"/>
                      <a:pt x="137" y="0"/>
                    </a:cubicBezTo>
                    <a:cubicBezTo>
                      <a:pt x="93" y="32"/>
                      <a:pt x="44" y="32"/>
                      <a:pt x="0" y="0"/>
                    </a:cubicBezTo>
                    <a:cubicBezTo>
                      <a:pt x="9" y="25"/>
                      <a:pt x="14" y="51"/>
                      <a:pt x="14" y="79"/>
                    </a:cubicBezTo>
                    <a:cubicBezTo>
                      <a:pt x="14" y="107"/>
                      <a:pt x="9" y="133"/>
                      <a:pt x="0" y="158"/>
                    </a:cubicBezTo>
                    <a:cubicBezTo>
                      <a:pt x="44" y="126"/>
                      <a:pt x="93" y="126"/>
                      <a:pt x="137" y="158"/>
                    </a:cubicBezTo>
                    <a:cubicBezTo>
                      <a:pt x="127" y="133"/>
                      <a:pt x="122" y="107"/>
                      <a:pt x="122" y="79"/>
                    </a:cubicBezTo>
                    <a:close/>
                  </a:path>
                </a:pathLst>
              </a:custGeom>
              <a:solidFill>
                <a:srgbClr val="A5A5A5"/>
              </a:solidFill>
              <a:ln>
                <a:noFill/>
              </a:ln>
            </p:spPr>
            <p:txBody>
              <a:bodyPr lIns="91425" tIns="45700" rIns="91425" bIns="45700"/>
              <a:lstStyle/>
              <a:p>
                <a:endParaRPr lang="en-US" sz="2400"/>
              </a:p>
            </p:txBody>
          </p:sp>
          <p:grpSp>
            <p:nvGrpSpPr>
              <p:cNvPr id="58" name="Group 57">
                <a:extLst>
                  <a:ext uri="{FF2B5EF4-FFF2-40B4-BE49-F238E27FC236}">
                    <a16:creationId xmlns:a16="http://schemas.microsoft.com/office/drawing/2014/main" id="{027F66FE-96BC-A777-8152-100217BFA683}"/>
                  </a:ext>
                </a:extLst>
              </p:cNvPr>
              <p:cNvGrpSpPr/>
              <p:nvPr/>
            </p:nvGrpSpPr>
            <p:grpSpPr>
              <a:xfrm>
                <a:off x="7466971" y="3430987"/>
                <a:ext cx="2823204" cy="2202328"/>
                <a:chOff x="7466971" y="3430987"/>
                <a:chExt cx="2823204" cy="2202328"/>
              </a:xfrm>
            </p:grpSpPr>
            <p:sp>
              <p:nvSpPr>
                <p:cNvPr id="59" name="Google Shape;610;p25">
                  <a:extLst>
                    <a:ext uri="{FF2B5EF4-FFF2-40B4-BE49-F238E27FC236}">
                      <a16:creationId xmlns:a16="http://schemas.microsoft.com/office/drawing/2014/main" id="{DC46C0AB-062F-5412-B3B6-D9CEB3181905}"/>
                    </a:ext>
                  </a:extLst>
                </p:cNvPr>
                <p:cNvSpPr>
                  <a:spLocks noChangeArrowheads="1"/>
                </p:cNvSpPr>
                <p:nvPr/>
              </p:nvSpPr>
              <p:spPr bwMode="auto">
                <a:xfrm>
                  <a:off x="8168961" y="3430987"/>
                  <a:ext cx="1419225" cy="1423987"/>
                </a:xfrm>
                <a:prstGeom prst="ellipse">
                  <a:avLst/>
                </a:prstGeom>
                <a:solidFill>
                  <a:srgbClr val="168489"/>
                </a:solidFill>
                <a:ln>
                  <a:noFill/>
                </a:ln>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sz="2400" dirty="0">
                    <a:latin typeface="Calibri" panose="020F0502020204030204" pitchFamily="34" charset="0"/>
                    <a:cs typeface="+mn-cs"/>
                    <a:sym typeface="Calibri" panose="020F0502020204030204" pitchFamily="34" charset="0"/>
                  </a:endParaRPr>
                </a:p>
              </p:txBody>
            </p:sp>
            <p:sp>
              <p:nvSpPr>
                <p:cNvPr id="60" name="TextBox 59">
                  <a:extLst>
                    <a:ext uri="{FF2B5EF4-FFF2-40B4-BE49-F238E27FC236}">
                      <a16:creationId xmlns:a16="http://schemas.microsoft.com/office/drawing/2014/main" id="{E065DB15-523A-2782-2FF4-25D15AD2C725}"/>
                    </a:ext>
                  </a:extLst>
                </p:cNvPr>
                <p:cNvSpPr txBox="1"/>
                <p:nvPr/>
              </p:nvSpPr>
              <p:spPr>
                <a:xfrm>
                  <a:off x="7466971" y="5232821"/>
                  <a:ext cx="2823204"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اختيار مؤشرات الأداء المناسبة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sp>
          <p:nvSpPr>
            <p:cNvPr id="56" name="Parallelogram 30">
              <a:extLst>
                <a:ext uri="{FF2B5EF4-FFF2-40B4-BE49-F238E27FC236}">
                  <a16:creationId xmlns:a16="http://schemas.microsoft.com/office/drawing/2014/main" id="{57BBD280-0E68-95C9-3F66-3A320BB76F79}"/>
                </a:ext>
              </a:extLst>
            </p:cNvPr>
            <p:cNvSpPr/>
            <p:nvPr/>
          </p:nvSpPr>
          <p:spPr>
            <a:xfrm flipH="1">
              <a:off x="8938219" y="2684465"/>
              <a:ext cx="580465" cy="581901"/>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spTree>
    <p:extLst>
      <p:ext uri="{BB962C8B-B14F-4D97-AF65-F5344CB8AC3E}">
        <p14:creationId xmlns:p14="http://schemas.microsoft.com/office/powerpoint/2010/main" val="210902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anim calcmode="lin" valueType="num">
                                      <p:cBhvr>
                                        <p:cTn id="15" dur="1000" fill="hold"/>
                                        <p:tgtEl>
                                          <p:spTgt spid="54"/>
                                        </p:tgtEl>
                                        <p:attrNameLst>
                                          <p:attrName>ppt_x</p:attrName>
                                        </p:attrNameLst>
                                      </p:cBhvr>
                                      <p:tavLst>
                                        <p:tav tm="0">
                                          <p:val>
                                            <p:strVal val="#ppt_x"/>
                                          </p:val>
                                        </p:tav>
                                        <p:tav tm="100000">
                                          <p:val>
                                            <p:strVal val="#ppt_x"/>
                                          </p:val>
                                        </p:tav>
                                      </p:tavLst>
                                    </p:anim>
                                    <p:anim calcmode="lin" valueType="num">
                                      <p:cBhvr>
                                        <p:cTn id="1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حالات عملية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3A535C07-9C11-31CB-53A5-62BE81874463}"/>
              </a:ext>
            </a:extLst>
          </p:cNvPr>
          <p:cNvGrpSpPr/>
          <p:nvPr/>
        </p:nvGrpSpPr>
        <p:grpSpPr>
          <a:xfrm>
            <a:off x="2779494" y="2582336"/>
            <a:ext cx="7355865" cy="2786097"/>
            <a:chOff x="2435044" y="3429000"/>
            <a:chExt cx="7355865" cy="2786097"/>
          </a:xfrm>
        </p:grpSpPr>
        <p:sp>
          <p:nvSpPr>
            <p:cNvPr id="21" name="Freeform 4">
              <a:extLst>
                <a:ext uri="{FF2B5EF4-FFF2-40B4-BE49-F238E27FC236}">
                  <a16:creationId xmlns:a16="http://schemas.microsoft.com/office/drawing/2014/main" id="{0DA6E096-D214-9B5C-B972-2D5062F85901}"/>
                </a:ext>
              </a:extLst>
            </p:cNvPr>
            <p:cNvSpPr/>
            <p:nvPr/>
          </p:nvSpPr>
          <p:spPr>
            <a:xfrm>
              <a:off x="6259091" y="3429000"/>
              <a:ext cx="3531818" cy="2786097"/>
            </a:xfrm>
            <a:custGeom>
              <a:avLst/>
              <a:gdLst>
                <a:gd name="connsiteX0" fmla="*/ 124301 w 487203"/>
                <a:gd name="connsiteY0" fmla="*/ 21431 h 384333"/>
                <a:gd name="connsiteX1" fmla="*/ 21431 w 487203"/>
                <a:gd name="connsiteY1" fmla="*/ 21431 h 384333"/>
                <a:gd name="connsiteX2" fmla="*/ 21431 w 487203"/>
                <a:gd name="connsiteY2" fmla="*/ 124301 h 384333"/>
                <a:gd name="connsiteX3" fmla="*/ 281464 w 487203"/>
                <a:gd name="connsiteY3" fmla="*/ 384334 h 384333"/>
                <a:gd name="connsiteX4" fmla="*/ 487204 w 487203"/>
                <a:gd name="connsiteY4" fmla="*/ 384334 h 384333"/>
                <a:gd name="connsiteX5" fmla="*/ 124301 w 487203"/>
                <a:gd name="connsiteY5" fmla="*/ 21431 h 384333"/>
                <a:gd name="connsiteX6" fmla="*/ 71914 w 487203"/>
                <a:gd name="connsiteY6" fmla="*/ 127159 h 384333"/>
                <a:gd name="connsiteX7" fmla="*/ 16669 w 487203"/>
                <a:gd name="connsiteY7" fmla="*/ 71914 h 384333"/>
                <a:gd name="connsiteX8" fmla="*/ 71914 w 487203"/>
                <a:gd name="connsiteY8" fmla="*/ 16669 h 384333"/>
                <a:gd name="connsiteX9" fmla="*/ 127159 w 487203"/>
                <a:gd name="connsiteY9" fmla="*/ 71914 h 384333"/>
                <a:gd name="connsiteX10" fmla="*/ 71914 w 487203"/>
                <a:gd name="connsiteY10" fmla="*/ 12715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7203" h="384333">
                  <a:moveTo>
                    <a:pt x="124301" y="21431"/>
                  </a:moveTo>
                  <a:cubicBezTo>
                    <a:pt x="95726" y="-7144"/>
                    <a:pt x="50006" y="-7144"/>
                    <a:pt x="21431" y="21431"/>
                  </a:cubicBezTo>
                  <a:cubicBezTo>
                    <a:pt x="-7144" y="50006"/>
                    <a:pt x="-7144" y="95726"/>
                    <a:pt x="21431" y="124301"/>
                  </a:cubicBezTo>
                  <a:lnTo>
                    <a:pt x="281464" y="384334"/>
                  </a:lnTo>
                  <a:lnTo>
                    <a:pt x="487204" y="384334"/>
                  </a:lnTo>
                  <a:lnTo>
                    <a:pt x="124301" y="21431"/>
                  </a:lnTo>
                  <a:close/>
                  <a:moveTo>
                    <a:pt x="71914" y="127159"/>
                  </a:moveTo>
                  <a:cubicBezTo>
                    <a:pt x="41434" y="127159"/>
                    <a:pt x="16669" y="102394"/>
                    <a:pt x="16669" y="71914"/>
                  </a:cubicBezTo>
                  <a:cubicBezTo>
                    <a:pt x="16669" y="41434"/>
                    <a:pt x="41434" y="16669"/>
                    <a:pt x="71914" y="16669"/>
                  </a:cubicBezTo>
                  <a:cubicBezTo>
                    <a:pt x="102394" y="16669"/>
                    <a:pt x="127159" y="41434"/>
                    <a:pt x="127159" y="71914"/>
                  </a:cubicBezTo>
                  <a:cubicBezTo>
                    <a:pt x="127159" y="102394"/>
                    <a:pt x="102394" y="127159"/>
                    <a:pt x="71914" y="127159"/>
                  </a:cubicBezTo>
                  <a:close/>
                </a:path>
              </a:pathLst>
            </a:custGeom>
            <a:solidFill>
              <a:srgbClr val="3D8E92"/>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22" name="TextBox 21">
              <a:extLst>
                <a:ext uri="{FF2B5EF4-FFF2-40B4-BE49-F238E27FC236}">
                  <a16:creationId xmlns:a16="http://schemas.microsoft.com/office/drawing/2014/main" id="{F6BAADF0-BBAE-9C47-ECBF-82024F9F9605}"/>
                </a:ext>
              </a:extLst>
            </p:cNvPr>
            <p:cNvSpPr txBox="1"/>
            <p:nvPr/>
          </p:nvSpPr>
          <p:spPr>
            <a:xfrm>
              <a:off x="6576432" y="3706827"/>
              <a:ext cx="45719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03</a:t>
              </a:r>
            </a:p>
          </p:txBody>
        </p:sp>
        <p:cxnSp>
          <p:nvCxnSpPr>
            <p:cNvPr id="23" name="Straight Connector 22">
              <a:extLst>
                <a:ext uri="{FF2B5EF4-FFF2-40B4-BE49-F238E27FC236}">
                  <a16:creationId xmlns:a16="http://schemas.microsoft.com/office/drawing/2014/main" id="{B0C5C96D-D8AC-77D3-3169-9C9F685F10F6}"/>
                </a:ext>
              </a:extLst>
            </p:cNvPr>
            <p:cNvCxnSpPr>
              <a:cxnSpLocks/>
            </p:cNvCxnSpPr>
            <p:nvPr/>
          </p:nvCxnSpPr>
          <p:spPr>
            <a:xfrm>
              <a:off x="2949780" y="3951518"/>
              <a:ext cx="3206931" cy="0"/>
            </a:xfrm>
            <a:prstGeom prst="line">
              <a:avLst/>
            </a:prstGeom>
            <a:noFill/>
            <a:ln w="25400" cap="flat" cmpd="sng" algn="ctr">
              <a:solidFill>
                <a:srgbClr val="001F33"/>
              </a:solidFill>
              <a:prstDash val="solid"/>
              <a:miter lim="800000"/>
            </a:ln>
            <a:effectLst/>
          </p:spPr>
        </p:cxnSp>
        <p:sp>
          <p:nvSpPr>
            <p:cNvPr id="24" name="TextBox 23">
              <a:extLst>
                <a:ext uri="{FF2B5EF4-FFF2-40B4-BE49-F238E27FC236}">
                  <a16:creationId xmlns:a16="http://schemas.microsoft.com/office/drawing/2014/main" id="{D11794D6-4BCD-B6D5-6724-07E3F3E1AE61}"/>
                </a:ext>
              </a:extLst>
            </p:cNvPr>
            <p:cNvSpPr txBox="1"/>
            <p:nvPr/>
          </p:nvSpPr>
          <p:spPr>
            <a:xfrm>
              <a:off x="2435044" y="3429000"/>
              <a:ext cx="3497866" cy="503215"/>
            </a:xfrm>
            <a:prstGeom prst="rect">
              <a:avLst/>
            </a:prstGeom>
            <a:noFill/>
          </p:spPr>
          <p:txBody>
            <a:bodyPr wrap="square">
              <a:spAutoFit/>
            </a:bodyPr>
            <a:lstStyle/>
            <a:p>
              <a:pPr algn="ctr" rtl="1">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مؤسسة تعليمية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5" name="Group 24">
            <a:extLst>
              <a:ext uri="{FF2B5EF4-FFF2-40B4-BE49-F238E27FC236}">
                <a16:creationId xmlns:a16="http://schemas.microsoft.com/office/drawing/2014/main" id="{F9AB375D-2AB6-8F12-F607-3299E1051541}"/>
              </a:ext>
            </a:extLst>
          </p:cNvPr>
          <p:cNvGrpSpPr/>
          <p:nvPr/>
        </p:nvGrpSpPr>
        <p:grpSpPr>
          <a:xfrm>
            <a:off x="1716474" y="3456241"/>
            <a:ext cx="6665063" cy="1912192"/>
            <a:chOff x="1372024" y="4302905"/>
            <a:chExt cx="6665063" cy="1912192"/>
          </a:xfrm>
        </p:grpSpPr>
        <p:sp>
          <p:nvSpPr>
            <p:cNvPr id="26" name="Freeform 2">
              <a:extLst>
                <a:ext uri="{FF2B5EF4-FFF2-40B4-BE49-F238E27FC236}">
                  <a16:creationId xmlns:a16="http://schemas.microsoft.com/office/drawing/2014/main" id="{BEE633FE-78BF-4645-D268-70BF2A5FEE9B}"/>
                </a:ext>
              </a:extLst>
            </p:cNvPr>
            <p:cNvSpPr/>
            <p:nvPr/>
          </p:nvSpPr>
          <p:spPr>
            <a:xfrm>
              <a:off x="5382180" y="4305911"/>
              <a:ext cx="2654907" cy="1909186"/>
            </a:xfrm>
            <a:custGeom>
              <a:avLst/>
              <a:gdLst>
                <a:gd name="connsiteX0" fmla="*/ 124301 w 366236"/>
                <a:gd name="connsiteY0" fmla="*/ 21431 h 263366"/>
                <a:gd name="connsiteX1" fmla="*/ 21431 w 366236"/>
                <a:gd name="connsiteY1" fmla="*/ 21431 h 263366"/>
                <a:gd name="connsiteX2" fmla="*/ 21431 w 366236"/>
                <a:gd name="connsiteY2" fmla="*/ 21431 h 263366"/>
                <a:gd name="connsiteX3" fmla="*/ 21431 w 366236"/>
                <a:gd name="connsiteY3" fmla="*/ 124301 h 263366"/>
                <a:gd name="connsiteX4" fmla="*/ 160496 w 366236"/>
                <a:gd name="connsiteY4" fmla="*/ 263366 h 263366"/>
                <a:gd name="connsiteX5" fmla="*/ 366236 w 366236"/>
                <a:gd name="connsiteY5" fmla="*/ 263366 h 263366"/>
                <a:gd name="connsiteX6" fmla="*/ 124301 w 366236"/>
                <a:gd name="connsiteY6" fmla="*/ 21431 h 263366"/>
                <a:gd name="connsiteX7" fmla="*/ 71914 w 366236"/>
                <a:gd name="connsiteY7" fmla="*/ 127159 h 263366"/>
                <a:gd name="connsiteX8" fmla="*/ 16669 w 366236"/>
                <a:gd name="connsiteY8" fmla="*/ 71914 h 263366"/>
                <a:gd name="connsiteX9" fmla="*/ 71914 w 366236"/>
                <a:gd name="connsiteY9" fmla="*/ 16669 h 263366"/>
                <a:gd name="connsiteX10" fmla="*/ 127159 w 366236"/>
                <a:gd name="connsiteY10" fmla="*/ 71914 h 263366"/>
                <a:gd name="connsiteX11" fmla="*/ 71914 w 366236"/>
                <a:gd name="connsiteY11" fmla="*/ 127159 h 26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236" h="263366">
                  <a:moveTo>
                    <a:pt x="124301" y="21431"/>
                  </a:moveTo>
                  <a:cubicBezTo>
                    <a:pt x="95726" y="-7144"/>
                    <a:pt x="50006" y="-7144"/>
                    <a:pt x="21431" y="21431"/>
                  </a:cubicBezTo>
                  <a:lnTo>
                    <a:pt x="21431" y="21431"/>
                  </a:lnTo>
                  <a:cubicBezTo>
                    <a:pt x="-7144" y="50006"/>
                    <a:pt x="-7144" y="95726"/>
                    <a:pt x="21431" y="124301"/>
                  </a:cubicBezTo>
                  <a:lnTo>
                    <a:pt x="160496" y="263366"/>
                  </a:lnTo>
                  <a:lnTo>
                    <a:pt x="366236" y="263366"/>
                  </a:lnTo>
                  <a:lnTo>
                    <a:pt x="124301" y="21431"/>
                  </a:lnTo>
                  <a:close/>
                  <a:moveTo>
                    <a:pt x="71914" y="127159"/>
                  </a:moveTo>
                  <a:cubicBezTo>
                    <a:pt x="41434" y="127159"/>
                    <a:pt x="16669" y="102394"/>
                    <a:pt x="16669" y="71914"/>
                  </a:cubicBezTo>
                  <a:cubicBezTo>
                    <a:pt x="16669" y="41434"/>
                    <a:pt x="41434" y="16669"/>
                    <a:pt x="71914" y="16669"/>
                  </a:cubicBezTo>
                  <a:cubicBezTo>
                    <a:pt x="102394" y="16669"/>
                    <a:pt x="127159" y="41434"/>
                    <a:pt x="127159" y="71914"/>
                  </a:cubicBezTo>
                  <a:cubicBezTo>
                    <a:pt x="127159" y="102394"/>
                    <a:pt x="102394" y="127159"/>
                    <a:pt x="71914" y="127159"/>
                  </a:cubicBezTo>
                  <a:close/>
                </a:path>
              </a:pathLst>
            </a:custGeom>
            <a:solidFill>
              <a:srgbClr val="FFCC5E"/>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27" name="TextBox 26">
              <a:extLst>
                <a:ext uri="{FF2B5EF4-FFF2-40B4-BE49-F238E27FC236}">
                  <a16:creationId xmlns:a16="http://schemas.microsoft.com/office/drawing/2014/main" id="{3C90E083-05A0-706D-5FCA-1D5DB82444A7}"/>
                </a:ext>
              </a:extLst>
            </p:cNvPr>
            <p:cNvSpPr txBox="1"/>
            <p:nvPr/>
          </p:nvSpPr>
          <p:spPr>
            <a:xfrm>
              <a:off x="5694690" y="4560718"/>
              <a:ext cx="40131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02</a:t>
              </a:r>
            </a:p>
          </p:txBody>
        </p:sp>
        <p:cxnSp>
          <p:nvCxnSpPr>
            <p:cNvPr id="28" name="Straight Connector 27">
              <a:extLst>
                <a:ext uri="{FF2B5EF4-FFF2-40B4-BE49-F238E27FC236}">
                  <a16:creationId xmlns:a16="http://schemas.microsoft.com/office/drawing/2014/main" id="{9A3DB024-C586-5F55-B2E4-C32E2EA2C53A}"/>
                </a:ext>
              </a:extLst>
            </p:cNvPr>
            <p:cNvCxnSpPr>
              <a:cxnSpLocks/>
            </p:cNvCxnSpPr>
            <p:nvPr/>
          </p:nvCxnSpPr>
          <p:spPr>
            <a:xfrm>
              <a:off x="2949780" y="4779326"/>
              <a:ext cx="2357846" cy="0"/>
            </a:xfrm>
            <a:prstGeom prst="line">
              <a:avLst/>
            </a:prstGeom>
            <a:noFill/>
            <a:ln w="25400" cap="flat" cmpd="sng" algn="ctr">
              <a:solidFill>
                <a:srgbClr val="001F33"/>
              </a:solidFill>
              <a:prstDash val="solid"/>
              <a:miter lim="800000"/>
            </a:ln>
            <a:effectLst/>
          </p:spPr>
        </p:cxnSp>
        <p:sp>
          <p:nvSpPr>
            <p:cNvPr id="29" name="TextBox 28">
              <a:extLst>
                <a:ext uri="{FF2B5EF4-FFF2-40B4-BE49-F238E27FC236}">
                  <a16:creationId xmlns:a16="http://schemas.microsoft.com/office/drawing/2014/main" id="{75C1F735-84DD-60DF-450E-644D7C713BF1}"/>
                </a:ext>
              </a:extLst>
            </p:cNvPr>
            <p:cNvSpPr txBox="1"/>
            <p:nvPr/>
          </p:nvSpPr>
          <p:spPr>
            <a:xfrm>
              <a:off x="1372024" y="4302905"/>
              <a:ext cx="4029141" cy="503215"/>
            </a:xfrm>
            <a:prstGeom prst="rect">
              <a:avLst/>
            </a:prstGeom>
            <a:noFill/>
          </p:spPr>
          <p:txBody>
            <a:bodyPr wrap="square">
              <a:spAutoFit/>
            </a:bodyPr>
            <a:lstStyle/>
            <a:p>
              <a:pPr algn="ctr" rtl="1">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مستشفى يهدف لتحسين جودة الرعاية الصحية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F6409FBC-094F-87A8-6F54-A85205FB75BA}"/>
              </a:ext>
            </a:extLst>
          </p:cNvPr>
          <p:cNvGrpSpPr/>
          <p:nvPr/>
        </p:nvGrpSpPr>
        <p:grpSpPr>
          <a:xfrm>
            <a:off x="2324479" y="4309372"/>
            <a:ext cx="4310132" cy="1059061"/>
            <a:chOff x="1980029" y="5156036"/>
            <a:chExt cx="4310132" cy="1059061"/>
          </a:xfrm>
        </p:grpSpPr>
        <p:sp>
          <p:nvSpPr>
            <p:cNvPr id="31" name="Freeform 3">
              <a:extLst>
                <a:ext uri="{FF2B5EF4-FFF2-40B4-BE49-F238E27FC236}">
                  <a16:creationId xmlns:a16="http://schemas.microsoft.com/office/drawing/2014/main" id="{37470B15-517E-577B-B908-2B72337A9880}"/>
                </a:ext>
              </a:extLst>
            </p:cNvPr>
            <p:cNvSpPr/>
            <p:nvPr/>
          </p:nvSpPr>
          <p:spPr>
            <a:xfrm>
              <a:off x="4512170" y="5182829"/>
              <a:ext cx="1777991" cy="1032268"/>
            </a:xfrm>
            <a:custGeom>
              <a:avLst/>
              <a:gdLst>
                <a:gd name="connsiteX0" fmla="*/ 124301 w 245268"/>
                <a:gd name="connsiteY0" fmla="*/ 21431 h 142398"/>
                <a:gd name="connsiteX1" fmla="*/ 21431 w 245268"/>
                <a:gd name="connsiteY1" fmla="*/ 21431 h 142398"/>
                <a:gd name="connsiteX2" fmla="*/ 21431 w 245268"/>
                <a:gd name="connsiteY2" fmla="*/ 124301 h 142398"/>
                <a:gd name="connsiteX3" fmla="*/ 39529 w 245268"/>
                <a:gd name="connsiteY3" fmla="*/ 142399 h 142398"/>
                <a:gd name="connsiteX4" fmla="*/ 245269 w 245268"/>
                <a:gd name="connsiteY4" fmla="*/ 142399 h 142398"/>
                <a:gd name="connsiteX5" fmla="*/ 124301 w 245268"/>
                <a:gd name="connsiteY5" fmla="*/ 21431 h 142398"/>
                <a:gd name="connsiteX6" fmla="*/ 71914 w 245268"/>
                <a:gd name="connsiteY6" fmla="*/ 126206 h 142398"/>
                <a:gd name="connsiteX7" fmla="*/ 16669 w 245268"/>
                <a:gd name="connsiteY7" fmla="*/ 70961 h 142398"/>
                <a:gd name="connsiteX8" fmla="*/ 71914 w 245268"/>
                <a:gd name="connsiteY8" fmla="*/ 15716 h 142398"/>
                <a:gd name="connsiteX9" fmla="*/ 127159 w 245268"/>
                <a:gd name="connsiteY9" fmla="*/ 70961 h 142398"/>
                <a:gd name="connsiteX10" fmla="*/ 71914 w 245268"/>
                <a:gd name="connsiteY10" fmla="*/ 126206 h 1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268" h="142398">
                  <a:moveTo>
                    <a:pt x="124301" y="21431"/>
                  </a:moveTo>
                  <a:cubicBezTo>
                    <a:pt x="95726" y="-7144"/>
                    <a:pt x="50006" y="-7144"/>
                    <a:pt x="21431" y="21431"/>
                  </a:cubicBezTo>
                  <a:cubicBezTo>
                    <a:pt x="-7144" y="50006"/>
                    <a:pt x="-7144" y="95726"/>
                    <a:pt x="21431" y="124301"/>
                  </a:cubicBezTo>
                  <a:lnTo>
                    <a:pt x="39529" y="142399"/>
                  </a:lnTo>
                  <a:lnTo>
                    <a:pt x="245269" y="142399"/>
                  </a:lnTo>
                  <a:lnTo>
                    <a:pt x="124301" y="21431"/>
                  </a:lnTo>
                  <a:close/>
                  <a:moveTo>
                    <a:pt x="71914" y="126206"/>
                  </a:moveTo>
                  <a:cubicBezTo>
                    <a:pt x="41434" y="126206"/>
                    <a:pt x="16669" y="101441"/>
                    <a:pt x="16669" y="70961"/>
                  </a:cubicBezTo>
                  <a:cubicBezTo>
                    <a:pt x="16669" y="40481"/>
                    <a:pt x="41434" y="15716"/>
                    <a:pt x="71914" y="15716"/>
                  </a:cubicBezTo>
                  <a:cubicBezTo>
                    <a:pt x="102394" y="15716"/>
                    <a:pt x="127159" y="40481"/>
                    <a:pt x="127159" y="70961"/>
                  </a:cubicBezTo>
                  <a:cubicBezTo>
                    <a:pt x="127159" y="101441"/>
                    <a:pt x="102394" y="126206"/>
                    <a:pt x="71914" y="126206"/>
                  </a:cubicBezTo>
                  <a:close/>
                </a:path>
              </a:pathLst>
            </a:custGeom>
            <a:solidFill>
              <a:srgbClr val="9FCFD1"/>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32" name="TextBox 31">
              <a:extLst>
                <a:ext uri="{FF2B5EF4-FFF2-40B4-BE49-F238E27FC236}">
                  <a16:creationId xmlns:a16="http://schemas.microsoft.com/office/drawing/2014/main" id="{F4EE4633-932A-140B-0C38-325B8831C4B6}"/>
                </a:ext>
              </a:extLst>
            </p:cNvPr>
            <p:cNvSpPr txBox="1"/>
            <p:nvPr/>
          </p:nvSpPr>
          <p:spPr>
            <a:xfrm>
              <a:off x="4757702" y="5445047"/>
              <a:ext cx="587201"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01</a:t>
              </a:r>
            </a:p>
          </p:txBody>
        </p:sp>
        <p:cxnSp>
          <p:nvCxnSpPr>
            <p:cNvPr id="33" name="Straight Connector 32">
              <a:extLst>
                <a:ext uri="{FF2B5EF4-FFF2-40B4-BE49-F238E27FC236}">
                  <a16:creationId xmlns:a16="http://schemas.microsoft.com/office/drawing/2014/main" id="{2873A0C7-BF15-C5DB-E140-242C11C3A908}"/>
                </a:ext>
              </a:extLst>
            </p:cNvPr>
            <p:cNvCxnSpPr>
              <a:cxnSpLocks/>
            </p:cNvCxnSpPr>
            <p:nvPr/>
          </p:nvCxnSpPr>
          <p:spPr>
            <a:xfrm>
              <a:off x="2118167" y="5680663"/>
              <a:ext cx="2333842" cy="0"/>
            </a:xfrm>
            <a:prstGeom prst="line">
              <a:avLst/>
            </a:prstGeom>
            <a:noFill/>
            <a:ln w="25400" cap="flat" cmpd="sng" algn="ctr">
              <a:solidFill>
                <a:srgbClr val="001F33"/>
              </a:solidFill>
              <a:prstDash val="solid"/>
              <a:miter lim="800000"/>
            </a:ln>
            <a:effectLst/>
          </p:spPr>
        </p:cxnSp>
        <p:sp>
          <p:nvSpPr>
            <p:cNvPr id="34" name="TextBox 33">
              <a:extLst>
                <a:ext uri="{FF2B5EF4-FFF2-40B4-BE49-F238E27FC236}">
                  <a16:creationId xmlns:a16="http://schemas.microsoft.com/office/drawing/2014/main" id="{22727C42-2604-2517-C82B-BB518E766728}"/>
                </a:ext>
              </a:extLst>
            </p:cNvPr>
            <p:cNvSpPr txBox="1"/>
            <p:nvPr/>
          </p:nvSpPr>
          <p:spPr>
            <a:xfrm>
              <a:off x="1980029" y="5156036"/>
              <a:ext cx="2654907" cy="503215"/>
            </a:xfrm>
            <a:prstGeom prst="rect">
              <a:avLst/>
            </a:prstGeom>
            <a:noFill/>
          </p:spPr>
          <p:txBody>
            <a:bodyPr wrap="square">
              <a:spAutoFit/>
            </a:bodyPr>
            <a:lstStyle/>
            <a:p>
              <a:pPr algn="ctr" rtl="1">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شركة تجارة إلكترونية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83757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TotalTime>
  <Words>11022</Words>
  <Application>Microsoft Office PowerPoint</Application>
  <PresentationFormat>شاشة عريضة</PresentationFormat>
  <Paragraphs>2107</Paragraphs>
  <Slides>193</Slides>
  <Notes>102</Notes>
  <HiddenSlides>0</HiddenSlides>
  <MMClips>0</MMClips>
  <ScaleCrop>false</ScaleCrop>
  <HeadingPairs>
    <vt:vector size="6" baseType="variant">
      <vt:variant>
        <vt:lpstr>الخطوط المستخدمة</vt:lpstr>
      </vt:variant>
      <vt:variant>
        <vt:i4>12</vt:i4>
      </vt:variant>
      <vt:variant>
        <vt:lpstr>نسق</vt:lpstr>
      </vt:variant>
      <vt:variant>
        <vt:i4>1</vt:i4>
      </vt:variant>
      <vt:variant>
        <vt:lpstr>عناوين الشرائح</vt:lpstr>
      </vt:variant>
      <vt:variant>
        <vt:i4>193</vt:i4>
      </vt:variant>
    </vt:vector>
  </HeadingPairs>
  <TitlesOfParts>
    <vt:vector size="206" baseType="lpstr">
      <vt:lpstr>Adobe Arabic</vt:lpstr>
      <vt:lpstr>Arial</vt:lpstr>
      <vt:lpstr>Cairo</vt:lpstr>
      <vt:lpstr>Calibri</vt:lpstr>
      <vt:lpstr>DIN Next LT Arabic</vt:lpstr>
      <vt:lpstr>Fira Sans Extra Condensed Medium</vt:lpstr>
      <vt:lpstr>GE Dinar Two</vt:lpstr>
      <vt:lpstr>GE Dinar Two Medium</vt:lpstr>
      <vt:lpstr>Montserrat</vt:lpstr>
      <vt:lpstr>Montserrat Black</vt:lpstr>
      <vt:lpstr>Sakkal Majalla</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1207</cp:revision>
  <cp:lastPrinted>2023-07-16T13:31:37Z</cp:lastPrinted>
  <dcterms:created xsi:type="dcterms:W3CDTF">2020-01-20T05:08:25Z</dcterms:created>
  <dcterms:modified xsi:type="dcterms:W3CDTF">2026-04-26T09:07:19Z</dcterms:modified>
</cp:coreProperties>
</file>